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27" r:id="rId2"/>
  </p:sldMasterIdLst>
  <p:notesMasterIdLst>
    <p:notesMasterId r:id="rId43"/>
  </p:notesMasterIdLst>
  <p:handoutMasterIdLst>
    <p:handoutMasterId r:id="rId44"/>
  </p:handoutMasterIdLst>
  <p:sldIdLst>
    <p:sldId id="300" r:id="rId3"/>
    <p:sldId id="302" r:id="rId4"/>
    <p:sldId id="352" r:id="rId5"/>
    <p:sldId id="303" r:id="rId6"/>
    <p:sldId id="353" r:id="rId7"/>
    <p:sldId id="354" r:id="rId8"/>
    <p:sldId id="308" r:id="rId9"/>
    <p:sldId id="306" r:id="rId10"/>
    <p:sldId id="309" r:id="rId11"/>
    <p:sldId id="310" r:id="rId12"/>
    <p:sldId id="311" r:id="rId13"/>
    <p:sldId id="312" r:id="rId14"/>
    <p:sldId id="313" r:id="rId15"/>
    <p:sldId id="316" r:id="rId16"/>
    <p:sldId id="317" r:id="rId17"/>
    <p:sldId id="318" r:id="rId18"/>
    <p:sldId id="319" r:id="rId19"/>
    <p:sldId id="320" r:id="rId20"/>
    <p:sldId id="321" r:id="rId21"/>
    <p:sldId id="322" r:id="rId22"/>
    <p:sldId id="323" r:id="rId23"/>
    <p:sldId id="324" r:id="rId24"/>
    <p:sldId id="325" r:id="rId25"/>
    <p:sldId id="326" r:id="rId26"/>
    <p:sldId id="351" r:id="rId27"/>
    <p:sldId id="335" r:id="rId28"/>
    <p:sldId id="336" r:id="rId29"/>
    <p:sldId id="343" r:id="rId30"/>
    <p:sldId id="338" r:id="rId31"/>
    <p:sldId id="339" r:id="rId32"/>
    <p:sldId id="340" r:id="rId33"/>
    <p:sldId id="341" r:id="rId34"/>
    <p:sldId id="342" r:id="rId35"/>
    <p:sldId id="344" r:id="rId36"/>
    <p:sldId id="345" r:id="rId37"/>
    <p:sldId id="346" r:id="rId38"/>
    <p:sldId id="347" r:id="rId39"/>
    <p:sldId id="348" r:id="rId40"/>
    <p:sldId id="349" r:id="rId41"/>
    <p:sldId id="299" r:id="rId42"/>
  </p:sldIdLst>
  <p:sldSz cx="12188825" cy="6858000"/>
  <p:notesSz cx="6858000" cy="9144000"/>
  <p:embeddedFontLst>
    <p:embeddedFont>
      <p:font typeface="Consolas" panose="020B0609020204030204" pitchFamily="49"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Segoe UI Light" panose="020B0502040204020203" pitchFamily="34" charset="0"/>
      <p:regular r:id="rId53"/>
      <p:italic r:id="rId54"/>
    </p:embeddedFont>
    <p:embeddedFont>
      <p:font typeface="Segoe UI" panose="020B0502040204020203" pitchFamily="34" charset="0"/>
      <p:regular r:id="rId55"/>
      <p:bold r:id="rId56"/>
      <p:italic r:id="rId57"/>
      <p:boldItalic r:id="rId58"/>
    </p:embeddedFont>
  </p:embeddedFontLst>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45">
          <p15:clr>
            <a:srgbClr val="A4A3A4"/>
          </p15:clr>
        </p15:guide>
        <p15:guide id="3" orient="horz" pos="4174">
          <p15:clr>
            <a:srgbClr val="A4A3A4"/>
          </p15:clr>
        </p15:guide>
        <p15:guide id="4" orient="horz" pos="911">
          <p15:clr>
            <a:srgbClr val="A4A3A4"/>
          </p15:clr>
        </p15:guide>
        <p15:guide id="5" orient="horz" pos="1196">
          <p15:clr>
            <a:srgbClr val="A4A3A4"/>
          </p15:clr>
        </p15:guide>
        <p15:guide id="6" orient="horz" pos="1487">
          <p15:clr>
            <a:srgbClr val="A4A3A4"/>
          </p15:clr>
        </p15:guide>
        <p15:guide id="7" orient="horz" pos="3913">
          <p15:clr>
            <a:srgbClr val="A4A3A4"/>
          </p15:clr>
        </p15:guide>
        <p15:guide id="8" pos="3839">
          <p15:clr>
            <a:srgbClr val="A4A3A4"/>
          </p15:clr>
        </p15:guide>
        <p15:guide id="9" pos="327">
          <p15:clr>
            <a:srgbClr val="A4A3A4"/>
          </p15:clr>
        </p15:guide>
        <p15:guide id="10" pos="7352">
          <p15:clr>
            <a:srgbClr val="A4A3A4"/>
          </p15:clr>
        </p15:guide>
        <p15:guide id="11" pos="61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nwen" initials="W" lastIdx="7" clrIdx="0"/>
  <p:cmAuthor id="1" name="Greg" initials="G"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78366" autoAdjust="0"/>
  </p:normalViewPr>
  <p:slideViewPr>
    <p:cSldViewPr snapToGrid="0">
      <p:cViewPr varScale="1">
        <p:scale>
          <a:sx n="66" d="100"/>
          <a:sy n="66" d="100"/>
        </p:scale>
        <p:origin x="1290" y="66"/>
      </p:cViewPr>
      <p:guideLst>
        <p:guide orient="horz" pos="2160"/>
        <p:guide orient="horz" pos="145"/>
        <p:guide orient="horz" pos="4174"/>
        <p:guide orient="horz" pos="911"/>
        <p:guide orient="horz" pos="1196"/>
        <p:guide orient="horz" pos="1487"/>
        <p:guide orient="horz" pos="3913"/>
        <p:guide pos="3839"/>
        <p:guide pos="327"/>
        <p:guide pos="7352"/>
        <p:guide pos="61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70" d="100"/>
          <a:sy n="70" d="100"/>
        </p:scale>
        <p:origin x="324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Windows Azure Storage</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272D5E-F791-4DD0-8A28-1F28E5FF1B0E}" type="datetimeFigureOut">
              <a:rPr lang="en-US" smtClean="0"/>
              <a:t>4/22/2014</a:t>
            </a:fld>
            <a:endParaRPr lang="en-US"/>
          </a:p>
        </p:txBody>
      </p:sp>
      <p:sp>
        <p:nvSpPr>
          <p:cNvPr id="4" name="Footer Placeholder 3"/>
          <p:cNvSpPr>
            <a:spLocks noGrp="1"/>
          </p:cNvSpPr>
          <p:nvPr>
            <p:ph type="ftr" sz="quarter" idx="2"/>
          </p:nvPr>
        </p:nvSpPr>
        <p:spPr>
          <a:xfrm>
            <a:off x="-1" y="8685213"/>
            <a:ext cx="6388925" cy="457200"/>
          </a:xfrm>
          <a:prstGeom prst="rect">
            <a:avLst/>
          </a:prstGeom>
        </p:spPr>
        <p:txBody>
          <a:bodyPr vert="horz" lIns="91440" tIns="45720" rIns="91440" bIns="45720" rtlCol="0" anchor="b"/>
          <a:lstStyle>
            <a:lvl1pPr algn="l">
              <a:defRPr sz="1200"/>
            </a:lvl1pPr>
          </a:lstStyle>
          <a:p>
            <a:r>
              <a:rPr lang="en-US" sz="600" dirty="0">
                <a:solidFill>
                  <a:schemeClr val="tx1">
                    <a:alpha val="99000"/>
                  </a:schemeClr>
                </a:solidFill>
              </a:rPr>
              <a:t>© 2011 Microsoft Corporation. All rights reserved. Microsoft, Windows, Windows Vista and other product names are or may be registered trademarks and/or trademarks in the U.S. and/or other countries.</a:t>
            </a:r>
          </a:p>
          <a:p>
            <a:r>
              <a:rPr lang="en-US" sz="600" dirty="0">
                <a:solidFill>
                  <a:schemeClr val="tx1">
                    <a:alpha val="99000"/>
                  </a:schemeClr>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r>
              <a:rPr lang="en-US" sz="600" dirty="0" smtClean="0">
                <a:solidFill>
                  <a:schemeClr val="tx1">
                    <a:alpha val="99000"/>
                  </a:schemeClr>
                </a:solidFill>
              </a:rPr>
              <a:t>.</a:t>
            </a:r>
            <a:endParaRPr lang="en-US" sz="600" dirty="0">
              <a:solidFill>
                <a:schemeClr val="tx1">
                  <a:alpha val="99000"/>
                </a:schemeClr>
              </a:solidFill>
            </a:endParaRPr>
          </a:p>
        </p:txBody>
      </p:sp>
      <p:sp>
        <p:nvSpPr>
          <p:cNvPr id="5" name="Slide Number Placeholder 4"/>
          <p:cNvSpPr>
            <a:spLocks noGrp="1"/>
          </p:cNvSpPr>
          <p:nvPr>
            <p:ph type="sldNum" sz="quarter" idx="3"/>
          </p:nvPr>
        </p:nvSpPr>
        <p:spPr>
          <a:xfrm>
            <a:off x="6424551" y="8685213"/>
            <a:ext cx="431862" cy="457200"/>
          </a:xfrm>
          <a:prstGeom prst="rect">
            <a:avLst/>
          </a:prstGeom>
        </p:spPr>
        <p:txBody>
          <a:bodyPr vert="horz" lIns="91440" tIns="45720" rIns="91440" bIns="45720" rtlCol="0" anchor="b"/>
          <a:lstStyle>
            <a:lvl1pPr algn="r">
              <a:defRPr sz="1200"/>
            </a:lvl1pPr>
          </a:lstStyle>
          <a:p>
            <a:fld id="{80AD3469-5DF0-4AE2-A12E-13E5C5E91748}" type="slidenum">
              <a:rPr lang="en-US" smtClean="0"/>
              <a:t>‹#›</a:t>
            </a:fld>
            <a:endParaRPr lang="en-US"/>
          </a:p>
        </p:txBody>
      </p:sp>
    </p:spTree>
    <p:extLst>
      <p:ext uri="{BB962C8B-B14F-4D97-AF65-F5344CB8AC3E}">
        <p14:creationId xmlns:p14="http://schemas.microsoft.com/office/powerpoint/2010/main" val="3429669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Windows Azure Storage</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29A561-BE0C-49CB-8FB2-47CFDE66E6AD}" type="datetimeFigureOut">
              <a:rPr lang="en-US" smtClean="0"/>
              <a:t>4/22/2014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5"/>
          </p:nvPr>
        </p:nvSpPr>
        <p:spPr>
          <a:xfrm>
            <a:off x="6424551" y="8685213"/>
            <a:ext cx="431862" cy="457200"/>
          </a:xfrm>
          <a:prstGeom prst="rect">
            <a:avLst/>
          </a:prstGeom>
        </p:spPr>
        <p:txBody>
          <a:bodyPr vert="horz" lIns="91440" tIns="45720" rIns="91440" bIns="45720" rtlCol="0" anchor="b"/>
          <a:lstStyle>
            <a:lvl1pPr algn="r">
              <a:defRPr sz="1200"/>
            </a:lvl1pPr>
          </a:lstStyle>
          <a:p>
            <a:fld id="{94A25E58-20C3-47A2-B67C-8A1FCB5D4422}" type="slidenum">
              <a:rPr lang="en-US" smtClean="0"/>
              <a:t>‹#›</a:t>
            </a:fld>
            <a:endParaRPr lang="en-US"/>
          </a:p>
        </p:txBody>
      </p:sp>
      <p:sp>
        <p:nvSpPr>
          <p:cNvPr id="8" name="Footer Placeholder 3"/>
          <p:cNvSpPr>
            <a:spLocks noGrp="1"/>
          </p:cNvSpPr>
          <p:nvPr>
            <p:ph type="ftr" sz="quarter" idx="4"/>
          </p:nvPr>
        </p:nvSpPr>
        <p:spPr>
          <a:xfrm>
            <a:off x="-1" y="8685213"/>
            <a:ext cx="6388925" cy="457200"/>
          </a:xfrm>
          <a:prstGeom prst="rect">
            <a:avLst/>
          </a:prstGeom>
        </p:spPr>
        <p:txBody>
          <a:bodyPr vert="horz" lIns="91440" tIns="45720" rIns="91440" bIns="45720" rtlCol="0" anchor="b"/>
          <a:lstStyle>
            <a:lvl1pPr algn="l">
              <a:defRPr sz="1200"/>
            </a:lvl1pPr>
          </a:lstStyle>
          <a:p>
            <a:r>
              <a:rPr lang="en-US" sz="600" dirty="0">
                <a:solidFill>
                  <a:schemeClr val="tx1">
                    <a:alpha val="99000"/>
                  </a:schemeClr>
                </a:solidFill>
              </a:rPr>
              <a:t>© 2011 Microsoft Corporation. All rights reserved. Microsoft, Windows, Windows Vista and other product names are or may be registered trademarks and/or trademarks in the U.S. and/or other countries.</a:t>
            </a:r>
          </a:p>
          <a:p>
            <a:r>
              <a:rPr lang="en-US" sz="600" dirty="0">
                <a:solidFill>
                  <a:schemeClr val="tx1">
                    <a:alpha val="99000"/>
                  </a:schemeClr>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r>
              <a:rPr lang="en-US" sz="600" dirty="0" smtClean="0">
                <a:solidFill>
                  <a:schemeClr val="tx1">
                    <a:alpha val="99000"/>
                  </a:schemeClr>
                </a:solidFill>
              </a:rPr>
              <a:t>.</a:t>
            </a:r>
            <a:endParaRPr lang="en-US" sz="600" dirty="0">
              <a:solidFill>
                <a:schemeClr val="tx1">
                  <a:alpha val="99000"/>
                </a:schemeClr>
              </a:solidFill>
            </a:endParaRPr>
          </a:p>
        </p:txBody>
      </p:sp>
    </p:spTree>
    <p:extLst>
      <p:ext uri="{BB962C8B-B14F-4D97-AF65-F5344CB8AC3E}">
        <p14:creationId xmlns:p14="http://schemas.microsoft.com/office/powerpoint/2010/main" val="993746763"/>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a:t>
            </a:fld>
            <a:endParaRPr lang="en-US"/>
          </a:p>
        </p:txBody>
      </p:sp>
    </p:spTree>
    <p:extLst>
      <p:ext uri="{BB962C8B-B14F-4D97-AF65-F5344CB8AC3E}">
        <p14:creationId xmlns:p14="http://schemas.microsoft.com/office/powerpoint/2010/main" val="3159402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a:t>
            </a:fld>
            <a:endParaRPr lang="en-US"/>
          </a:p>
        </p:txBody>
      </p:sp>
    </p:spTree>
    <p:extLst>
      <p:ext uri="{BB962C8B-B14F-4D97-AF65-F5344CB8AC3E}">
        <p14:creationId xmlns:p14="http://schemas.microsoft.com/office/powerpoint/2010/main" val="3030390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b="1" dirty="0" smtClean="0"/>
              <a:t>Slide Objective</a:t>
            </a:r>
          </a:p>
          <a:p>
            <a:pPr marL="171450" indent="-171450">
              <a:buFont typeface="Arial" pitchFamily="34" charset="0"/>
              <a:buChar char="•"/>
            </a:pPr>
            <a:r>
              <a:rPr lang="en-US" dirty="0" smtClean="0"/>
              <a:t>Understand</a:t>
            </a:r>
            <a:r>
              <a:rPr lang="en-US" baseline="0" dirty="0" smtClean="0"/>
              <a:t> a Windows Azure storage account</a:t>
            </a:r>
          </a:p>
          <a:p>
            <a:pPr marL="171450" indent="-171450">
              <a:buFont typeface="Arial" pitchFamily="34" charset="0"/>
              <a:buChar char="•"/>
            </a:pPr>
            <a:endParaRPr lang="en-US" baseline="0" dirty="0" smtClean="0"/>
          </a:p>
          <a:p>
            <a:pPr marL="0" indent="0">
              <a:buFont typeface="Arial" pitchFamily="34" charset="0"/>
              <a:buNone/>
            </a:pPr>
            <a:r>
              <a:rPr lang="en-US" b="1" baseline="0" dirty="0" smtClean="0"/>
              <a:t>Speaking notes</a:t>
            </a:r>
          </a:p>
          <a:p>
            <a:pPr marL="171450" indent="-171450">
              <a:buFont typeface="Arial" pitchFamily="34" charset="0"/>
              <a:buChar char="•"/>
            </a:pPr>
            <a:r>
              <a:rPr lang="en-US" dirty="0" smtClean="0"/>
              <a:t>A Windows Azure subscription contains storage accounts</a:t>
            </a:r>
          </a:p>
          <a:p>
            <a:pPr marL="171450" indent="-171450">
              <a:buFont typeface="Arial" pitchFamily="34" charset="0"/>
              <a:buChar char="•"/>
            </a:pPr>
            <a:r>
              <a:rPr lang="en-US" dirty="0" smtClean="0"/>
              <a:t>Can explicitly geo-locate to a sub region or set affinity with other services</a:t>
            </a:r>
          </a:p>
          <a:p>
            <a:pPr marL="171450" indent="-171450">
              <a:buFont typeface="Arial" pitchFamily="34" charset="0"/>
              <a:buChar char="•"/>
            </a:pPr>
            <a:r>
              <a:rPr lang="en-US" dirty="0" smtClean="0"/>
              <a:t>Can enable CDN at the account level (means that public containers will be retrievable via the CDN URL)</a:t>
            </a:r>
            <a:endParaRPr lang="en-US" dirty="0"/>
          </a:p>
        </p:txBody>
      </p:sp>
      <p:sp>
        <p:nvSpPr>
          <p:cNvPr id="4" name="Slide Number Placeholder 3"/>
          <p:cNvSpPr>
            <a:spLocks noGrp="1"/>
          </p:cNvSpPr>
          <p:nvPr>
            <p:ph type="sldNum" sz="quarter" idx="10"/>
          </p:nvPr>
        </p:nvSpPr>
        <p:spPr/>
        <p:txBody>
          <a:bodyPr/>
          <a:lstStyle/>
          <a:p>
            <a:fld id="{DFF0BEB7-DC6A-443D-91D1-0CE0A533CAC5}" type="slidenum">
              <a:rPr lang="en-US" smtClean="0"/>
              <a:pPr/>
              <a:t>3</a:t>
            </a:fld>
            <a:endParaRPr lang="en-US" dirty="0"/>
          </a:p>
        </p:txBody>
      </p:sp>
    </p:spTree>
    <p:extLst>
      <p:ext uri="{BB962C8B-B14F-4D97-AF65-F5344CB8AC3E}">
        <p14:creationId xmlns:p14="http://schemas.microsoft.com/office/powerpoint/2010/main" val="1626301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4</a:t>
            </a:fld>
            <a:endParaRPr lang="en-US"/>
          </a:p>
        </p:txBody>
      </p:sp>
    </p:spTree>
    <p:extLst>
      <p:ext uri="{BB962C8B-B14F-4D97-AF65-F5344CB8AC3E}">
        <p14:creationId xmlns:p14="http://schemas.microsoft.com/office/powerpoint/2010/main" val="3139958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a:t>
            </a:r>
            <a:r>
              <a:rPr lang="en-US" baseline="0" dirty="0" smtClean="0"/>
              <a:t> underlying principle at play here in the Cloud – which is that because as we have seen resources are cheap, plentiful and immediately available, different approaches can be taken to build applications the way we always wanted to – focus on the business problems using simple approaches.</a:t>
            </a:r>
          </a:p>
          <a:p>
            <a:endParaRPr lang="en-US" baseline="0" dirty="0" smtClean="0"/>
          </a:p>
          <a:p>
            <a:r>
              <a:rPr lang="en-US" baseline="0" dirty="0" smtClean="0"/>
              <a:t>At the heart of this is the concept in your applications that anything, any part of the app can fail.  You can for example have your web server tier fail and the application can keep working.  How you do this is by having multiple instances of your web tier, many copies.  Any of the copies can fail – the platform makes sure that it can detect and recover from these failure simply by spinning up a new instance.  The platform also needs to make sure that your application instances are separated across redundant parts of the underlying physical infrastructure (in Azure we call these fault domains).</a:t>
            </a:r>
          </a:p>
          <a:p>
            <a:endParaRPr lang="en-US" baseline="0" dirty="0" smtClean="0"/>
          </a:p>
          <a:p>
            <a:r>
              <a:rPr lang="en-US" baseline="0" dirty="0" smtClean="0"/>
              <a:t>Use the Azure storage as an example.  You give a file to Azure – it saves that file 3 times in 3 different fault domains.  If any of the copies of the file fail because maybe a disk failed, the platform creates another copy.  The platform can also (and this happens in Azure by default) copy the file another three times to Azure storage in a data center &gt; 500 miles away (in the same region) proving business continuity/DR capabilities.</a:t>
            </a:r>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2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AF358EB-3CE9-4D60-B090-F7B4E434BF55}" type="datetime1">
              <a:rPr lang="en-US" smtClean="0">
                <a:solidFill>
                  <a:prstClr val="black"/>
                </a:solidFill>
              </a:rPr>
              <a:pPr/>
              <a:t>4/22/2014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81605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7</a:t>
            </a:fld>
            <a:endParaRPr lang="en-US"/>
          </a:p>
        </p:txBody>
      </p:sp>
    </p:spTree>
    <p:extLst>
      <p:ext uri="{BB962C8B-B14F-4D97-AF65-F5344CB8AC3E}">
        <p14:creationId xmlns:p14="http://schemas.microsoft.com/office/powerpoint/2010/main" val="4269605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8</a:t>
            </a:fld>
            <a:endParaRPr lang="en-US"/>
          </a:p>
        </p:txBody>
      </p:sp>
    </p:spTree>
    <p:extLst>
      <p:ext uri="{BB962C8B-B14F-4D97-AF65-F5344CB8AC3E}">
        <p14:creationId xmlns:p14="http://schemas.microsoft.com/office/powerpoint/2010/main" val="141091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9</a:t>
            </a:fld>
            <a:endParaRPr lang="en-US"/>
          </a:p>
        </p:txBody>
      </p:sp>
    </p:spTree>
    <p:extLst>
      <p:ext uri="{BB962C8B-B14F-4D97-AF65-F5344CB8AC3E}">
        <p14:creationId xmlns:p14="http://schemas.microsoft.com/office/powerpoint/2010/main" val="2466910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10</a:t>
            </a:fld>
            <a:endParaRPr lang="en-US"/>
          </a:p>
        </p:txBody>
      </p:sp>
    </p:spTree>
    <p:extLst>
      <p:ext uri="{BB962C8B-B14F-4D97-AF65-F5344CB8AC3E}">
        <p14:creationId xmlns:p14="http://schemas.microsoft.com/office/powerpoint/2010/main" val="310055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11</a:t>
            </a:fld>
            <a:endParaRPr lang="en-US"/>
          </a:p>
        </p:txBody>
      </p:sp>
    </p:spTree>
    <p:extLst>
      <p:ext uri="{BB962C8B-B14F-4D97-AF65-F5344CB8AC3E}">
        <p14:creationId xmlns:p14="http://schemas.microsoft.com/office/powerpoint/2010/main" val="1476328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12</a:t>
            </a:fld>
            <a:endParaRPr lang="en-US"/>
          </a:p>
        </p:txBody>
      </p:sp>
    </p:spTree>
    <p:extLst>
      <p:ext uri="{BB962C8B-B14F-4D97-AF65-F5344CB8AC3E}">
        <p14:creationId xmlns:p14="http://schemas.microsoft.com/office/powerpoint/2010/main" val="2483128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13</a:t>
            </a:fld>
            <a:endParaRPr lang="en-US"/>
          </a:p>
        </p:txBody>
      </p:sp>
    </p:spTree>
    <p:extLst>
      <p:ext uri="{BB962C8B-B14F-4D97-AF65-F5344CB8AC3E}">
        <p14:creationId xmlns:p14="http://schemas.microsoft.com/office/powerpoint/2010/main" val="3823165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altLang="zh-CN" dirty="0"/>
          </a:p>
        </p:txBody>
      </p:sp>
      <p:sp>
        <p:nvSpPr>
          <p:cNvPr id="4" name="Slide Number Placeholder 3"/>
          <p:cNvSpPr>
            <a:spLocks noGrp="1"/>
          </p:cNvSpPr>
          <p:nvPr>
            <p:ph type="sldNum" sz="quarter" idx="10"/>
          </p:nvPr>
        </p:nvSpPr>
        <p:spPr/>
        <p:txBody>
          <a:bodyPr/>
          <a:lstStyle/>
          <a:p>
            <a:fld id="{94A25E58-20C3-47A2-B67C-8A1FCB5D4422}" type="slidenum">
              <a:rPr lang="en-US" smtClean="0"/>
              <a:t>14</a:t>
            </a:fld>
            <a:endParaRPr lang="en-US"/>
          </a:p>
        </p:txBody>
      </p:sp>
    </p:spTree>
    <p:extLst>
      <p:ext uri="{BB962C8B-B14F-4D97-AF65-F5344CB8AC3E}">
        <p14:creationId xmlns:p14="http://schemas.microsoft.com/office/powerpoint/2010/main" val="1970412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15</a:t>
            </a:fld>
            <a:endParaRPr lang="en-US"/>
          </a:p>
        </p:txBody>
      </p:sp>
    </p:spTree>
    <p:extLst>
      <p:ext uri="{BB962C8B-B14F-4D97-AF65-F5344CB8AC3E}">
        <p14:creationId xmlns:p14="http://schemas.microsoft.com/office/powerpoint/2010/main" val="4252072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16</a:t>
            </a:fld>
            <a:endParaRPr lang="en-US"/>
          </a:p>
        </p:txBody>
      </p:sp>
    </p:spTree>
    <p:extLst>
      <p:ext uri="{BB962C8B-B14F-4D97-AF65-F5344CB8AC3E}">
        <p14:creationId xmlns:p14="http://schemas.microsoft.com/office/powerpoint/2010/main" val="1210473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8987"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17</a:t>
            </a:fld>
            <a:endParaRPr lang="en-US"/>
          </a:p>
        </p:txBody>
      </p:sp>
    </p:spTree>
    <p:extLst>
      <p:ext uri="{BB962C8B-B14F-4D97-AF65-F5344CB8AC3E}">
        <p14:creationId xmlns:p14="http://schemas.microsoft.com/office/powerpoint/2010/main" val="3416714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18</a:t>
            </a:fld>
            <a:endParaRPr lang="en-US"/>
          </a:p>
        </p:txBody>
      </p:sp>
    </p:spTree>
    <p:extLst>
      <p:ext uri="{BB962C8B-B14F-4D97-AF65-F5344CB8AC3E}">
        <p14:creationId xmlns:p14="http://schemas.microsoft.com/office/powerpoint/2010/main" val="1964212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19</a:t>
            </a:fld>
            <a:endParaRPr lang="en-US"/>
          </a:p>
        </p:txBody>
      </p:sp>
    </p:spTree>
    <p:extLst>
      <p:ext uri="{BB962C8B-B14F-4D97-AF65-F5344CB8AC3E}">
        <p14:creationId xmlns:p14="http://schemas.microsoft.com/office/powerpoint/2010/main" val="2681221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20</a:t>
            </a:fld>
            <a:endParaRPr lang="en-US"/>
          </a:p>
        </p:txBody>
      </p:sp>
    </p:spTree>
    <p:extLst>
      <p:ext uri="{BB962C8B-B14F-4D97-AF65-F5344CB8AC3E}">
        <p14:creationId xmlns:p14="http://schemas.microsoft.com/office/powerpoint/2010/main" val="469376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21</a:t>
            </a:fld>
            <a:endParaRPr lang="en-US"/>
          </a:p>
        </p:txBody>
      </p:sp>
    </p:spTree>
    <p:extLst>
      <p:ext uri="{BB962C8B-B14F-4D97-AF65-F5344CB8AC3E}">
        <p14:creationId xmlns:p14="http://schemas.microsoft.com/office/powerpoint/2010/main" val="681290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ltLang="zh-CN" dirty="0"/>
          </a:p>
        </p:txBody>
      </p:sp>
      <p:sp>
        <p:nvSpPr>
          <p:cNvPr id="4" name="Slide Number Placeholder 3"/>
          <p:cNvSpPr>
            <a:spLocks noGrp="1"/>
          </p:cNvSpPr>
          <p:nvPr>
            <p:ph type="sldNum" sz="quarter" idx="10"/>
          </p:nvPr>
        </p:nvSpPr>
        <p:spPr/>
        <p:txBody>
          <a:bodyPr/>
          <a:lstStyle/>
          <a:p>
            <a:fld id="{94A25E58-20C3-47A2-B67C-8A1FCB5D4422}" type="slidenum">
              <a:rPr lang="en-US" smtClean="0"/>
              <a:t>22</a:t>
            </a:fld>
            <a:endParaRPr lang="en-US"/>
          </a:p>
        </p:txBody>
      </p:sp>
    </p:spTree>
    <p:extLst>
      <p:ext uri="{BB962C8B-B14F-4D97-AF65-F5344CB8AC3E}">
        <p14:creationId xmlns:p14="http://schemas.microsoft.com/office/powerpoint/2010/main" val="917558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23</a:t>
            </a:fld>
            <a:endParaRPr lang="en-US"/>
          </a:p>
        </p:txBody>
      </p:sp>
    </p:spTree>
    <p:extLst>
      <p:ext uri="{BB962C8B-B14F-4D97-AF65-F5344CB8AC3E}">
        <p14:creationId xmlns:p14="http://schemas.microsoft.com/office/powerpoint/2010/main" val="2634387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24</a:t>
            </a:fld>
            <a:endParaRPr lang="en-US"/>
          </a:p>
        </p:txBody>
      </p:sp>
    </p:spTree>
    <p:extLst>
      <p:ext uri="{BB962C8B-B14F-4D97-AF65-F5344CB8AC3E}">
        <p14:creationId xmlns:p14="http://schemas.microsoft.com/office/powerpoint/2010/main" val="3315672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25</a:t>
            </a:fld>
            <a:endParaRPr lang="en-US"/>
          </a:p>
        </p:txBody>
      </p:sp>
    </p:spTree>
    <p:extLst>
      <p:ext uri="{BB962C8B-B14F-4D97-AF65-F5344CB8AC3E}">
        <p14:creationId xmlns:p14="http://schemas.microsoft.com/office/powerpoint/2010/main" val="553949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26</a:t>
            </a:fld>
            <a:endParaRPr lang="en-US"/>
          </a:p>
        </p:txBody>
      </p:sp>
    </p:spTree>
    <p:extLst>
      <p:ext uri="{BB962C8B-B14F-4D97-AF65-F5344CB8AC3E}">
        <p14:creationId xmlns:p14="http://schemas.microsoft.com/office/powerpoint/2010/main" val="3821750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10"/>
          </p:nvPr>
        </p:nvSpPr>
        <p:spPr/>
        <p:txBody>
          <a:bodyPr/>
          <a:lstStyle/>
          <a:p>
            <a:fld id="{94A25E58-20C3-47A2-B67C-8A1FCB5D4422}" type="slidenum">
              <a:rPr lang="en-US" smtClean="0"/>
              <a:t>27</a:t>
            </a:fld>
            <a:endParaRPr lang="en-US"/>
          </a:p>
        </p:txBody>
      </p:sp>
    </p:spTree>
    <p:extLst>
      <p:ext uri="{BB962C8B-B14F-4D97-AF65-F5344CB8AC3E}">
        <p14:creationId xmlns:p14="http://schemas.microsoft.com/office/powerpoint/2010/main" val="1808482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4232698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29</a:t>
            </a:fld>
            <a:endParaRPr lang="en-US"/>
          </a:p>
        </p:txBody>
      </p:sp>
    </p:spTree>
    <p:extLst>
      <p:ext uri="{BB962C8B-B14F-4D97-AF65-F5344CB8AC3E}">
        <p14:creationId xmlns:p14="http://schemas.microsoft.com/office/powerpoint/2010/main" val="1619038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30</a:t>
            </a:fld>
            <a:endParaRPr lang="en-US"/>
          </a:p>
        </p:txBody>
      </p:sp>
    </p:spTree>
    <p:extLst>
      <p:ext uri="{BB962C8B-B14F-4D97-AF65-F5344CB8AC3E}">
        <p14:creationId xmlns:p14="http://schemas.microsoft.com/office/powerpoint/2010/main" val="1561128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31</a:t>
            </a:fld>
            <a:endParaRPr lang="en-US"/>
          </a:p>
        </p:txBody>
      </p:sp>
    </p:spTree>
    <p:extLst>
      <p:ext uri="{BB962C8B-B14F-4D97-AF65-F5344CB8AC3E}">
        <p14:creationId xmlns:p14="http://schemas.microsoft.com/office/powerpoint/2010/main" val="2422091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32</a:t>
            </a:fld>
            <a:endParaRPr lang="en-US"/>
          </a:p>
        </p:txBody>
      </p:sp>
    </p:spTree>
    <p:extLst>
      <p:ext uri="{BB962C8B-B14F-4D97-AF65-F5344CB8AC3E}">
        <p14:creationId xmlns:p14="http://schemas.microsoft.com/office/powerpoint/2010/main" val="18031680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C3800-5C46-4493-B456-B5C0A0B190CA}" type="slidenum">
              <a:rPr lang="en-US" smtClean="0"/>
              <a:pPr/>
              <a:t>33</a:t>
            </a:fld>
            <a:endParaRPr lang="en-US" dirty="0"/>
          </a:p>
        </p:txBody>
      </p:sp>
    </p:spTree>
    <p:extLst>
      <p:ext uri="{BB962C8B-B14F-4D97-AF65-F5344CB8AC3E}">
        <p14:creationId xmlns:p14="http://schemas.microsoft.com/office/powerpoint/2010/main" val="2971006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94A25E58-20C3-47A2-B67C-8A1FCB5D4422}" type="slidenum">
              <a:rPr lang="en-US" smtClean="0"/>
              <a:t>34</a:t>
            </a:fld>
            <a:endParaRPr lang="en-US"/>
          </a:p>
        </p:txBody>
      </p:sp>
    </p:spTree>
    <p:extLst>
      <p:ext uri="{BB962C8B-B14F-4D97-AF65-F5344CB8AC3E}">
        <p14:creationId xmlns:p14="http://schemas.microsoft.com/office/powerpoint/2010/main" val="25469006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35</a:t>
            </a:fld>
            <a:endParaRPr lang="en-US"/>
          </a:p>
        </p:txBody>
      </p:sp>
    </p:spTree>
    <p:extLst>
      <p:ext uri="{BB962C8B-B14F-4D97-AF65-F5344CB8AC3E}">
        <p14:creationId xmlns:p14="http://schemas.microsoft.com/office/powerpoint/2010/main" val="1100923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36</a:t>
            </a:fld>
            <a:endParaRPr lang="en-US"/>
          </a:p>
        </p:txBody>
      </p:sp>
    </p:spTree>
    <p:extLst>
      <p:ext uri="{BB962C8B-B14F-4D97-AF65-F5344CB8AC3E}">
        <p14:creationId xmlns:p14="http://schemas.microsoft.com/office/powerpoint/2010/main" val="2546102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37</a:t>
            </a:fld>
            <a:endParaRPr lang="en-US"/>
          </a:p>
        </p:txBody>
      </p:sp>
    </p:spTree>
    <p:extLst>
      <p:ext uri="{BB962C8B-B14F-4D97-AF65-F5344CB8AC3E}">
        <p14:creationId xmlns:p14="http://schemas.microsoft.com/office/powerpoint/2010/main" val="3172034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38</a:t>
            </a:fld>
            <a:endParaRPr lang="en-US"/>
          </a:p>
        </p:txBody>
      </p:sp>
    </p:spTree>
    <p:extLst>
      <p:ext uri="{BB962C8B-B14F-4D97-AF65-F5344CB8AC3E}">
        <p14:creationId xmlns:p14="http://schemas.microsoft.com/office/powerpoint/2010/main" val="3229995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94A25E58-20C3-47A2-B67C-8A1FCB5D4422}" type="slidenum">
              <a:rPr lang="en-US" smtClean="0"/>
              <a:t>39</a:t>
            </a:fld>
            <a:endParaRPr lang="en-US"/>
          </a:p>
        </p:txBody>
      </p:sp>
    </p:spTree>
    <p:extLst>
      <p:ext uri="{BB962C8B-B14F-4D97-AF65-F5344CB8AC3E}">
        <p14:creationId xmlns:p14="http://schemas.microsoft.com/office/powerpoint/2010/main" val="36025310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A25E58-20C3-47A2-B67C-8A1FCB5D4422}" type="slidenum">
              <a:rPr lang="en-US" smtClean="0"/>
              <a:t>40</a:t>
            </a:fld>
            <a:endParaRPr lang="en-US"/>
          </a:p>
        </p:txBody>
      </p:sp>
    </p:spTree>
    <p:extLst>
      <p:ext uri="{BB962C8B-B14F-4D97-AF65-F5344CB8AC3E}">
        <p14:creationId xmlns:p14="http://schemas.microsoft.com/office/powerpoint/2010/main" val="2991934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9113" y="2234114"/>
            <a:ext cx="8373521"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519113" y="4612341"/>
            <a:ext cx="5454333"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2445419909"/>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429973442"/>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marL="346075" lvl="0" indent="-346075" algn="l" defTabSz="914363" rtl="0" eaLnBrk="1" latinLnBrk="0" hangingPunct="1">
              <a:lnSpc>
                <a:spcPct val="90000"/>
              </a:lnSpc>
              <a:spcBef>
                <a:spcPct val="20000"/>
              </a:spcBef>
              <a:buSzPct val="90000"/>
              <a:buFont typeface="Arial" pitchFamily="34" charset="0"/>
              <a:buChar char="•"/>
            </a:pPr>
            <a:r>
              <a:rPr lang="en-US" smtClean="0"/>
              <a:t>Click to edit Master text styles</a:t>
            </a:r>
          </a:p>
          <a:p>
            <a:pPr marL="346075" lvl="1" indent="-346075" algn="l" defTabSz="914363" rtl="0" eaLnBrk="1" latinLnBrk="0" hangingPunct="1">
              <a:lnSpc>
                <a:spcPct val="90000"/>
              </a:lnSpc>
              <a:spcBef>
                <a:spcPct val="20000"/>
              </a:spcBef>
              <a:buSzPct val="90000"/>
              <a:buFont typeface="Arial" pitchFamily="34" charset="0"/>
              <a:buChar char="•"/>
            </a:pPr>
            <a:r>
              <a:rPr lang="en-US" smtClean="0"/>
              <a:t>Second level</a:t>
            </a:r>
          </a:p>
          <a:p>
            <a:pPr marL="346075" lvl="2" indent="-346075" algn="l" defTabSz="914363" rtl="0" eaLnBrk="1" latinLnBrk="0" hangingPunct="1">
              <a:lnSpc>
                <a:spcPct val="90000"/>
              </a:lnSpc>
              <a:spcBef>
                <a:spcPct val="20000"/>
              </a:spcBef>
              <a:buSzPct val="90000"/>
              <a:buFont typeface="Arial" pitchFamily="34" charset="0"/>
              <a:buChar char="•"/>
            </a:pPr>
            <a:r>
              <a:rPr lang="en-US" smtClean="0"/>
              <a:t>Third level</a:t>
            </a:r>
          </a:p>
          <a:p>
            <a:pPr marL="346075" lvl="3" indent="-346075" algn="l" defTabSz="914363" rtl="0" eaLnBrk="1" latinLnBrk="0" hangingPunct="1">
              <a:lnSpc>
                <a:spcPct val="90000"/>
              </a:lnSpc>
              <a:spcBef>
                <a:spcPct val="20000"/>
              </a:spcBef>
              <a:buSzPct val="90000"/>
              <a:buFont typeface="Arial" pitchFamily="34" charset="0"/>
              <a:buChar char="•"/>
            </a:pPr>
            <a:r>
              <a:rPr lang="en-US" smtClean="0"/>
              <a:t>Fourth level</a:t>
            </a:r>
          </a:p>
          <a:p>
            <a:pPr marL="346075" lvl="4" indent="-346075" algn="l" defTabSz="914363"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332603770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113" y="1447800"/>
            <a:ext cx="5486400"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725" y="1447800"/>
            <a:ext cx="5486400"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marL="341313" lvl="0" indent="-341313" algn="l" defTabSz="914363" rtl="0" eaLnBrk="1" latinLnBrk="0" hangingPunct="1">
              <a:lnSpc>
                <a:spcPct val="90000"/>
              </a:lnSpc>
              <a:spcBef>
                <a:spcPct val="20000"/>
              </a:spcBef>
              <a:buSzPct val="80000"/>
              <a:buFont typeface="Arial" pitchFamily="34" charset="0"/>
              <a:buChar char="•"/>
            </a:pPr>
            <a:r>
              <a:rPr lang="en-US" smtClean="0"/>
              <a:t>Click to edit Master text styles</a:t>
            </a:r>
          </a:p>
          <a:p>
            <a:pPr marL="341313" lvl="1" indent="-341313" algn="l" defTabSz="914363" rtl="0" eaLnBrk="1" latinLnBrk="0" hangingPunct="1">
              <a:lnSpc>
                <a:spcPct val="90000"/>
              </a:lnSpc>
              <a:spcBef>
                <a:spcPct val="20000"/>
              </a:spcBef>
              <a:buSzPct val="80000"/>
              <a:buFont typeface="Arial" pitchFamily="34" charset="0"/>
              <a:buChar char="•"/>
            </a:pPr>
            <a:r>
              <a:rPr lang="en-US" smtClean="0"/>
              <a:t>Second level</a:t>
            </a:r>
          </a:p>
          <a:p>
            <a:pPr marL="341313" lvl="2" indent="-341313" algn="l" defTabSz="914363" rtl="0" eaLnBrk="1" latinLnBrk="0" hangingPunct="1">
              <a:lnSpc>
                <a:spcPct val="90000"/>
              </a:lnSpc>
              <a:spcBef>
                <a:spcPct val="20000"/>
              </a:spcBef>
              <a:buSzPct val="80000"/>
              <a:buFont typeface="Arial" pitchFamily="34" charset="0"/>
              <a:buChar char="•"/>
            </a:pPr>
            <a:r>
              <a:rPr lang="en-US" smtClean="0"/>
              <a:t>Third level</a:t>
            </a:r>
          </a:p>
          <a:p>
            <a:pPr marL="341313" lvl="3" indent="-341313" algn="l" defTabSz="914363" rtl="0" eaLnBrk="1" latinLnBrk="0" hangingPunct="1">
              <a:lnSpc>
                <a:spcPct val="90000"/>
              </a:lnSpc>
              <a:spcBef>
                <a:spcPct val="20000"/>
              </a:spcBef>
              <a:buSzPct val="80000"/>
              <a:buFont typeface="Arial" pitchFamily="34" charset="0"/>
              <a:buChar char="•"/>
            </a:pPr>
            <a:r>
              <a:rPr lang="en-US" smtClean="0"/>
              <a:t>Fourth level</a:t>
            </a:r>
          </a:p>
          <a:p>
            <a:pPr marL="341313" lvl="4" indent="-341313" algn="l" defTabSz="914363"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406493456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867" y="2266796"/>
            <a:ext cx="5484971"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725"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725" y="2266796"/>
            <a:ext cx="5486400"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marL="403225" lvl="0" indent="-403225" algn="l" defTabSz="914363" rtl="0" eaLnBrk="1" latinLnBrk="0" hangingPunct="1">
              <a:lnSpc>
                <a:spcPct val="90000"/>
              </a:lnSpc>
              <a:spcBef>
                <a:spcPct val="20000"/>
              </a:spcBef>
              <a:buSzPct val="80000"/>
            </a:pPr>
            <a:r>
              <a:rPr lang="en-US" smtClean="0"/>
              <a:t>Click to edit Master text styles</a:t>
            </a:r>
          </a:p>
          <a:p>
            <a:pPr marL="403225" lvl="1" indent="-403225" algn="l" defTabSz="914363" rtl="0" eaLnBrk="1" latinLnBrk="0" hangingPunct="1">
              <a:lnSpc>
                <a:spcPct val="90000"/>
              </a:lnSpc>
              <a:spcBef>
                <a:spcPct val="20000"/>
              </a:spcBef>
              <a:buSzPct val="80000"/>
            </a:pPr>
            <a:r>
              <a:rPr lang="en-US" smtClean="0"/>
              <a:t>Second level</a:t>
            </a:r>
          </a:p>
          <a:p>
            <a:pPr marL="403225" lvl="2" indent="-403225" algn="l" defTabSz="914363" rtl="0" eaLnBrk="1" latinLnBrk="0" hangingPunct="1">
              <a:lnSpc>
                <a:spcPct val="90000"/>
              </a:lnSpc>
              <a:spcBef>
                <a:spcPct val="20000"/>
              </a:spcBef>
              <a:buSzPct val="80000"/>
            </a:pPr>
            <a:r>
              <a:rPr lang="en-US" smtClean="0"/>
              <a:t>Third level</a:t>
            </a:r>
          </a:p>
          <a:p>
            <a:pPr marL="403225" lvl="3" indent="-403225" algn="l" defTabSz="914363" rtl="0" eaLnBrk="1" latinLnBrk="0" hangingPunct="1">
              <a:lnSpc>
                <a:spcPct val="90000"/>
              </a:lnSpc>
              <a:spcBef>
                <a:spcPct val="20000"/>
              </a:spcBef>
              <a:buSzPct val="80000"/>
            </a:pPr>
            <a:r>
              <a:rPr lang="en-US" smtClean="0"/>
              <a:t>Fourth level</a:t>
            </a:r>
          </a:p>
          <a:p>
            <a:pPr marL="403225" lvl="4" indent="-403225" algn="l" defTabSz="914363"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102612194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pic>
        <p:nvPicPr>
          <p:cNvPr id="3" name="Picture 2"/>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839951255"/>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4061015657"/>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9" name="Rectangle 18"/>
          <p:cNvSpPr/>
          <p:nvPr userDrawn="1"/>
        </p:nvSpPr>
        <p:spPr bwMode="auto">
          <a:xfrm>
            <a:off x="519113" y="1447800"/>
            <a:ext cx="11149012"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3473804" y="3417661"/>
            <a:ext cx="6945312"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marL="346075" indent="-342900">
              <a:buFont typeface="Arial" pitchFamily="34" charset="0"/>
              <a:buNone/>
              <a:defRPr lang="en-US" sz="2400" kern="1200" spc="-50" baseline="0" dirty="0">
                <a:gradFill>
                  <a:gsLst>
                    <a:gs pos="0">
                      <a:srgbClr val="595959"/>
                    </a:gs>
                    <a:gs pos="86000">
                      <a:srgbClr val="595959"/>
                    </a:gs>
                  </a:gsLst>
                  <a:lin ang="5400000" scaled="0"/>
                </a:gradFill>
                <a:latin typeface="+mn-lt"/>
                <a:ea typeface="+mn-ea"/>
                <a:cs typeface="+mn-cs"/>
              </a:defRPr>
            </a:lvl2pPr>
          </a:lstStyle>
          <a:p>
            <a:pPr marL="3175" lvl="0" indent="0" algn="l" defTabSz="914363" rtl="0" eaLnBrk="1" latinLnBrk="0" hangingPunct="1">
              <a:lnSpc>
                <a:spcPct val="90000"/>
              </a:lnSpc>
              <a:spcBef>
                <a:spcPts val="0"/>
              </a:spcBef>
              <a:spcAft>
                <a:spcPts val="900"/>
              </a:spcAft>
              <a:buSzPct val="80000"/>
            </a:pPr>
            <a:r>
              <a:rPr lang="en-US" smtClean="0"/>
              <a:t>Click to edit Master text styles</a:t>
            </a:r>
          </a:p>
          <a:p>
            <a:pPr marL="3175" lvl="1" indent="0" algn="l" defTabSz="914363" rtl="0" eaLnBrk="1" latinLnBrk="0" hangingPunct="1">
              <a:lnSpc>
                <a:spcPct val="90000"/>
              </a:lnSpc>
              <a:spcBef>
                <a:spcPts val="0"/>
              </a:spcBef>
              <a:spcAft>
                <a:spcPts val="900"/>
              </a:spcAft>
              <a:buSzPct val="80000"/>
            </a:pPr>
            <a:r>
              <a:rPr lang="en-US" smtClean="0"/>
              <a:t>Second level</a:t>
            </a:r>
          </a:p>
        </p:txBody>
      </p:sp>
      <p:sp>
        <p:nvSpPr>
          <p:cNvPr id="18" name="Freeform 105"/>
          <p:cNvSpPr>
            <a:spLocks/>
          </p:cNvSpPr>
          <p:nvPr userDrawn="1"/>
        </p:nvSpPr>
        <p:spPr bwMode="black">
          <a:xfrm>
            <a:off x="1200173" y="2133600"/>
            <a:ext cx="1865060" cy="3810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pPr lvl="0" defTabSz="1218987"/>
            <a:endParaRPr lang="en-US" sz="1600">
              <a:solidFill>
                <a:srgbClr val="292929"/>
              </a:solidFill>
            </a:endParaRPr>
          </a:p>
        </p:txBody>
      </p:sp>
    </p:spTree>
    <p:extLst>
      <p:ext uri="{BB962C8B-B14F-4D97-AF65-F5344CB8AC3E}">
        <p14:creationId xmlns:p14="http://schemas.microsoft.com/office/powerpoint/2010/main" val="237152936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7713385" y="2136047"/>
            <a:ext cx="3499128" cy="2114058"/>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59109868"/>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userDrawn="1"/>
        </p:nvSpPr>
        <p:spPr bwMode="auto">
          <a:xfrm>
            <a:off x="8291953" y="2008094"/>
            <a:ext cx="2269077" cy="2169610"/>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79743722"/>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userDrawn="1"/>
        </p:nvGrpSpPr>
        <p:grpSpPr bwMode="black">
          <a:xfrm>
            <a:off x="7904572" y="2242931"/>
            <a:ext cx="3176914" cy="1934622"/>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14261343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userDrawn="1"/>
        </p:nvSpPr>
        <p:spPr bwMode="black">
          <a:xfrm>
            <a:off x="7923609" y="1932604"/>
            <a:ext cx="3013332" cy="2314242"/>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106701834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userDrawn="1"/>
        </p:nvGrpSpPr>
        <p:grpSpPr>
          <a:xfrm>
            <a:off x="8882758" y="1905000"/>
            <a:ext cx="1277596" cy="3245368"/>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47322638"/>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21208" y="1905000"/>
            <a:ext cx="10693401"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61564" y="6338047"/>
            <a:ext cx="2506561" cy="291353"/>
          </a:xfrm>
          <a:prstGeom prst="rect">
            <a:avLst/>
          </a:prstGeom>
        </p:spPr>
      </p:pic>
    </p:spTree>
    <p:extLst>
      <p:ext uri="{BB962C8B-B14F-4D97-AF65-F5344CB8AC3E}">
        <p14:creationId xmlns:p14="http://schemas.microsoft.com/office/powerpoint/2010/main" val="317549418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321175" y="3140275"/>
            <a:ext cx="3546476" cy="577452"/>
          </a:xfrm>
          <a:prstGeom prst="rect">
            <a:avLst/>
          </a:prstGeom>
          <a:noFill/>
          <a:ln>
            <a:noFill/>
          </a:ln>
        </p:spPr>
      </p:pic>
      <p:sp>
        <p:nvSpPr>
          <p:cNvPr id="5" name="Text Box 3"/>
          <p:cNvSpPr txBox="1">
            <a:spLocks noChangeArrowheads="1"/>
          </p:cNvSpPr>
          <p:nvPr userDrawn="1"/>
        </p:nvSpPr>
        <p:spPr bwMode="blackWhite">
          <a:xfrm>
            <a:off x="507868" y="6083575"/>
            <a:ext cx="11173090" cy="502896"/>
          </a:xfrm>
          <a:prstGeom prst="rect">
            <a:avLst/>
          </a:prstGeom>
          <a:noFill/>
          <a:ln w="12700">
            <a:noFill/>
            <a:miter lim="800000"/>
            <a:headEnd type="none" w="sm" len="sm"/>
            <a:tailEnd type="none" w="sm" len="sm"/>
          </a:ln>
          <a:effectLst/>
        </p:spPr>
        <p:txBody>
          <a:bodyPr vert="horz" wrap="square" lIns="91378" tIns="45689" rIns="91378" bIns="45689" numCol="1" anchor="t" anchorCtr="0" compatLnSpc="1">
            <a:prstTxWarp prst="textNoShape">
              <a:avLst/>
            </a:prstTxWarp>
            <a:spAutoFit/>
          </a:bodyPr>
          <a:lstStyle/>
          <a:p>
            <a:pPr algn="ctr" defTabSz="913650" eaLnBrk="0" hangingPunct="0"/>
            <a:r>
              <a:rPr lang="en-US" sz="667" dirty="0">
                <a:solidFill>
                  <a:schemeClr val="bg1">
                    <a:alpha val="99000"/>
                  </a:schemeClr>
                </a:solidFill>
                <a:latin typeface="Segoe UI" pitchFamily="34" charset="0"/>
                <a:cs typeface="Arial" charset="0"/>
              </a:rPr>
              <a:t>© </a:t>
            </a:r>
            <a:r>
              <a:rPr lang="en-US" sz="667" dirty="0" smtClean="0">
                <a:solidFill>
                  <a:schemeClr val="bg1">
                    <a:alpha val="99000"/>
                  </a:schemeClr>
                </a:solidFill>
                <a:latin typeface="Segoe UI" pitchFamily="34" charset="0"/>
                <a:cs typeface="Arial" charset="0"/>
              </a:rPr>
              <a:t>2012 Microsoft </a:t>
            </a:r>
            <a:r>
              <a:rPr lang="en-US" sz="667" dirty="0">
                <a:solidFill>
                  <a:schemeClr val="bg1">
                    <a:alpha val="99000"/>
                  </a:schemeClr>
                </a:soli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3650" eaLnBrk="0" hangingPunct="0"/>
            <a:r>
              <a:rPr lang="en-US" sz="667" dirty="0">
                <a:solidFill>
                  <a:schemeClr val="bg1">
                    <a:alpha val="99000"/>
                  </a:schemeClr>
                </a:soli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667" dirty="0" smtClean="0">
                <a:solidFill>
                  <a:schemeClr val="bg1">
                    <a:alpha val="99000"/>
                  </a:schemeClr>
                </a:solidFill>
                <a:latin typeface="Segoe UI" pitchFamily="34" charset="0"/>
                <a:cs typeface="Arial" charset="0"/>
              </a:rPr>
              <a:t>MICROSOFT </a:t>
            </a:r>
            <a:r>
              <a:rPr lang="en-US" sz="667" dirty="0">
                <a:solidFill>
                  <a:schemeClr val="bg1">
                    <a:alpha val="99000"/>
                  </a:schemeClr>
                </a:solidFill>
                <a:latin typeface="Segoe UI" pitchFamily="34" charset="0"/>
                <a:cs typeface="Arial" charset="0"/>
              </a:rPr>
              <a:t>MAKES NO WARRANTIES, EXPRESS, IMPLIED OR STATUTORY, AS TO THE INFORMATION IN THIS PRESENTATION</a:t>
            </a:r>
            <a:r>
              <a:rPr lang="en-US" sz="667" dirty="0" smtClean="0">
                <a:solidFill>
                  <a:schemeClr val="bg1">
                    <a:alpha val="99000"/>
                  </a:schemeClr>
                </a:solidFill>
                <a:latin typeface="Segoe UI" pitchFamily="34" charset="0"/>
                <a:cs typeface="Arial" charset="0"/>
              </a:rPr>
              <a:t>.</a:t>
            </a:r>
          </a:p>
          <a:p>
            <a:pPr marL="0" marR="0" indent="0" algn="ctr" defTabSz="913650" rtl="0" eaLnBrk="0" fontAlgn="auto" latinLnBrk="0" hangingPunct="0">
              <a:lnSpc>
                <a:spcPct val="100000"/>
              </a:lnSpc>
              <a:spcBef>
                <a:spcPts val="0"/>
              </a:spcBef>
              <a:spcAft>
                <a:spcPts val="0"/>
              </a:spcAft>
              <a:buClrTx/>
              <a:buSzTx/>
              <a:buFontTx/>
              <a:buNone/>
              <a:tabLst/>
              <a:defRPr/>
            </a:pPr>
            <a:r>
              <a:rPr lang="en-US" altLang="zh-CN" sz="667" dirty="0" smtClean="0">
                <a:solidFill>
                  <a:schemeClr val="bg1">
                    <a:alpha val="99000"/>
                  </a:schemeClr>
                </a:solidFill>
                <a:latin typeface="Segoe UI" pitchFamily="34" charset="0"/>
                <a:cs typeface="Arial" charset="0"/>
              </a:rPr>
              <a:t>Translated to Chinese</a:t>
            </a:r>
            <a:r>
              <a:rPr lang="en-US" altLang="zh-CN" sz="667" baseline="0" dirty="0" smtClean="0">
                <a:solidFill>
                  <a:schemeClr val="bg1">
                    <a:alpha val="99000"/>
                  </a:schemeClr>
                </a:solidFill>
                <a:latin typeface="Segoe UI" pitchFamily="34" charset="0"/>
                <a:cs typeface="Arial" charset="0"/>
              </a:rPr>
              <a:t> Simplified Version by Shanghai Yungoal Info Tech Co., Ltd.</a:t>
            </a:r>
            <a:endParaRPr lang="en-US" altLang="zh-CN" sz="667" dirty="0" smtClean="0">
              <a:solidFill>
                <a:schemeClr val="bg1">
                  <a:alpha val="99000"/>
                </a:schemeClr>
              </a:solidFill>
              <a:latin typeface="Segoe UI" pitchFamily="34" charset="0"/>
              <a:cs typeface="Arial" charset="0"/>
            </a:endParaRPr>
          </a:p>
        </p:txBody>
      </p:sp>
      <p:pic>
        <p:nvPicPr>
          <p:cNvPr id="6" name="Picture 4" descr="D:\Hotcan\Yungoal\企业材料\logo_text_bi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5149" y="6447408"/>
            <a:ext cx="328064" cy="7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177859"/>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2764" y="2892710"/>
            <a:ext cx="11228440"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763" y="4343400"/>
            <a:ext cx="7513637"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708" y="6364651"/>
            <a:ext cx="1595652" cy="268366"/>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3" y="228600"/>
            <a:ext cx="2497827" cy="290338"/>
          </a:xfrm>
          <a:prstGeom prst="rect">
            <a:avLst/>
          </a:prstGeom>
        </p:spPr>
      </p:pic>
    </p:spTree>
    <p:extLst>
      <p:ext uri="{BB962C8B-B14F-4D97-AF65-F5344CB8AC3E}">
        <p14:creationId xmlns:p14="http://schemas.microsoft.com/office/powerpoint/2010/main" val="2206010008"/>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1956039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967894066"/>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512764" y="2892711"/>
            <a:ext cx="11228440"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marL="0" lvl="0" indent="0" algn="l" defTabSz="914325"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512764" y="4343401"/>
            <a:ext cx="7513637" cy="443199"/>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marL="0" lvl="0" indent="0" algn="l" defTabSz="914325"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534708" y="6364651"/>
            <a:ext cx="1595652" cy="268367"/>
          </a:xfrm>
          <a:prstGeom prst="rect">
            <a:avLst/>
          </a:prstGeom>
          <a:noFill/>
          <a:ln>
            <a:noFill/>
          </a:ln>
        </p:spPr>
      </p:pic>
      <p:pic>
        <p:nvPicPr>
          <p:cNvPr id="7" name="Picture 6"/>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9114" y="228600"/>
            <a:ext cx="2497827" cy="290339"/>
          </a:xfrm>
          <a:prstGeom prst="rect">
            <a:avLst/>
          </a:prstGeom>
        </p:spPr>
      </p:pic>
    </p:spTree>
    <p:extLst>
      <p:ext uri="{BB962C8B-B14F-4D97-AF65-F5344CB8AC3E}">
        <p14:creationId xmlns:p14="http://schemas.microsoft.com/office/powerpoint/2010/main" val="3608568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519114" y="1905000"/>
            <a:ext cx="11149012" cy="1618905"/>
          </a:xfrm>
        </p:spPr>
        <p:txBody>
          <a:bodyPr/>
          <a:lstStyle>
            <a:lvl1pPr>
              <a:lnSpc>
                <a:spcPct val="90000"/>
              </a:lnSpc>
              <a:defRPr sz="2400"/>
            </a:lvl1pPr>
            <a:lvl2pPr>
              <a:lnSpc>
                <a:spcPct val="90000"/>
              </a:lnSpc>
              <a:defRPr sz="2000"/>
            </a:lvl2pPr>
            <a:lvl3pPr>
              <a:lnSpc>
                <a:spcPct val="90000"/>
              </a:lnSpc>
              <a:defRPr sz="1800"/>
            </a:lvl3pPr>
            <a:lvl4pPr>
              <a:lnSpc>
                <a:spcPct val="90000"/>
              </a:lnSpc>
              <a:defRPr sz="1800"/>
            </a:lvl4pPr>
            <a:lvl5pPr>
              <a:lnSpc>
                <a:spcPct val="90000"/>
              </a:lnSpc>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43975890"/>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54097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9"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SzPct val="80000"/>
        <a:buFont typeface="Arial"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0000"/>
        <a:buFont typeface="Arial"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 typeface="Arial"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4" name="Rectangle 3"/>
          <p:cNvSpPr/>
          <p:nvPr/>
        </p:nvSpPr>
        <p:spPr bwMode="auto">
          <a:xfrm>
            <a:off x="1" y="0"/>
            <a:ext cx="308344"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5" name="Rectangle 4"/>
          <p:cNvSpPr/>
          <p:nvPr/>
        </p:nvSpPr>
        <p:spPr bwMode="auto">
          <a:xfrm>
            <a:off x="0" y="0"/>
            <a:ext cx="12188825" cy="14478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 name="Title Placeholder 1"/>
          <p:cNvSpPr>
            <a:spLocks noGrp="1"/>
          </p:cNvSpPr>
          <p:nvPr>
            <p:ph type="title"/>
          </p:nvPr>
        </p:nvSpPr>
        <p:spPr>
          <a:xfrm>
            <a:off x="519111" y="228601"/>
            <a:ext cx="11149014"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905000"/>
            <a:ext cx="11149012" cy="1618905"/>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3429032"/>
      </p:ext>
    </p:extLst>
  </p:cSld>
  <p:clrMap bg1="lt1" tx1="dk1" bg2="lt2" tx2="dk2" accent1="accent1" accent2="accent2" accent3="accent3" accent4="accent4" accent5="accent5" accent6="accent6" hlink="hlink" folHlink="folHlink"/>
  <p:sldLayoutIdLst>
    <p:sldLayoutId id="2147483728"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00" baseline="0" dirty="0">
          <a:ln w="3175">
            <a:noFill/>
          </a:ln>
          <a:solidFill>
            <a:schemeClr val="bg1">
              <a:alpha val="99000"/>
            </a:schemeClr>
          </a:solidFill>
          <a:effectLst/>
          <a:latin typeface="Segoe UI Light" pitchFamily="34" charset="0"/>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2400" b="0" kern="1200">
          <a:gradFill>
            <a:gsLst>
              <a:gs pos="0">
                <a:srgbClr val="595959"/>
              </a:gs>
              <a:gs pos="86000">
                <a:srgbClr val="595959"/>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000" b="0" kern="1200">
          <a:gradFill>
            <a:gsLst>
              <a:gs pos="0">
                <a:srgbClr val="595959"/>
              </a:gs>
              <a:gs pos="86000">
                <a:srgbClr val="595959"/>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1800" b="0" kern="1200">
          <a:gradFill>
            <a:gsLst>
              <a:gs pos="0">
                <a:srgbClr val="595959"/>
              </a:gs>
              <a:gs pos="86000">
                <a:srgbClr val="595959"/>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1.png"/><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msdn.microsoft.com/en-us/gg433135"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images.blob.core.windows.net/"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ally.blob.cdn.core.windows.ne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Windows </a:t>
            </a:r>
            <a:r>
              <a:rPr lang="en-US" dirty="0" smtClean="0"/>
              <a:t>Azure</a:t>
            </a:r>
            <a:r>
              <a:rPr lang="zh-CN" altLang="en-US" dirty="0" smtClean="0"/>
              <a:t>存储</a:t>
            </a:r>
            <a:endParaRPr lang="en-US" dirty="0"/>
          </a:p>
        </p:txBody>
      </p:sp>
      <p:sp>
        <p:nvSpPr>
          <p:cNvPr id="6" name="Text Placeholder 5"/>
          <p:cNvSpPr>
            <a:spLocks noGrp="1"/>
          </p:cNvSpPr>
          <p:nvPr>
            <p:ph type="body" sz="quarter" idx="11"/>
          </p:nvPr>
        </p:nvSpPr>
        <p:spPr>
          <a:xfrm>
            <a:off x="519113" y="4612341"/>
            <a:ext cx="5454333" cy="1144929"/>
          </a:xfrm>
        </p:spPr>
        <p:txBody>
          <a:bodyPr/>
          <a:lstStyle/>
          <a:p>
            <a:r>
              <a:rPr lang="zh-CN" altLang="en-US" dirty="0" smtClean="0"/>
              <a:t>演讲者</a:t>
            </a:r>
            <a:endParaRPr lang="en-US" dirty="0"/>
          </a:p>
          <a:p>
            <a:r>
              <a:rPr lang="zh-CN" altLang="en-US" dirty="0" smtClean="0"/>
              <a:t>职位</a:t>
            </a:r>
            <a:endParaRPr lang="en-US" dirty="0"/>
          </a:p>
          <a:p>
            <a:r>
              <a:rPr lang="zh-CN" altLang="en-US" dirty="0" smtClean="0"/>
              <a:t>公司</a:t>
            </a:r>
            <a:endParaRPr lang="en-US" dirty="0"/>
          </a:p>
        </p:txBody>
      </p:sp>
      <p:sp>
        <p:nvSpPr>
          <p:cNvPr id="4" name="Content Placeholder 1"/>
          <p:cNvSpPr txBox="1">
            <a:spLocks/>
          </p:cNvSpPr>
          <p:nvPr/>
        </p:nvSpPr>
        <p:spPr>
          <a:xfrm>
            <a:off x="8913812" y="6248400"/>
            <a:ext cx="3655447" cy="292388"/>
          </a:xfrm>
          <a:prstGeom prst="rect">
            <a:avLst/>
          </a:prstGeom>
        </p:spPr>
        <p:txBody>
          <a:bodyPr vert="horz" wrap="square" lIns="0" tIns="0" rIns="0" bIns="0" rtlCol="0">
            <a:spAutoFit/>
          </a:bodyPr>
          <a:lstStyle>
            <a:defPPr>
              <a:defRPr lang="en-US"/>
            </a:defPPr>
            <a:lvl1pPr marL="0" algn="l" defTabSz="914325" rtl="0" eaLnBrk="1" latinLnBrk="0" hangingPunct="1">
              <a:defRPr sz="1900" kern="1200">
                <a:solidFill>
                  <a:schemeClr val="tx1"/>
                </a:solidFill>
                <a:latin typeface="+mn-lt"/>
                <a:ea typeface="+mn-ea"/>
                <a:cs typeface="+mn-cs"/>
              </a:defRPr>
            </a:lvl1pPr>
            <a:lvl2pPr marL="457163" algn="l" defTabSz="914325" rtl="0" eaLnBrk="1" latinLnBrk="0" hangingPunct="1">
              <a:defRPr sz="1900" kern="1200">
                <a:solidFill>
                  <a:schemeClr val="tx1"/>
                </a:solidFill>
                <a:latin typeface="+mn-lt"/>
                <a:ea typeface="+mn-ea"/>
                <a:cs typeface="+mn-cs"/>
              </a:defRPr>
            </a:lvl2pPr>
            <a:lvl3pPr marL="914325" algn="l" defTabSz="914325" rtl="0" eaLnBrk="1" latinLnBrk="0" hangingPunct="1">
              <a:defRPr sz="1900" kern="1200">
                <a:solidFill>
                  <a:schemeClr val="tx1"/>
                </a:solidFill>
                <a:latin typeface="+mn-lt"/>
                <a:ea typeface="+mn-ea"/>
                <a:cs typeface="+mn-cs"/>
              </a:defRPr>
            </a:lvl3pPr>
            <a:lvl4pPr marL="1371488" algn="l" defTabSz="914325" rtl="0" eaLnBrk="1" latinLnBrk="0" hangingPunct="1">
              <a:defRPr sz="1900" kern="1200">
                <a:solidFill>
                  <a:schemeClr val="tx1"/>
                </a:solidFill>
                <a:latin typeface="+mn-lt"/>
                <a:ea typeface="+mn-ea"/>
                <a:cs typeface="+mn-cs"/>
              </a:defRPr>
            </a:lvl4pPr>
            <a:lvl5pPr marL="1828651" algn="l" defTabSz="914325" rtl="0" eaLnBrk="1" latinLnBrk="0" hangingPunct="1">
              <a:defRPr sz="1900" kern="1200">
                <a:solidFill>
                  <a:schemeClr val="tx1"/>
                </a:solidFill>
                <a:latin typeface="+mn-lt"/>
                <a:ea typeface="+mn-ea"/>
                <a:cs typeface="+mn-cs"/>
              </a:defRPr>
            </a:lvl5pPr>
            <a:lvl6pPr marL="2285813" algn="l" defTabSz="914325" rtl="0" eaLnBrk="1" latinLnBrk="0" hangingPunct="1">
              <a:defRPr sz="1900" kern="1200">
                <a:solidFill>
                  <a:schemeClr val="tx1"/>
                </a:solidFill>
                <a:latin typeface="+mn-lt"/>
                <a:ea typeface="+mn-ea"/>
                <a:cs typeface="+mn-cs"/>
              </a:defRPr>
            </a:lvl6pPr>
            <a:lvl7pPr marL="2742976" algn="l" defTabSz="914325" rtl="0" eaLnBrk="1" latinLnBrk="0" hangingPunct="1">
              <a:defRPr sz="1900" kern="1200">
                <a:solidFill>
                  <a:schemeClr val="tx1"/>
                </a:solidFill>
                <a:latin typeface="+mn-lt"/>
                <a:ea typeface="+mn-ea"/>
                <a:cs typeface="+mn-cs"/>
              </a:defRPr>
            </a:lvl7pPr>
            <a:lvl8pPr marL="3200139" algn="l" defTabSz="914325" rtl="0" eaLnBrk="1" latinLnBrk="0" hangingPunct="1">
              <a:defRPr sz="1900" kern="1200">
                <a:solidFill>
                  <a:schemeClr val="tx1"/>
                </a:solidFill>
                <a:latin typeface="+mn-lt"/>
                <a:ea typeface="+mn-ea"/>
                <a:cs typeface="+mn-cs"/>
              </a:defRPr>
            </a:lvl8pPr>
            <a:lvl9pPr marL="3657301" algn="l" defTabSz="914325" rtl="0" eaLnBrk="1" latinLnBrk="0" hangingPunct="1">
              <a:defRPr sz="1900" kern="1200">
                <a:solidFill>
                  <a:schemeClr val="tx1"/>
                </a:solidFill>
                <a:latin typeface="+mn-lt"/>
                <a:ea typeface="+mn-ea"/>
                <a:cs typeface="+mn-cs"/>
              </a:defRPr>
            </a:lvl9pPr>
          </a:lstStyle>
          <a:p>
            <a:r>
              <a:rPr lang="en-US" dirty="0" smtClean="0">
                <a:solidFill>
                  <a:schemeClr val="bg1"/>
                </a:solidFill>
              </a:rPr>
              <a:t>Version: November, 2012</a:t>
            </a:r>
            <a:endParaRPr lang="en-US" dirty="0">
              <a:solidFill>
                <a:schemeClr val="bg1"/>
              </a:solidFill>
            </a:endParaRPr>
          </a:p>
        </p:txBody>
      </p:sp>
    </p:spTree>
    <p:extLst>
      <p:ext uri="{BB962C8B-B14F-4D97-AF65-F5344CB8AC3E}">
        <p14:creationId xmlns:p14="http://schemas.microsoft.com/office/powerpoint/2010/main" val="209527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p:cNvSpPr>
            <a:spLocks/>
          </p:cNvSpPr>
          <p:nvPr/>
        </p:nvSpPr>
        <p:spPr bwMode="auto">
          <a:xfrm>
            <a:off x="6958861" y="3345976"/>
            <a:ext cx="4240276" cy="2842024"/>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t" anchorCtr="0" compatLnSpc="1">
            <a:prstTxWarp prst="textNoShape">
              <a:avLst/>
            </a:prstTxWarp>
          </a:bodyPr>
          <a:lstStyle/>
          <a:p>
            <a:pPr algn="ctr" defTabSz="913788" fontAlgn="base">
              <a:spcBef>
                <a:spcPct val="0"/>
              </a:spcBef>
              <a:spcAft>
                <a:spcPct val="0"/>
              </a:spcAft>
            </a:pPr>
            <a:endParaRPr lang="en-US" dirty="0">
              <a:ln>
                <a:solidFill>
                  <a:schemeClr val="bg1">
                    <a:alpha val="0"/>
                  </a:schemeClr>
                </a:solidFill>
              </a:ln>
              <a:solidFill>
                <a:srgbClr val="595959"/>
              </a:solidFill>
              <a:latin typeface="Segoe UI Light" pitchFamily="34" charset="0"/>
            </a:endParaRPr>
          </a:p>
        </p:txBody>
      </p:sp>
      <p:sp>
        <p:nvSpPr>
          <p:cNvPr id="2" name="Title 1"/>
          <p:cNvSpPr>
            <a:spLocks noGrp="1"/>
          </p:cNvSpPr>
          <p:nvPr>
            <p:ph type="title"/>
          </p:nvPr>
        </p:nvSpPr>
        <p:spPr/>
        <p:txBody>
          <a:bodyPr/>
          <a:lstStyle/>
          <a:p>
            <a:r>
              <a:rPr lang="en-US" dirty="0" smtClean="0"/>
              <a:t>Windows Azure </a:t>
            </a:r>
            <a:r>
              <a:rPr lang="zh-CN" altLang="en-US" dirty="0" smtClean="0"/>
              <a:t>存储</a:t>
            </a:r>
            <a:endParaRPr lang="en-US" dirty="0"/>
          </a:p>
        </p:txBody>
      </p:sp>
      <p:sp>
        <p:nvSpPr>
          <p:cNvPr id="3" name="Content Placeholder 2"/>
          <p:cNvSpPr>
            <a:spLocks noGrp="1"/>
          </p:cNvSpPr>
          <p:nvPr>
            <p:ph type="body" sz="quarter" idx="10"/>
          </p:nvPr>
        </p:nvSpPr>
        <p:spPr>
          <a:xfrm>
            <a:off x="519112" y="1447799"/>
            <a:ext cx="11149013" cy="3000821"/>
          </a:xfrm>
        </p:spPr>
        <p:txBody>
          <a:bodyPr/>
          <a:lstStyle/>
          <a:p>
            <a:r>
              <a:rPr lang="zh-CN" altLang="en-US" dirty="0" smtClean="0">
                <a:solidFill>
                  <a:schemeClr val="accent2">
                    <a:alpha val="99000"/>
                  </a:schemeClr>
                </a:solidFill>
              </a:rPr>
              <a:t>在云中的存储</a:t>
            </a:r>
            <a:endParaRPr lang="en-US" dirty="0" smtClean="0">
              <a:solidFill>
                <a:schemeClr val="accent2">
                  <a:alpha val="99000"/>
                </a:schemeClr>
              </a:solidFill>
            </a:endParaRPr>
          </a:p>
          <a:p>
            <a:pPr lvl="1"/>
            <a:r>
              <a:rPr lang="zh-CN" altLang="en-US" dirty="0" smtClean="0"/>
              <a:t>高扩展，高可靠和高可用性</a:t>
            </a:r>
            <a:endParaRPr lang="en-US" dirty="0" smtClean="0"/>
          </a:p>
          <a:p>
            <a:pPr lvl="1"/>
            <a:r>
              <a:rPr lang="zh-CN" altLang="en-US" dirty="0" smtClean="0"/>
              <a:t>在任何地方任何时间访问</a:t>
            </a:r>
            <a:endParaRPr lang="en-US" dirty="0" smtClean="0"/>
          </a:p>
          <a:p>
            <a:pPr lvl="1"/>
            <a:r>
              <a:rPr lang="zh-CN" altLang="en-US" dirty="0" smtClean="0"/>
              <a:t>只为使用付费</a:t>
            </a:r>
            <a:endParaRPr lang="en-US" dirty="0" smtClean="0"/>
          </a:p>
          <a:p>
            <a:pPr lvl="1"/>
            <a:endParaRPr lang="en-US" dirty="0" smtClean="0"/>
          </a:p>
          <a:p>
            <a:r>
              <a:rPr lang="zh-CN" altLang="en-US" dirty="0" smtClean="0">
                <a:solidFill>
                  <a:schemeClr val="accent2">
                    <a:alpha val="99000"/>
                  </a:schemeClr>
                </a:solidFill>
              </a:rPr>
              <a:t>通过</a:t>
            </a:r>
            <a:r>
              <a:rPr lang="en-US" altLang="zh-CN" dirty="0" err="1" smtClean="0">
                <a:solidFill>
                  <a:schemeClr val="accent2">
                    <a:alpha val="99000"/>
                  </a:schemeClr>
                </a:solidFill>
              </a:rPr>
              <a:t>RESTful</a:t>
            </a:r>
            <a:r>
              <a:rPr lang="zh-CN" altLang="en-US" dirty="0" smtClean="0">
                <a:solidFill>
                  <a:schemeClr val="accent2">
                    <a:alpha val="99000"/>
                  </a:schemeClr>
                </a:solidFill>
              </a:rPr>
              <a:t>的</a:t>
            </a:r>
            <a:r>
              <a:rPr lang="en-US" altLang="zh-CN" dirty="0" smtClean="0">
                <a:solidFill>
                  <a:schemeClr val="accent2">
                    <a:alpha val="99000"/>
                  </a:schemeClr>
                </a:solidFill>
              </a:rPr>
              <a:t>Web Service</a:t>
            </a:r>
            <a:endParaRPr lang="en-US" dirty="0">
              <a:solidFill>
                <a:schemeClr val="accent2">
                  <a:alpha val="99000"/>
                </a:schemeClr>
              </a:solidFill>
            </a:endParaRPr>
          </a:p>
          <a:p>
            <a:pPr lvl="1"/>
            <a:r>
              <a:rPr lang="zh-CN" altLang="en-US" dirty="0" smtClean="0"/>
              <a:t>从</a:t>
            </a:r>
            <a:r>
              <a:rPr lang="en-US" dirty="0" smtClean="0"/>
              <a:t> Windows Azure Compute </a:t>
            </a:r>
            <a:r>
              <a:rPr lang="zh-CN" altLang="en-US" dirty="0" smtClean="0"/>
              <a:t>使用</a:t>
            </a:r>
            <a:endParaRPr lang="en-US" dirty="0" smtClean="0"/>
          </a:p>
          <a:p>
            <a:pPr lvl="1"/>
            <a:r>
              <a:rPr lang="zh-CN" altLang="en-US" dirty="0" smtClean="0"/>
              <a:t>从互联网上的任何地点使用</a:t>
            </a:r>
            <a:endParaRPr lang="en-US" dirty="0"/>
          </a:p>
        </p:txBody>
      </p:sp>
      <p:grpSp>
        <p:nvGrpSpPr>
          <p:cNvPr id="23" name="Group 22"/>
          <p:cNvGrpSpPr/>
          <p:nvPr/>
        </p:nvGrpSpPr>
        <p:grpSpPr>
          <a:xfrm>
            <a:off x="8364517" y="4201042"/>
            <a:ext cx="1428726" cy="1593178"/>
            <a:chOff x="4787900" y="1978025"/>
            <a:chExt cx="2606676" cy="2906713"/>
          </a:xfrm>
        </p:grpSpPr>
        <p:sp>
          <p:nvSpPr>
            <p:cNvPr id="19" name="Freeform 14"/>
            <p:cNvSpPr>
              <a:spLocks noEditPoints="1"/>
            </p:cNvSpPr>
            <p:nvPr/>
          </p:nvSpPr>
          <p:spPr bwMode="auto">
            <a:xfrm>
              <a:off x="4787900" y="2905125"/>
              <a:ext cx="1979613" cy="1979613"/>
            </a:xfrm>
            <a:custGeom>
              <a:avLst/>
              <a:gdLst>
                <a:gd name="T0" fmla="*/ 1247 w 1247"/>
                <a:gd name="T1" fmla="*/ 1003 h 1247"/>
                <a:gd name="T2" fmla="*/ 657 w 1247"/>
                <a:gd name="T3" fmla="*/ 1247 h 1247"/>
                <a:gd name="T4" fmla="*/ 657 w 1247"/>
                <a:gd name="T5" fmla="*/ 517 h 1247"/>
                <a:gd name="T6" fmla="*/ 1247 w 1247"/>
                <a:gd name="T7" fmla="*/ 271 h 1247"/>
                <a:gd name="T8" fmla="*/ 1247 w 1247"/>
                <a:gd name="T9" fmla="*/ 1003 h 1247"/>
                <a:gd name="T10" fmla="*/ 1247 w 1247"/>
                <a:gd name="T11" fmla="*/ 1003 h 1247"/>
                <a:gd name="T12" fmla="*/ 1247 w 1247"/>
                <a:gd name="T13" fmla="*/ 1003 h 1247"/>
                <a:gd name="T14" fmla="*/ 588 w 1247"/>
                <a:gd name="T15" fmla="*/ 517 h 1247"/>
                <a:gd name="T16" fmla="*/ 0 w 1247"/>
                <a:gd name="T17" fmla="*/ 271 h 1247"/>
                <a:gd name="T18" fmla="*/ 0 w 1247"/>
                <a:gd name="T19" fmla="*/ 1003 h 1247"/>
                <a:gd name="T20" fmla="*/ 588 w 1247"/>
                <a:gd name="T21" fmla="*/ 1247 h 1247"/>
                <a:gd name="T22" fmla="*/ 588 w 1247"/>
                <a:gd name="T23" fmla="*/ 517 h 1247"/>
                <a:gd name="T24" fmla="*/ 588 w 1247"/>
                <a:gd name="T25" fmla="*/ 517 h 1247"/>
                <a:gd name="T26" fmla="*/ 588 w 1247"/>
                <a:gd name="T27" fmla="*/ 517 h 1247"/>
                <a:gd name="T28" fmla="*/ 621 w 1247"/>
                <a:gd name="T29" fmla="*/ 0 h 1247"/>
                <a:gd name="T30" fmla="*/ 0 w 1247"/>
                <a:gd name="T31" fmla="*/ 222 h 1247"/>
                <a:gd name="T32" fmla="*/ 621 w 1247"/>
                <a:gd name="T33" fmla="*/ 472 h 1247"/>
                <a:gd name="T34" fmla="*/ 1247 w 1247"/>
                <a:gd name="T35" fmla="*/ 222 h 1247"/>
                <a:gd name="T36" fmla="*/ 621 w 1247"/>
                <a:gd name="T37" fmla="*/ 0 h 1247"/>
                <a:gd name="T38" fmla="*/ 621 w 1247"/>
                <a:gd name="T39" fmla="*/ 0 h 1247"/>
                <a:gd name="T40" fmla="*/ 621 w 1247"/>
                <a:gd name="T41" fmla="*/ 0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47" h="1247">
                  <a:moveTo>
                    <a:pt x="1247" y="1003"/>
                  </a:moveTo>
                  <a:lnTo>
                    <a:pt x="657" y="1247"/>
                  </a:lnTo>
                  <a:lnTo>
                    <a:pt x="657" y="517"/>
                  </a:lnTo>
                  <a:lnTo>
                    <a:pt x="1247" y="271"/>
                  </a:lnTo>
                  <a:lnTo>
                    <a:pt x="1247" y="1003"/>
                  </a:lnTo>
                  <a:lnTo>
                    <a:pt x="1247" y="1003"/>
                  </a:lnTo>
                  <a:lnTo>
                    <a:pt x="1247" y="1003"/>
                  </a:lnTo>
                  <a:close/>
                  <a:moveTo>
                    <a:pt x="588" y="517"/>
                  </a:moveTo>
                  <a:lnTo>
                    <a:pt x="0" y="271"/>
                  </a:lnTo>
                  <a:lnTo>
                    <a:pt x="0" y="1003"/>
                  </a:lnTo>
                  <a:lnTo>
                    <a:pt x="588" y="1247"/>
                  </a:lnTo>
                  <a:lnTo>
                    <a:pt x="588" y="517"/>
                  </a:lnTo>
                  <a:lnTo>
                    <a:pt x="588" y="517"/>
                  </a:lnTo>
                  <a:lnTo>
                    <a:pt x="588" y="517"/>
                  </a:lnTo>
                  <a:close/>
                  <a:moveTo>
                    <a:pt x="621" y="0"/>
                  </a:moveTo>
                  <a:lnTo>
                    <a:pt x="0" y="222"/>
                  </a:lnTo>
                  <a:lnTo>
                    <a:pt x="621" y="472"/>
                  </a:lnTo>
                  <a:lnTo>
                    <a:pt x="1247" y="222"/>
                  </a:lnTo>
                  <a:lnTo>
                    <a:pt x="621" y="0"/>
                  </a:lnTo>
                  <a:lnTo>
                    <a:pt x="621" y="0"/>
                  </a:lnTo>
                  <a:lnTo>
                    <a:pt x="621"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p:cNvSpPr>
              <a:spLocks/>
            </p:cNvSpPr>
            <p:nvPr/>
          </p:nvSpPr>
          <p:spPr bwMode="auto">
            <a:xfrm>
              <a:off x="5591175" y="1978025"/>
              <a:ext cx="1803400" cy="682625"/>
            </a:xfrm>
            <a:custGeom>
              <a:avLst/>
              <a:gdLst>
                <a:gd name="T0" fmla="*/ 1136 w 1136"/>
                <a:gd name="T1" fmla="*/ 204 h 430"/>
                <a:gd name="T2" fmla="*/ 566 w 1136"/>
                <a:gd name="T3" fmla="*/ 0 h 430"/>
                <a:gd name="T4" fmla="*/ 0 w 1136"/>
                <a:gd name="T5" fmla="*/ 204 h 430"/>
                <a:gd name="T6" fmla="*/ 566 w 1136"/>
                <a:gd name="T7" fmla="*/ 430 h 430"/>
                <a:gd name="T8" fmla="*/ 1136 w 1136"/>
                <a:gd name="T9" fmla="*/ 204 h 430"/>
              </a:gdLst>
              <a:ahLst/>
              <a:cxnLst>
                <a:cxn ang="0">
                  <a:pos x="T0" y="T1"/>
                </a:cxn>
                <a:cxn ang="0">
                  <a:pos x="T2" y="T3"/>
                </a:cxn>
                <a:cxn ang="0">
                  <a:pos x="T4" y="T5"/>
                </a:cxn>
                <a:cxn ang="0">
                  <a:pos x="T6" y="T7"/>
                </a:cxn>
                <a:cxn ang="0">
                  <a:pos x="T8" y="T9"/>
                </a:cxn>
              </a:cxnLst>
              <a:rect l="0" t="0" r="r" b="b"/>
              <a:pathLst>
                <a:path w="1136" h="430">
                  <a:moveTo>
                    <a:pt x="1136" y="204"/>
                  </a:moveTo>
                  <a:lnTo>
                    <a:pt x="566" y="0"/>
                  </a:lnTo>
                  <a:lnTo>
                    <a:pt x="0" y="204"/>
                  </a:lnTo>
                  <a:lnTo>
                    <a:pt x="566" y="430"/>
                  </a:lnTo>
                  <a:lnTo>
                    <a:pt x="1136" y="204"/>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p:nvSpPr>
          <p:spPr bwMode="auto">
            <a:xfrm>
              <a:off x="6538913" y="2371725"/>
              <a:ext cx="855663" cy="1293813"/>
            </a:xfrm>
            <a:custGeom>
              <a:avLst/>
              <a:gdLst>
                <a:gd name="T0" fmla="*/ 0 w 539"/>
                <a:gd name="T1" fmla="*/ 459 h 815"/>
                <a:gd name="T2" fmla="*/ 175 w 539"/>
                <a:gd name="T3" fmla="*/ 522 h 815"/>
                <a:gd name="T4" fmla="*/ 175 w 539"/>
                <a:gd name="T5" fmla="*/ 815 h 815"/>
                <a:gd name="T6" fmla="*/ 539 w 539"/>
                <a:gd name="T7" fmla="*/ 666 h 815"/>
                <a:gd name="T8" fmla="*/ 539 w 539"/>
                <a:gd name="T9" fmla="*/ 0 h 815"/>
                <a:gd name="T10" fmla="*/ 0 w 539"/>
                <a:gd name="T11" fmla="*/ 225 h 815"/>
                <a:gd name="T12" fmla="*/ 0 w 539"/>
                <a:gd name="T13" fmla="*/ 459 h 815"/>
              </a:gdLst>
              <a:ahLst/>
              <a:cxnLst>
                <a:cxn ang="0">
                  <a:pos x="T0" y="T1"/>
                </a:cxn>
                <a:cxn ang="0">
                  <a:pos x="T2" y="T3"/>
                </a:cxn>
                <a:cxn ang="0">
                  <a:pos x="T4" y="T5"/>
                </a:cxn>
                <a:cxn ang="0">
                  <a:pos x="T6" y="T7"/>
                </a:cxn>
                <a:cxn ang="0">
                  <a:pos x="T8" y="T9"/>
                </a:cxn>
                <a:cxn ang="0">
                  <a:pos x="T10" y="T11"/>
                </a:cxn>
                <a:cxn ang="0">
                  <a:pos x="T12" y="T13"/>
                </a:cxn>
              </a:cxnLst>
              <a:rect l="0" t="0" r="r" b="b"/>
              <a:pathLst>
                <a:path w="539" h="815">
                  <a:moveTo>
                    <a:pt x="0" y="459"/>
                  </a:moveTo>
                  <a:lnTo>
                    <a:pt x="175" y="522"/>
                  </a:lnTo>
                  <a:lnTo>
                    <a:pt x="175" y="815"/>
                  </a:lnTo>
                  <a:lnTo>
                    <a:pt x="539" y="666"/>
                  </a:lnTo>
                  <a:lnTo>
                    <a:pt x="539" y="0"/>
                  </a:lnTo>
                  <a:lnTo>
                    <a:pt x="0" y="225"/>
                  </a:lnTo>
                  <a:lnTo>
                    <a:pt x="0" y="459"/>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p:cNvSpPr>
            <p:nvPr/>
          </p:nvSpPr>
          <p:spPr bwMode="auto">
            <a:xfrm>
              <a:off x="5591175" y="2371725"/>
              <a:ext cx="850900" cy="693738"/>
            </a:xfrm>
            <a:custGeom>
              <a:avLst/>
              <a:gdLst>
                <a:gd name="T0" fmla="*/ 120 w 536"/>
                <a:gd name="T1" fmla="*/ 291 h 437"/>
                <a:gd name="T2" fmla="*/ 536 w 536"/>
                <a:gd name="T3" fmla="*/ 437 h 437"/>
                <a:gd name="T4" fmla="*/ 536 w 536"/>
                <a:gd name="T5" fmla="*/ 225 h 437"/>
                <a:gd name="T6" fmla="*/ 0 w 536"/>
                <a:gd name="T7" fmla="*/ 0 h 437"/>
                <a:gd name="T8" fmla="*/ 0 w 536"/>
                <a:gd name="T9" fmla="*/ 331 h 437"/>
                <a:gd name="T10" fmla="*/ 120 w 536"/>
                <a:gd name="T11" fmla="*/ 291 h 437"/>
              </a:gdLst>
              <a:ahLst/>
              <a:cxnLst>
                <a:cxn ang="0">
                  <a:pos x="T0" y="T1"/>
                </a:cxn>
                <a:cxn ang="0">
                  <a:pos x="T2" y="T3"/>
                </a:cxn>
                <a:cxn ang="0">
                  <a:pos x="T4" y="T5"/>
                </a:cxn>
                <a:cxn ang="0">
                  <a:pos x="T6" y="T7"/>
                </a:cxn>
                <a:cxn ang="0">
                  <a:pos x="T8" y="T9"/>
                </a:cxn>
                <a:cxn ang="0">
                  <a:pos x="T10" y="T11"/>
                </a:cxn>
              </a:cxnLst>
              <a:rect l="0" t="0" r="r" b="b"/>
              <a:pathLst>
                <a:path w="536" h="437">
                  <a:moveTo>
                    <a:pt x="120" y="291"/>
                  </a:moveTo>
                  <a:lnTo>
                    <a:pt x="536" y="437"/>
                  </a:lnTo>
                  <a:lnTo>
                    <a:pt x="536" y="225"/>
                  </a:lnTo>
                  <a:lnTo>
                    <a:pt x="0" y="0"/>
                  </a:lnTo>
                  <a:lnTo>
                    <a:pt x="0" y="331"/>
                  </a:lnTo>
                  <a:lnTo>
                    <a:pt x="120" y="29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966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p:cNvSpPr/>
          <p:nvPr/>
        </p:nvSpPr>
        <p:spPr bwMode="auto">
          <a:xfrm>
            <a:off x="4212433" y="2900396"/>
            <a:ext cx="2121051" cy="17058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1645258" rIns="91399" bIns="45699" numCol="1" rtlCol="0" anchor="b" anchorCtr="0" compatLnSpc="1">
            <a:prstTxWarp prst="textNoShape">
              <a:avLst/>
            </a:prstTxWarp>
          </a:bodyPr>
          <a:lstStyle/>
          <a:p>
            <a:pPr algn="ctr" defTabSz="913737"/>
            <a:r>
              <a:rPr lang="en-US" sz="1600" dirty="0">
                <a:gradFill>
                  <a:gsLst>
                    <a:gs pos="0">
                      <a:srgbClr val="FFFFFF"/>
                    </a:gs>
                    <a:gs pos="100000">
                      <a:srgbClr val="FFFFFF"/>
                    </a:gs>
                  </a:gsLst>
                  <a:lin ang="5400000" scaled="0"/>
                </a:gradFill>
                <a:latin typeface="+mj-lt"/>
              </a:rPr>
              <a:t>Tables</a:t>
            </a:r>
          </a:p>
          <a:p>
            <a:pPr algn="ctr" defTabSz="913737"/>
            <a:r>
              <a:rPr lang="en-US" sz="1600" dirty="0" err="1">
                <a:gradFill>
                  <a:gsLst>
                    <a:gs pos="0">
                      <a:srgbClr val="FFFFFF"/>
                    </a:gs>
                    <a:gs pos="100000">
                      <a:srgbClr val="FFFFFF"/>
                    </a:gs>
                  </a:gsLst>
                  <a:lin ang="5400000" scaled="0"/>
                </a:gradFill>
                <a:latin typeface="+mj-lt"/>
              </a:rPr>
              <a:t>NoSQL</a:t>
            </a:r>
            <a:r>
              <a:rPr lang="zh-CN" altLang="en-US" sz="1600" dirty="0">
                <a:gradFill>
                  <a:gsLst>
                    <a:gs pos="0">
                      <a:srgbClr val="FFFFFF"/>
                    </a:gs>
                    <a:gs pos="100000">
                      <a:srgbClr val="FFFFFF"/>
                    </a:gs>
                  </a:gsLst>
                  <a:lin ang="5400000" scaled="0"/>
                </a:gradFill>
                <a:latin typeface="+mj-lt"/>
              </a:rPr>
              <a:t>数据表</a:t>
            </a:r>
            <a:endParaRPr lang="en-US" sz="1600" dirty="0">
              <a:gradFill>
                <a:gsLst>
                  <a:gs pos="0">
                    <a:srgbClr val="FFFFFF"/>
                  </a:gs>
                  <a:gs pos="100000">
                    <a:srgbClr val="FFFFFF"/>
                  </a:gs>
                </a:gsLst>
                <a:lin ang="5400000" scaled="0"/>
              </a:gradFill>
              <a:latin typeface="+mj-lt"/>
            </a:endParaRPr>
          </a:p>
        </p:txBody>
      </p:sp>
      <p:sp>
        <p:nvSpPr>
          <p:cNvPr id="74" name="Rectangle 73"/>
          <p:cNvSpPr/>
          <p:nvPr/>
        </p:nvSpPr>
        <p:spPr bwMode="auto">
          <a:xfrm>
            <a:off x="6462855" y="2900396"/>
            <a:ext cx="2121051" cy="17058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1645258" rIns="91399" bIns="45699" numCol="1" rtlCol="0" anchor="b" anchorCtr="0" compatLnSpc="1">
            <a:prstTxWarp prst="textNoShape">
              <a:avLst/>
            </a:prstTxWarp>
          </a:bodyPr>
          <a:lstStyle/>
          <a:p>
            <a:pPr algn="ctr" defTabSz="913737"/>
            <a:r>
              <a:rPr lang="en-US" sz="1600" b="1" dirty="0">
                <a:gradFill>
                  <a:gsLst>
                    <a:gs pos="0">
                      <a:srgbClr val="FFFFFF"/>
                    </a:gs>
                    <a:gs pos="100000">
                      <a:srgbClr val="FFFFFF"/>
                    </a:gs>
                  </a:gsLst>
                  <a:lin ang="5400000" scaled="0"/>
                </a:gradFill>
                <a:latin typeface="+mj-lt"/>
              </a:rPr>
              <a:t>Queues</a:t>
            </a:r>
          </a:p>
          <a:p>
            <a:pPr algn="ctr" defTabSz="913737"/>
            <a:r>
              <a:rPr lang="zh-CN" altLang="en-US" sz="1600" dirty="0">
                <a:gradFill>
                  <a:gsLst>
                    <a:gs pos="0">
                      <a:srgbClr val="FFFFFF"/>
                    </a:gs>
                    <a:gs pos="100000">
                      <a:srgbClr val="FFFFFF"/>
                    </a:gs>
                  </a:gsLst>
                  <a:lin ang="5400000" scaled="0"/>
                </a:gradFill>
                <a:latin typeface="+mj-lt"/>
              </a:rPr>
              <a:t>消息队列</a:t>
            </a:r>
            <a:endParaRPr lang="en-US" sz="1600" dirty="0">
              <a:gradFill>
                <a:gsLst>
                  <a:gs pos="0">
                    <a:srgbClr val="FFFFFF"/>
                  </a:gs>
                  <a:gs pos="100000">
                    <a:srgbClr val="FFFFFF"/>
                  </a:gs>
                </a:gsLst>
                <a:lin ang="5400000" scaled="0"/>
              </a:gradFill>
              <a:latin typeface="+mj-lt"/>
            </a:endParaRPr>
          </a:p>
        </p:txBody>
      </p:sp>
      <p:sp>
        <p:nvSpPr>
          <p:cNvPr id="80" name="Rectangle 79"/>
          <p:cNvSpPr/>
          <p:nvPr/>
        </p:nvSpPr>
        <p:spPr bwMode="auto">
          <a:xfrm>
            <a:off x="1882361" y="2900396"/>
            <a:ext cx="2121051" cy="17058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1645258" rIns="91399" bIns="45699" numCol="1" rtlCol="0" anchor="b" anchorCtr="0" compatLnSpc="1">
            <a:prstTxWarp prst="textNoShape">
              <a:avLst/>
            </a:prstTxWarp>
          </a:bodyPr>
          <a:lstStyle/>
          <a:p>
            <a:pPr algn="ctr" defTabSz="913737"/>
            <a:r>
              <a:rPr lang="en-US" sz="1600" dirty="0">
                <a:gradFill>
                  <a:gsLst>
                    <a:gs pos="0">
                      <a:srgbClr val="FFFFFF"/>
                    </a:gs>
                    <a:gs pos="100000">
                      <a:srgbClr val="FFFFFF"/>
                    </a:gs>
                  </a:gsLst>
                  <a:lin ang="5400000" scaled="0"/>
                </a:gradFill>
                <a:latin typeface="+mj-lt"/>
              </a:rPr>
              <a:t>Blobs</a:t>
            </a:r>
          </a:p>
          <a:p>
            <a:pPr algn="ctr" defTabSz="913737"/>
            <a:r>
              <a:rPr lang="zh-CN" altLang="en-US" sz="1600" dirty="0">
                <a:gradFill>
                  <a:gsLst>
                    <a:gs pos="0">
                      <a:srgbClr val="FFFFFF"/>
                    </a:gs>
                    <a:gs pos="100000">
                      <a:srgbClr val="FFFFFF"/>
                    </a:gs>
                  </a:gsLst>
                  <a:lin ang="5400000" scaled="0"/>
                </a:gradFill>
                <a:latin typeface="+mj-lt"/>
              </a:rPr>
              <a:t>二进制文件存储</a:t>
            </a:r>
            <a:endParaRPr lang="en-US" sz="1600" dirty="0">
              <a:gradFill>
                <a:gsLst>
                  <a:gs pos="0">
                    <a:srgbClr val="FFFFFF"/>
                  </a:gs>
                  <a:gs pos="100000">
                    <a:srgbClr val="FFFFFF"/>
                  </a:gs>
                </a:gsLst>
                <a:lin ang="5400000" scaled="0"/>
              </a:gradFill>
              <a:latin typeface="+mj-lt"/>
            </a:endParaRPr>
          </a:p>
        </p:txBody>
      </p:sp>
      <p:sp>
        <p:nvSpPr>
          <p:cNvPr id="2" name="Title 1"/>
          <p:cNvSpPr>
            <a:spLocks noGrp="1"/>
          </p:cNvSpPr>
          <p:nvPr>
            <p:ph type="title"/>
          </p:nvPr>
        </p:nvSpPr>
        <p:spPr>
          <a:xfrm>
            <a:off x="521357" y="229888"/>
            <a:ext cx="11144529" cy="498398"/>
          </a:xfrm>
        </p:spPr>
        <p:txBody>
          <a:bodyPr/>
          <a:lstStyle/>
          <a:p>
            <a:r>
              <a:rPr lang="en-US" sz="3599" dirty="0">
                <a:latin typeface="宋体" panose="02010600030101010101" pitchFamily="2" charset="-122"/>
                <a:ea typeface="宋体" panose="02010600030101010101" pitchFamily="2" charset="-122"/>
              </a:rPr>
              <a:t>Azure </a:t>
            </a:r>
            <a:r>
              <a:rPr lang="zh-CN" altLang="en-US" sz="3599" dirty="0">
                <a:latin typeface="宋体" panose="02010600030101010101" pitchFamily="2" charset="-122"/>
                <a:ea typeface="宋体" panose="02010600030101010101" pitchFamily="2" charset="-122"/>
              </a:rPr>
              <a:t>存储与服务总线</a:t>
            </a:r>
            <a:endParaRPr lang="en-US" sz="1999" dirty="0">
              <a:solidFill>
                <a:schemeClr val="tx1">
                  <a:lumMod val="90000"/>
                  <a:lumOff val="10000"/>
                  <a:alpha val="99000"/>
                </a:schemeClr>
              </a:solidFill>
              <a:latin typeface="宋体" panose="02010600030101010101" pitchFamily="2" charset="-122"/>
              <a:ea typeface="宋体" panose="02010600030101010101" pitchFamily="2" charset="-122"/>
            </a:endParaRPr>
          </a:p>
        </p:txBody>
      </p:sp>
      <p:sp>
        <p:nvSpPr>
          <p:cNvPr id="72" name="Freeform 71"/>
          <p:cNvSpPr>
            <a:spLocks noEditPoints="1"/>
          </p:cNvSpPr>
          <p:nvPr/>
        </p:nvSpPr>
        <p:spPr bwMode="auto">
          <a:xfrm>
            <a:off x="4745435" y="3249764"/>
            <a:ext cx="1055046" cy="648100"/>
          </a:xfrm>
          <a:custGeom>
            <a:avLst/>
            <a:gdLst>
              <a:gd name="T0" fmla="*/ 0 w 570"/>
              <a:gd name="T1" fmla="*/ 12 h 499"/>
              <a:gd name="T2" fmla="*/ 558 w 570"/>
              <a:gd name="T3" fmla="*/ 499 h 499"/>
              <a:gd name="T4" fmla="*/ 558 w 570"/>
              <a:gd name="T5" fmla="*/ 0 h 499"/>
              <a:gd name="T6" fmla="*/ 223 w 570"/>
              <a:gd name="T7" fmla="*/ 396 h 499"/>
              <a:gd name="T8" fmla="*/ 223 w 570"/>
              <a:gd name="T9" fmla="*/ 215 h 499"/>
              <a:gd name="T10" fmla="*/ 138 w 570"/>
              <a:gd name="T11" fmla="*/ 215 h 499"/>
              <a:gd name="T12" fmla="*/ 138 w 570"/>
              <a:gd name="T13" fmla="*/ 124 h 499"/>
              <a:gd name="T14" fmla="*/ 138 w 570"/>
              <a:gd name="T15" fmla="*/ 195 h 499"/>
              <a:gd name="T16" fmla="*/ 138 w 570"/>
              <a:gd name="T17" fmla="*/ 376 h 499"/>
              <a:gd name="T18" fmla="*/ 243 w 570"/>
              <a:gd name="T19" fmla="*/ 464 h 499"/>
              <a:gd name="T20" fmla="*/ 327 w 570"/>
              <a:gd name="T21" fmla="*/ 464 h 499"/>
              <a:gd name="T22" fmla="*/ 327 w 570"/>
              <a:gd name="T23" fmla="*/ 285 h 499"/>
              <a:gd name="T24" fmla="*/ 327 w 570"/>
              <a:gd name="T25" fmla="*/ 215 h 499"/>
              <a:gd name="T26" fmla="*/ 327 w 570"/>
              <a:gd name="T27" fmla="*/ 124 h 499"/>
              <a:gd name="T28" fmla="*/ 327 w 570"/>
              <a:gd name="T29" fmla="*/ 305 h 499"/>
              <a:gd name="T30" fmla="*/ 243 w 570"/>
              <a:gd name="T31" fmla="*/ 305 h 499"/>
              <a:gd name="T32" fmla="*/ 347 w 570"/>
              <a:gd name="T33" fmla="*/ 396 h 499"/>
              <a:gd name="T34" fmla="*/ 347 w 570"/>
              <a:gd name="T35" fmla="*/ 464 h 499"/>
              <a:gd name="T36" fmla="*/ 347 w 570"/>
              <a:gd name="T37" fmla="*/ 285 h 499"/>
              <a:gd name="T38" fmla="*/ 347 w 570"/>
              <a:gd name="T39" fmla="*/ 195 h 499"/>
              <a:gd name="T40" fmla="*/ 432 w 570"/>
              <a:gd name="T41" fmla="*/ 195 h 499"/>
              <a:gd name="T42" fmla="*/ 432 w 570"/>
              <a:gd name="T43" fmla="*/ 376 h 499"/>
              <a:gd name="T44" fmla="*/ 432 w 570"/>
              <a:gd name="T45" fmla="*/ 305 h 499"/>
              <a:gd name="T46" fmla="*/ 535 w 570"/>
              <a:gd name="T47" fmla="*/ 396 h 499"/>
              <a:gd name="T48" fmla="*/ 452 w 570"/>
              <a:gd name="T49" fmla="*/ 376 h 499"/>
              <a:gd name="T50" fmla="*/ 535 w 570"/>
              <a:gd name="T51" fmla="*/ 376 h 499"/>
              <a:gd name="T52" fmla="*/ 452 w 570"/>
              <a:gd name="T53" fmla="*/ 215 h 499"/>
              <a:gd name="T54" fmla="*/ 452 w 570"/>
              <a:gd name="T55" fmla="*/ 285 h 499"/>
              <a:gd name="T56" fmla="*/ 535 w 570"/>
              <a:gd name="T57" fmla="*/ 124 h 499"/>
              <a:gd name="T58" fmla="*/ 535 w 570"/>
              <a:gd name="T59" fmla="*/ 35 h 499"/>
              <a:gd name="T60" fmla="*/ 452 w 570"/>
              <a:gd name="T61" fmla="*/ 35 h 499"/>
              <a:gd name="T62" fmla="*/ 432 w 570"/>
              <a:gd name="T63" fmla="*/ 104 h 499"/>
              <a:gd name="T64" fmla="*/ 432 w 570"/>
              <a:gd name="T65" fmla="*/ 35 h 499"/>
              <a:gd name="T66" fmla="*/ 243 w 570"/>
              <a:gd name="T67" fmla="*/ 104 h 499"/>
              <a:gd name="T68" fmla="*/ 223 w 570"/>
              <a:gd name="T69" fmla="*/ 35 h 499"/>
              <a:gd name="T70" fmla="*/ 138 w 570"/>
              <a:gd name="T71" fmla="*/ 35 h 499"/>
              <a:gd name="T72" fmla="*/ 35 w 570"/>
              <a:gd name="T73" fmla="*/ 104 h 499"/>
              <a:gd name="T74" fmla="*/ 118 w 570"/>
              <a:gd name="T75" fmla="*/ 104 h 499"/>
              <a:gd name="T76" fmla="*/ 35 w 570"/>
              <a:gd name="T77" fmla="*/ 195 h 499"/>
              <a:gd name="T78" fmla="*/ 118 w 570"/>
              <a:gd name="T79" fmla="*/ 215 h 499"/>
              <a:gd name="T80" fmla="*/ 35 w 570"/>
              <a:gd name="T81" fmla="*/ 215 h 499"/>
              <a:gd name="T82" fmla="*/ 118 w 570"/>
              <a:gd name="T83" fmla="*/ 376 h 499"/>
              <a:gd name="T84" fmla="*/ 118 w 570"/>
              <a:gd name="T85" fmla="*/ 305 h 499"/>
              <a:gd name="T86" fmla="*/ 35 w 570"/>
              <a:gd name="T87" fmla="*/ 46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0" h="499">
                <a:moveTo>
                  <a:pt x="558" y="0"/>
                </a:moveTo>
                <a:cubicBezTo>
                  <a:pt x="12" y="0"/>
                  <a:pt x="12" y="0"/>
                  <a:pt x="12" y="0"/>
                </a:cubicBezTo>
                <a:cubicBezTo>
                  <a:pt x="5" y="0"/>
                  <a:pt x="0" y="5"/>
                  <a:pt x="0" y="12"/>
                </a:cubicBezTo>
                <a:cubicBezTo>
                  <a:pt x="0" y="487"/>
                  <a:pt x="0" y="487"/>
                  <a:pt x="0" y="487"/>
                </a:cubicBezTo>
                <a:cubicBezTo>
                  <a:pt x="0" y="493"/>
                  <a:pt x="5" y="499"/>
                  <a:pt x="12" y="499"/>
                </a:cubicBezTo>
                <a:cubicBezTo>
                  <a:pt x="558" y="499"/>
                  <a:pt x="558" y="499"/>
                  <a:pt x="558" y="499"/>
                </a:cubicBezTo>
                <a:cubicBezTo>
                  <a:pt x="564" y="499"/>
                  <a:pt x="570" y="493"/>
                  <a:pt x="570" y="487"/>
                </a:cubicBezTo>
                <a:cubicBezTo>
                  <a:pt x="570" y="12"/>
                  <a:pt x="570" y="12"/>
                  <a:pt x="570" y="12"/>
                </a:cubicBezTo>
                <a:cubicBezTo>
                  <a:pt x="570" y="5"/>
                  <a:pt x="564" y="0"/>
                  <a:pt x="558" y="0"/>
                </a:cubicBezTo>
                <a:close/>
                <a:moveTo>
                  <a:pt x="138" y="464"/>
                </a:moveTo>
                <a:cubicBezTo>
                  <a:pt x="138" y="396"/>
                  <a:pt x="138" y="396"/>
                  <a:pt x="138" y="396"/>
                </a:cubicBezTo>
                <a:cubicBezTo>
                  <a:pt x="223" y="396"/>
                  <a:pt x="223" y="396"/>
                  <a:pt x="223" y="396"/>
                </a:cubicBezTo>
                <a:cubicBezTo>
                  <a:pt x="223" y="464"/>
                  <a:pt x="223" y="464"/>
                  <a:pt x="223" y="464"/>
                </a:cubicBezTo>
                <a:lnTo>
                  <a:pt x="138" y="464"/>
                </a:lnTo>
                <a:close/>
                <a:moveTo>
                  <a:pt x="223" y="215"/>
                </a:moveTo>
                <a:cubicBezTo>
                  <a:pt x="223" y="285"/>
                  <a:pt x="223" y="285"/>
                  <a:pt x="223" y="285"/>
                </a:cubicBezTo>
                <a:cubicBezTo>
                  <a:pt x="138" y="285"/>
                  <a:pt x="138" y="285"/>
                  <a:pt x="138" y="285"/>
                </a:cubicBezTo>
                <a:cubicBezTo>
                  <a:pt x="138" y="215"/>
                  <a:pt x="138" y="215"/>
                  <a:pt x="138" y="215"/>
                </a:cubicBezTo>
                <a:lnTo>
                  <a:pt x="223" y="215"/>
                </a:lnTo>
                <a:close/>
                <a:moveTo>
                  <a:pt x="138" y="195"/>
                </a:moveTo>
                <a:cubicBezTo>
                  <a:pt x="138" y="124"/>
                  <a:pt x="138" y="124"/>
                  <a:pt x="138" y="124"/>
                </a:cubicBezTo>
                <a:cubicBezTo>
                  <a:pt x="223" y="124"/>
                  <a:pt x="223" y="124"/>
                  <a:pt x="223" y="124"/>
                </a:cubicBezTo>
                <a:cubicBezTo>
                  <a:pt x="223" y="195"/>
                  <a:pt x="223" y="195"/>
                  <a:pt x="223" y="195"/>
                </a:cubicBezTo>
                <a:lnTo>
                  <a:pt x="138" y="195"/>
                </a:lnTo>
                <a:close/>
                <a:moveTo>
                  <a:pt x="223" y="305"/>
                </a:moveTo>
                <a:cubicBezTo>
                  <a:pt x="223" y="376"/>
                  <a:pt x="223" y="376"/>
                  <a:pt x="223" y="376"/>
                </a:cubicBezTo>
                <a:cubicBezTo>
                  <a:pt x="138" y="376"/>
                  <a:pt x="138" y="376"/>
                  <a:pt x="138" y="376"/>
                </a:cubicBezTo>
                <a:cubicBezTo>
                  <a:pt x="138" y="305"/>
                  <a:pt x="138" y="305"/>
                  <a:pt x="138" y="305"/>
                </a:cubicBezTo>
                <a:lnTo>
                  <a:pt x="223" y="305"/>
                </a:lnTo>
                <a:close/>
                <a:moveTo>
                  <a:pt x="243" y="464"/>
                </a:moveTo>
                <a:cubicBezTo>
                  <a:pt x="243" y="396"/>
                  <a:pt x="243" y="396"/>
                  <a:pt x="243" y="396"/>
                </a:cubicBezTo>
                <a:cubicBezTo>
                  <a:pt x="327" y="396"/>
                  <a:pt x="327" y="396"/>
                  <a:pt x="327" y="396"/>
                </a:cubicBezTo>
                <a:cubicBezTo>
                  <a:pt x="327" y="464"/>
                  <a:pt x="327" y="464"/>
                  <a:pt x="327" y="464"/>
                </a:cubicBezTo>
                <a:lnTo>
                  <a:pt x="243" y="464"/>
                </a:lnTo>
                <a:close/>
                <a:moveTo>
                  <a:pt x="327" y="215"/>
                </a:moveTo>
                <a:cubicBezTo>
                  <a:pt x="327" y="285"/>
                  <a:pt x="327" y="285"/>
                  <a:pt x="327" y="285"/>
                </a:cubicBezTo>
                <a:cubicBezTo>
                  <a:pt x="243" y="285"/>
                  <a:pt x="243" y="285"/>
                  <a:pt x="243" y="285"/>
                </a:cubicBezTo>
                <a:cubicBezTo>
                  <a:pt x="243" y="215"/>
                  <a:pt x="243" y="215"/>
                  <a:pt x="243" y="215"/>
                </a:cubicBezTo>
                <a:lnTo>
                  <a:pt x="327" y="215"/>
                </a:lnTo>
                <a:close/>
                <a:moveTo>
                  <a:pt x="243" y="195"/>
                </a:moveTo>
                <a:cubicBezTo>
                  <a:pt x="243" y="124"/>
                  <a:pt x="243" y="124"/>
                  <a:pt x="243" y="124"/>
                </a:cubicBezTo>
                <a:cubicBezTo>
                  <a:pt x="327" y="124"/>
                  <a:pt x="327" y="124"/>
                  <a:pt x="327" y="124"/>
                </a:cubicBezTo>
                <a:cubicBezTo>
                  <a:pt x="327" y="195"/>
                  <a:pt x="327" y="195"/>
                  <a:pt x="327" y="195"/>
                </a:cubicBezTo>
                <a:lnTo>
                  <a:pt x="243" y="195"/>
                </a:lnTo>
                <a:close/>
                <a:moveTo>
                  <a:pt x="327" y="305"/>
                </a:moveTo>
                <a:cubicBezTo>
                  <a:pt x="327" y="376"/>
                  <a:pt x="327" y="376"/>
                  <a:pt x="327" y="376"/>
                </a:cubicBezTo>
                <a:cubicBezTo>
                  <a:pt x="243" y="376"/>
                  <a:pt x="243" y="376"/>
                  <a:pt x="243" y="376"/>
                </a:cubicBezTo>
                <a:cubicBezTo>
                  <a:pt x="243" y="305"/>
                  <a:pt x="243" y="305"/>
                  <a:pt x="243" y="305"/>
                </a:cubicBezTo>
                <a:lnTo>
                  <a:pt x="327" y="305"/>
                </a:lnTo>
                <a:close/>
                <a:moveTo>
                  <a:pt x="347" y="464"/>
                </a:moveTo>
                <a:cubicBezTo>
                  <a:pt x="347" y="396"/>
                  <a:pt x="347" y="396"/>
                  <a:pt x="347" y="396"/>
                </a:cubicBezTo>
                <a:cubicBezTo>
                  <a:pt x="432" y="396"/>
                  <a:pt x="432" y="396"/>
                  <a:pt x="432" y="396"/>
                </a:cubicBezTo>
                <a:cubicBezTo>
                  <a:pt x="432" y="464"/>
                  <a:pt x="432" y="464"/>
                  <a:pt x="432" y="464"/>
                </a:cubicBezTo>
                <a:lnTo>
                  <a:pt x="347" y="464"/>
                </a:lnTo>
                <a:close/>
                <a:moveTo>
                  <a:pt x="432" y="215"/>
                </a:moveTo>
                <a:cubicBezTo>
                  <a:pt x="432" y="285"/>
                  <a:pt x="432" y="285"/>
                  <a:pt x="432" y="285"/>
                </a:cubicBezTo>
                <a:cubicBezTo>
                  <a:pt x="347" y="285"/>
                  <a:pt x="347" y="285"/>
                  <a:pt x="347" y="285"/>
                </a:cubicBezTo>
                <a:cubicBezTo>
                  <a:pt x="347" y="215"/>
                  <a:pt x="347" y="215"/>
                  <a:pt x="347" y="215"/>
                </a:cubicBezTo>
                <a:lnTo>
                  <a:pt x="432" y="215"/>
                </a:lnTo>
                <a:close/>
                <a:moveTo>
                  <a:pt x="347" y="195"/>
                </a:moveTo>
                <a:cubicBezTo>
                  <a:pt x="347" y="124"/>
                  <a:pt x="347" y="124"/>
                  <a:pt x="347" y="124"/>
                </a:cubicBezTo>
                <a:cubicBezTo>
                  <a:pt x="432" y="124"/>
                  <a:pt x="432" y="124"/>
                  <a:pt x="432" y="124"/>
                </a:cubicBezTo>
                <a:cubicBezTo>
                  <a:pt x="432" y="195"/>
                  <a:pt x="432" y="195"/>
                  <a:pt x="432" y="195"/>
                </a:cubicBezTo>
                <a:lnTo>
                  <a:pt x="347" y="195"/>
                </a:lnTo>
                <a:close/>
                <a:moveTo>
                  <a:pt x="432" y="305"/>
                </a:moveTo>
                <a:cubicBezTo>
                  <a:pt x="432" y="376"/>
                  <a:pt x="432" y="376"/>
                  <a:pt x="432" y="376"/>
                </a:cubicBezTo>
                <a:cubicBezTo>
                  <a:pt x="347" y="376"/>
                  <a:pt x="347" y="376"/>
                  <a:pt x="347" y="376"/>
                </a:cubicBezTo>
                <a:cubicBezTo>
                  <a:pt x="347" y="305"/>
                  <a:pt x="347" y="305"/>
                  <a:pt x="347" y="305"/>
                </a:cubicBezTo>
                <a:lnTo>
                  <a:pt x="432" y="305"/>
                </a:lnTo>
                <a:close/>
                <a:moveTo>
                  <a:pt x="452" y="464"/>
                </a:moveTo>
                <a:cubicBezTo>
                  <a:pt x="452" y="396"/>
                  <a:pt x="452" y="396"/>
                  <a:pt x="452" y="396"/>
                </a:cubicBezTo>
                <a:cubicBezTo>
                  <a:pt x="535" y="396"/>
                  <a:pt x="535" y="396"/>
                  <a:pt x="535" y="396"/>
                </a:cubicBezTo>
                <a:cubicBezTo>
                  <a:pt x="535" y="464"/>
                  <a:pt x="535" y="464"/>
                  <a:pt x="535" y="464"/>
                </a:cubicBezTo>
                <a:lnTo>
                  <a:pt x="452" y="464"/>
                </a:lnTo>
                <a:close/>
                <a:moveTo>
                  <a:pt x="452" y="376"/>
                </a:moveTo>
                <a:cubicBezTo>
                  <a:pt x="452" y="305"/>
                  <a:pt x="452" y="305"/>
                  <a:pt x="452" y="305"/>
                </a:cubicBezTo>
                <a:cubicBezTo>
                  <a:pt x="535" y="305"/>
                  <a:pt x="535" y="305"/>
                  <a:pt x="535" y="305"/>
                </a:cubicBezTo>
                <a:cubicBezTo>
                  <a:pt x="535" y="376"/>
                  <a:pt x="535" y="376"/>
                  <a:pt x="535" y="376"/>
                </a:cubicBezTo>
                <a:lnTo>
                  <a:pt x="452" y="376"/>
                </a:lnTo>
                <a:close/>
                <a:moveTo>
                  <a:pt x="452" y="285"/>
                </a:moveTo>
                <a:cubicBezTo>
                  <a:pt x="452" y="215"/>
                  <a:pt x="452" y="215"/>
                  <a:pt x="452" y="215"/>
                </a:cubicBezTo>
                <a:cubicBezTo>
                  <a:pt x="535" y="215"/>
                  <a:pt x="535" y="215"/>
                  <a:pt x="535" y="215"/>
                </a:cubicBezTo>
                <a:cubicBezTo>
                  <a:pt x="535" y="285"/>
                  <a:pt x="535" y="285"/>
                  <a:pt x="535" y="285"/>
                </a:cubicBezTo>
                <a:lnTo>
                  <a:pt x="452" y="285"/>
                </a:lnTo>
                <a:close/>
                <a:moveTo>
                  <a:pt x="452" y="195"/>
                </a:moveTo>
                <a:cubicBezTo>
                  <a:pt x="452" y="124"/>
                  <a:pt x="452" y="124"/>
                  <a:pt x="452" y="124"/>
                </a:cubicBezTo>
                <a:cubicBezTo>
                  <a:pt x="535" y="124"/>
                  <a:pt x="535" y="124"/>
                  <a:pt x="535" y="124"/>
                </a:cubicBezTo>
                <a:cubicBezTo>
                  <a:pt x="535" y="195"/>
                  <a:pt x="535" y="195"/>
                  <a:pt x="535" y="195"/>
                </a:cubicBezTo>
                <a:lnTo>
                  <a:pt x="452" y="195"/>
                </a:lnTo>
                <a:close/>
                <a:moveTo>
                  <a:pt x="535" y="35"/>
                </a:moveTo>
                <a:cubicBezTo>
                  <a:pt x="535" y="104"/>
                  <a:pt x="535" y="104"/>
                  <a:pt x="535" y="104"/>
                </a:cubicBezTo>
                <a:cubicBezTo>
                  <a:pt x="452" y="104"/>
                  <a:pt x="452" y="104"/>
                  <a:pt x="452" y="104"/>
                </a:cubicBezTo>
                <a:cubicBezTo>
                  <a:pt x="452" y="35"/>
                  <a:pt x="452" y="35"/>
                  <a:pt x="452" y="35"/>
                </a:cubicBezTo>
                <a:lnTo>
                  <a:pt x="535" y="35"/>
                </a:lnTo>
                <a:close/>
                <a:moveTo>
                  <a:pt x="432" y="35"/>
                </a:moveTo>
                <a:cubicBezTo>
                  <a:pt x="432" y="104"/>
                  <a:pt x="432" y="104"/>
                  <a:pt x="432" y="104"/>
                </a:cubicBezTo>
                <a:cubicBezTo>
                  <a:pt x="347" y="104"/>
                  <a:pt x="347" y="104"/>
                  <a:pt x="347" y="104"/>
                </a:cubicBezTo>
                <a:cubicBezTo>
                  <a:pt x="347" y="35"/>
                  <a:pt x="347" y="35"/>
                  <a:pt x="347" y="35"/>
                </a:cubicBezTo>
                <a:lnTo>
                  <a:pt x="432" y="35"/>
                </a:lnTo>
                <a:close/>
                <a:moveTo>
                  <a:pt x="327" y="35"/>
                </a:moveTo>
                <a:cubicBezTo>
                  <a:pt x="327" y="104"/>
                  <a:pt x="327" y="104"/>
                  <a:pt x="327" y="104"/>
                </a:cubicBezTo>
                <a:cubicBezTo>
                  <a:pt x="243" y="104"/>
                  <a:pt x="243" y="104"/>
                  <a:pt x="243" y="104"/>
                </a:cubicBezTo>
                <a:cubicBezTo>
                  <a:pt x="243" y="35"/>
                  <a:pt x="243" y="35"/>
                  <a:pt x="243" y="35"/>
                </a:cubicBezTo>
                <a:lnTo>
                  <a:pt x="327" y="35"/>
                </a:lnTo>
                <a:close/>
                <a:moveTo>
                  <a:pt x="223" y="35"/>
                </a:moveTo>
                <a:cubicBezTo>
                  <a:pt x="223" y="104"/>
                  <a:pt x="223" y="104"/>
                  <a:pt x="223" y="104"/>
                </a:cubicBezTo>
                <a:cubicBezTo>
                  <a:pt x="138" y="104"/>
                  <a:pt x="138" y="104"/>
                  <a:pt x="138" y="104"/>
                </a:cubicBezTo>
                <a:cubicBezTo>
                  <a:pt x="138" y="35"/>
                  <a:pt x="138" y="35"/>
                  <a:pt x="138" y="35"/>
                </a:cubicBezTo>
                <a:lnTo>
                  <a:pt x="223" y="35"/>
                </a:lnTo>
                <a:close/>
                <a:moveTo>
                  <a:pt x="118" y="104"/>
                </a:moveTo>
                <a:cubicBezTo>
                  <a:pt x="35" y="104"/>
                  <a:pt x="35" y="104"/>
                  <a:pt x="35" y="104"/>
                </a:cubicBezTo>
                <a:cubicBezTo>
                  <a:pt x="35" y="35"/>
                  <a:pt x="35" y="35"/>
                  <a:pt x="35" y="35"/>
                </a:cubicBezTo>
                <a:cubicBezTo>
                  <a:pt x="118" y="35"/>
                  <a:pt x="118" y="35"/>
                  <a:pt x="118" y="35"/>
                </a:cubicBezTo>
                <a:lnTo>
                  <a:pt x="118" y="104"/>
                </a:lnTo>
                <a:close/>
                <a:moveTo>
                  <a:pt x="118" y="124"/>
                </a:moveTo>
                <a:cubicBezTo>
                  <a:pt x="118" y="195"/>
                  <a:pt x="118" y="195"/>
                  <a:pt x="118" y="195"/>
                </a:cubicBezTo>
                <a:cubicBezTo>
                  <a:pt x="35" y="195"/>
                  <a:pt x="35" y="195"/>
                  <a:pt x="35" y="195"/>
                </a:cubicBezTo>
                <a:cubicBezTo>
                  <a:pt x="35" y="124"/>
                  <a:pt x="35" y="124"/>
                  <a:pt x="35" y="124"/>
                </a:cubicBezTo>
                <a:lnTo>
                  <a:pt x="118" y="124"/>
                </a:lnTo>
                <a:close/>
                <a:moveTo>
                  <a:pt x="118" y="215"/>
                </a:moveTo>
                <a:cubicBezTo>
                  <a:pt x="118" y="285"/>
                  <a:pt x="118" y="285"/>
                  <a:pt x="118" y="285"/>
                </a:cubicBezTo>
                <a:cubicBezTo>
                  <a:pt x="35" y="285"/>
                  <a:pt x="35" y="285"/>
                  <a:pt x="35" y="285"/>
                </a:cubicBezTo>
                <a:cubicBezTo>
                  <a:pt x="35" y="215"/>
                  <a:pt x="35" y="215"/>
                  <a:pt x="35" y="215"/>
                </a:cubicBezTo>
                <a:lnTo>
                  <a:pt x="118" y="215"/>
                </a:lnTo>
                <a:close/>
                <a:moveTo>
                  <a:pt x="118" y="305"/>
                </a:moveTo>
                <a:cubicBezTo>
                  <a:pt x="118" y="376"/>
                  <a:pt x="118" y="376"/>
                  <a:pt x="118" y="376"/>
                </a:cubicBezTo>
                <a:cubicBezTo>
                  <a:pt x="35" y="376"/>
                  <a:pt x="35" y="376"/>
                  <a:pt x="35" y="376"/>
                </a:cubicBezTo>
                <a:cubicBezTo>
                  <a:pt x="35" y="305"/>
                  <a:pt x="35" y="305"/>
                  <a:pt x="35" y="305"/>
                </a:cubicBezTo>
                <a:lnTo>
                  <a:pt x="118" y="305"/>
                </a:lnTo>
                <a:close/>
                <a:moveTo>
                  <a:pt x="118" y="396"/>
                </a:moveTo>
                <a:cubicBezTo>
                  <a:pt x="118" y="464"/>
                  <a:pt x="118" y="464"/>
                  <a:pt x="118" y="464"/>
                </a:cubicBezTo>
                <a:cubicBezTo>
                  <a:pt x="35" y="464"/>
                  <a:pt x="35" y="464"/>
                  <a:pt x="35" y="464"/>
                </a:cubicBezTo>
                <a:cubicBezTo>
                  <a:pt x="35" y="396"/>
                  <a:pt x="35" y="396"/>
                  <a:pt x="35" y="396"/>
                </a:cubicBezTo>
                <a:lnTo>
                  <a:pt x="118" y="396"/>
                </a:lnTo>
                <a:close/>
              </a:path>
            </a:pathLst>
          </a:custGeom>
          <a:solidFill>
            <a:schemeClr val="bg1"/>
          </a:solidFill>
          <a:ln>
            <a:noFill/>
          </a:ln>
        </p:spPr>
        <p:txBody>
          <a:bodyPr vert="horz" wrap="square" lIns="91403" tIns="45701" rIns="91403" bIns="45701" numCol="1" anchor="t" anchorCtr="0" compatLnSpc="1">
            <a:prstTxWarp prst="textNoShape">
              <a:avLst/>
            </a:prstTxWarp>
          </a:bodyPr>
          <a:lstStyle/>
          <a:p>
            <a:endParaRPr lang="en-US" sz="1600"/>
          </a:p>
        </p:txBody>
      </p:sp>
      <p:sp>
        <p:nvSpPr>
          <p:cNvPr id="78" name="Freeform 16"/>
          <p:cNvSpPr>
            <a:spLocks noEditPoints="1"/>
          </p:cNvSpPr>
          <p:nvPr/>
        </p:nvSpPr>
        <p:spPr bwMode="auto">
          <a:xfrm>
            <a:off x="6936187" y="3367557"/>
            <a:ext cx="1174388" cy="402348"/>
          </a:xfrm>
          <a:custGeom>
            <a:avLst/>
            <a:gdLst>
              <a:gd name="T0" fmla="*/ 558 w 570"/>
              <a:gd name="T1" fmla="*/ 0 h 278"/>
              <a:gd name="T2" fmla="*/ 12 w 570"/>
              <a:gd name="T3" fmla="*/ 0 h 278"/>
              <a:gd name="T4" fmla="*/ 0 w 570"/>
              <a:gd name="T5" fmla="*/ 12 h 278"/>
              <a:gd name="T6" fmla="*/ 0 w 570"/>
              <a:gd name="T7" fmla="*/ 266 h 278"/>
              <a:gd name="T8" fmla="*/ 12 w 570"/>
              <a:gd name="T9" fmla="*/ 278 h 278"/>
              <a:gd name="T10" fmla="*/ 558 w 570"/>
              <a:gd name="T11" fmla="*/ 278 h 278"/>
              <a:gd name="T12" fmla="*/ 570 w 570"/>
              <a:gd name="T13" fmla="*/ 266 h 278"/>
              <a:gd name="T14" fmla="*/ 570 w 570"/>
              <a:gd name="T15" fmla="*/ 12 h 278"/>
              <a:gd name="T16" fmla="*/ 558 w 570"/>
              <a:gd name="T17" fmla="*/ 0 h 278"/>
              <a:gd name="T18" fmla="*/ 119 w 570"/>
              <a:gd name="T19" fmla="*/ 243 h 278"/>
              <a:gd name="T20" fmla="*/ 36 w 570"/>
              <a:gd name="T21" fmla="*/ 243 h 278"/>
              <a:gd name="T22" fmla="*/ 36 w 570"/>
              <a:gd name="T23" fmla="*/ 36 h 278"/>
              <a:gd name="T24" fmla="*/ 119 w 570"/>
              <a:gd name="T25" fmla="*/ 36 h 278"/>
              <a:gd name="T26" fmla="*/ 119 w 570"/>
              <a:gd name="T27" fmla="*/ 243 h 278"/>
              <a:gd name="T28" fmla="*/ 223 w 570"/>
              <a:gd name="T29" fmla="*/ 243 h 278"/>
              <a:gd name="T30" fmla="*/ 139 w 570"/>
              <a:gd name="T31" fmla="*/ 243 h 278"/>
              <a:gd name="T32" fmla="*/ 139 w 570"/>
              <a:gd name="T33" fmla="*/ 36 h 278"/>
              <a:gd name="T34" fmla="*/ 223 w 570"/>
              <a:gd name="T35" fmla="*/ 36 h 278"/>
              <a:gd name="T36" fmla="*/ 223 w 570"/>
              <a:gd name="T37" fmla="*/ 243 h 278"/>
              <a:gd name="T38" fmla="*/ 328 w 570"/>
              <a:gd name="T39" fmla="*/ 243 h 278"/>
              <a:gd name="T40" fmla="*/ 243 w 570"/>
              <a:gd name="T41" fmla="*/ 243 h 278"/>
              <a:gd name="T42" fmla="*/ 243 w 570"/>
              <a:gd name="T43" fmla="*/ 36 h 278"/>
              <a:gd name="T44" fmla="*/ 328 w 570"/>
              <a:gd name="T45" fmla="*/ 36 h 278"/>
              <a:gd name="T46" fmla="*/ 328 w 570"/>
              <a:gd name="T47" fmla="*/ 243 h 278"/>
              <a:gd name="T48" fmla="*/ 433 w 570"/>
              <a:gd name="T49" fmla="*/ 243 h 278"/>
              <a:gd name="T50" fmla="*/ 348 w 570"/>
              <a:gd name="T51" fmla="*/ 243 h 278"/>
              <a:gd name="T52" fmla="*/ 348 w 570"/>
              <a:gd name="T53" fmla="*/ 36 h 278"/>
              <a:gd name="T54" fmla="*/ 433 w 570"/>
              <a:gd name="T55" fmla="*/ 36 h 278"/>
              <a:gd name="T56" fmla="*/ 433 w 570"/>
              <a:gd name="T57" fmla="*/ 243 h 278"/>
              <a:gd name="T58" fmla="*/ 536 w 570"/>
              <a:gd name="T59" fmla="*/ 243 h 278"/>
              <a:gd name="T60" fmla="*/ 453 w 570"/>
              <a:gd name="T61" fmla="*/ 243 h 278"/>
              <a:gd name="T62" fmla="*/ 453 w 570"/>
              <a:gd name="T63" fmla="*/ 36 h 278"/>
              <a:gd name="T64" fmla="*/ 536 w 570"/>
              <a:gd name="T65" fmla="*/ 36 h 278"/>
              <a:gd name="T66" fmla="*/ 536 w 570"/>
              <a:gd name="T67" fmla="*/ 24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0" h="278">
                <a:moveTo>
                  <a:pt x="558" y="0"/>
                </a:moveTo>
                <a:cubicBezTo>
                  <a:pt x="12" y="0"/>
                  <a:pt x="12" y="0"/>
                  <a:pt x="12" y="0"/>
                </a:cubicBezTo>
                <a:cubicBezTo>
                  <a:pt x="6" y="0"/>
                  <a:pt x="0" y="6"/>
                  <a:pt x="0" y="12"/>
                </a:cubicBezTo>
                <a:cubicBezTo>
                  <a:pt x="0" y="266"/>
                  <a:pt x="0" y="266"/>
                  <a:pt x="0" y="266"/>
                </a:cubicBezTo>
                <a:cubicBezTo>
                  <a:pt x="0" y="272"/>
                  <a:pt x="6" y="278"/>
                  <a:pt x="12" y="278"/>
                </a:cubicBezTo>
                <a:cubicBezTo>
                  <a:pt x="558" y="278"/>
                  <a:pt x="558" y="278"/>
                  <a:pt x="558" y="278"/>
                </a:cubicBezTo>
                <a:cubicBezTo>
                  <a:pt x="565" y="278"/>
                  <a:pt x="570" y="272"/>
                  <a:pt x="570" y="266"/>
                </a:cubicBezTo>
                <a:cubicBezTo>
                  <a:pt x="570" y="12"/>
                  <a:pt x="570" y="12"/>
                  <a:pt x="570" y="12"/>
                </a:cubicBezTo>
                <a:cubicBezTo>
                  <a:pt x="570" y="6"/>
                  <a:pt x="565" y="0"/>
                  <a:pt x="558" y="0"/>
                </a:cubicBezTo>
                <a:close/>
                <a:moveTo>
                  <a:pt x="119" y="243"/>
                </a:moveTo>
                <a:cubicBezTo>
                  <a:pt x="36" y="243"/>
                  <a:pt x="36" y="243"/>
                  <a:pt x="36" y="243"/>
                </a:cubicBezTo>
                <a:cubicBezTo>
                  <a:pt x="36" y="36"/>
                  <a:pt x="36" y="36"/>
                  <a:pt x="36" y="36"/>
                </a:cubicBezTo>
                <a:cubicBezTo>
                  <a:pt x="119" y="36"/>
                  <a:pt x="119" y="36"/>
                  <a:pt x="119" y="36"/>
                </a:cubicBezTo>
                <a:lnTo>
                  <a:pt x="119" y="243"/>
                </a:lnTo>
                <a:close/>
                <a:moveTo>
                  <a:pt x="223" y="243"/>
                </a:moveTo>
                <a:cubicBezTo>
                  <a:pt x="139" y="243"/>
                  <a:pt x="139" y="243"/>
                  <a:pt x="139" y="243"/>
                </a:cubicBezTo>
                <a:cubicBezTo>
                  <a:pt x="139" y="36"/>
                  <a:pt x="139" y="36"/>
                  <a:pt x="139" y="36"/>
                </a:cubicBezTo>
                <a:cubicBezTo>
                  <a:pt x="223" y="36"/>
                  <a:pt x="223" y="36"/>
                  <a:pt x="223" y="36"/>
                </a:cubicBezTo>
                <a:lnTo>
                  <a:pt x="223" y="243"/>
                </a:lnTo>
                <a:close/>
                <a:moveTo>
                  <a:pt x="328" y="243"/>
                </a:moveTo>
                <a:cubicBezTo>
                  <a:pt x="243" y="243"/>
                  <a:pt x="243" y="243"/>
                  <a:pt x="243" y="243"/>
                </a:cubicBezTo>
                <a:cubicBezTo>
                  <a:pt x="243" y="36"/>
                  <a:pt x="243" y="36"/>
                  <a:pt x="243" y="36"/>
                </a:cubicBezTo>
                <a:cubicBezTo>
                  <a:pt x="328" y="36"/>
                  <a:pt x="328" y="36"/>
                  <a:pt x="328" y="36"/>
                </a:cubicBezTo>
                <a:lnTo>
                  <a:pt x="328" y="243"/>
                </a:lnTo>
                <a:close/>
                <a:moveTo>
                  <a:pt x="433" y="243"/>
                </a:moveTo>
                <a:cubicBezTo>
                  <a:pt x="348" y="243"/>
                  <a:pt x="348" y="243"/>
                  <a:pt x="348" y="243"/>
                </a:cubicBezTo>
                <a:cubicBezTo>
                  <a:pt x="348" y="36"/>
                  <a:pt x="348" y="36"/>
                  <a:pt x="348" y="36"/>
                </a:cubicBezTo>
                <a:cubicBezTo>
                  <a:pt x="433" y="36"/>
                  <a:pt x="433" y="36"/>
                  <a:pt x="433" y="36"/>
                </a:cubicBezTo>
                <a:lnTo>
                  <a:pt x="433" y="243"/>
                </a:lnTo>
                <a:close/>
                <a:moveTo>
                  <a:pt x="536" y="243"/>
                </a:moveTo>
                <a:cubicBezTo>
                  <a:pt x="453" y="243"/>
                  <a:pt x="453" y="243"/>
                  <a:pt x="453" y="243"/>
                </a:cubicBezTo>
                <a:cubicBezTo>
                  <a:pt x="453" y="36"/>
                  <a:pt x="453" y="36"/>
                  <a:pt x="453" y="36"/>
                </a:cubicBezTo>
                <a:cubicBezTo>
                  <a:pt x="536" y="36"/>
                  <a:pt x="536" y="36"/>
                  <a:pt x="536" y="36"/>
                </a:cubicBezTo>
                <a:lnTo>
                  <a:pt x="536" y="243"/>
                </a:lnTo>
                <a:close/>
              </a:path>
            </a:pathLst>
          </a:custGeom>
          <a:solidFill>
            <a:schemeClr val="bg1"/>
          </a:solidFill>
          <a:ln>
            <a:noFill/>
          </a:ln>
        </p:spPr>
        <p:txBody>
          <a:bodyPr vert="horz" wrap="square" lIns="91403" tIns="45701" rIns="91403" bIns="45701" numCol="1" anchor="t" anchorCtr="0" compatLnSpc="1">
            <a:prstTxWarp prst="textNoShape">
              <a:avLst/>
            </a:prstTxWarp>
          </a:bodyPr>
          <a:lstStyle/>
          <a:p>
            <a:endParaRPr lang="en-US" sz="1600"/>
          </a:p>
        </p:txBody>
      </p:sp>
      <p:sp>
        <p:nvSpPr>
          <p:cNvPr id="81" name="Freeform 80"/>
          <p:cNvSpPr>
            <a:spLocks noEditPoints="1"/>
          </p:cNvSpPr>
          <p:nvPr/>
        </p:nvSpPr>
        <p:spPr bwMode="auto">
          <a:xfrm>
            <a:off x="2449427" y="3270716"/>
            <a:ext cx="986919" cy="611205"/>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91403" tIns="45701" rIns="91403" bIns="45701" numCol="1" anchor="t" anchorCtr="0" compatLnSpc="1">
            <a:prstTxWarp prst="textNoShape">
              <a:avLst/>
            </a:prstTxWarp>
          </a:bodyPr>
          <a:lstStyle/>
          <a:p>
            <a:endParaRPr lang="en-US" sz="1600" dirty="0"/>
          </a:p>
        </p:txBody>
      </p:sp>
      <p:sp>
        <p:nvSpPr>
          <p:cNvPr id="5" name="Rectangle 4"/>
          <p:cNvSpPr/>
          <p:nvPr/>
        </p:nvSpPr>
        <p:spPr bwMode="auto">
          <a:xfrm>
            <a:off x="1882361" y="5423331"/>
            <a:ext cx="6701546" cy="635944"/>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45699" rIns="91399" bIns="45699" numCol="1" rtlCol="0" anchor="ctr" anchorCtr="0" compatLnSpc="1">
            <a:prstTxWarp prst="textNoShape">
              <a:avLst/>
            </a:prstTxWarp>
          </a:bodyPr>
          <a:lstStyle/>
          <a:p>
            <a:pPr algn="ctr" defTabSz="913737"/>
            <a:r>
              <a:rPr lang="zh-CN" altLang="en-US" sz="1600" b="1" dirty="0">
                <a:solidFill>
                  <a:schemeClr val="tx1"/>
                </a:solidFill>
              </a:rPr>
              <a:t>数据高可用：本地三份拷贝同步复制</a:t>
            </a:r>
            <a:endParaRPr lang="en-US" altLang="zh-CN" sz="1600" b="1" dirty="0">
              <a:solidFill>
                <a:schemeClr val="tx1"/>
              </a:solidFill>
            </a:endParaRPr>
          </a:p>
          <a:p>
            <a:pPr algn="ctr" defTabSz="913737"/>
            <a:r>
              <a:rPr lang="zh-CN" altLang="en-US" sz="1600" b="1" dirty="0">
                <a:solidFill>
                  <a:schemeClr val="tx1"/>
                </a:solidFill>
              </a:rPr>
              <a:t>容灾：本区域异地异步复制</a:t>
            </a:r>
            <a:endParaRPr lang="en-US" sz="1600" b="1" dirty="0">
              <a:solidFill>
                <a:schemeClr val="tx1"/>
              </a:solidFill>
            </a:endParaRPr>
          </a:p>
        </p:txBody>
      </p:sp>
      <p:sp>
        <p:nvSpPr>
          <p:cNvPr id="85" name="Rectangle 84"/>
          <p:cNvSpPr/>
          <p:nvPr/>
        </p:nvSpPr>
        <p:spPr bwMode="auto">
          <a:xfrm>
            <a:off x="1882360" y="4679454"/>
            <a:ext cx="6701546" cy="635944"/>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45699" rIns="91399" bIns="45699" numCol="1" rtlCol="0" anchor="ctr" anchorCtr="0" compatLnSpc="1">
            <a:prstTxWarp prst="textNoShape">
              <a:avLst/>
            </a:prstTxWarp>
          </a:bodyPr>
          <a:lstStyle/>
          <a:p>
            <a:pPr algn="ctr" defTabSz="913737"/>
            <a:r>
              <a:rPr lang="zh-CN" altLang="en-US" sz="1600" b="1" dirty="0">
                <a:solidFill>
                  <a:schemeClr val="tx1"/>
                </a:solidFill>
              </a:rPr>
              <a:t>可扩展性（性能</a:t>
            </a:r>
            <a:r>
              <a:rPr lang="en-US" altLang="zh-CN" sz="1600" b="1" dirty="0">
                <a:solidFill>
                  <a:schemeClr val="tx1"/>
                </a:solidFill>
              </a:rPr>
              <a:t>/</a:t>
            </a:r>
            <a:r>
              <a:rPr lang="zh-CN" altLang="en-US" sz="1600" b="1" dirty="0">
                <a:solidFill>
                  <a:schemeClr val="tx1"/>
                </a:solidFill>
              </a:rPr>
              <a:t>容量）：数据切分</a:t>
            </a:r>
            <a:endParaRPr lang="en-US" altLang="zh-CN" sz="1600" b="1" dirty="0">
              <a:solidFill>
                <a:schemeClr val="tx1"/>
              </a:solidFill>
            </a:endParaRPr>
          </a:p>
          <a:p>
            <a:pPr algn="ctr" defTabSz="913737"/>
            <a:r>
              <a:rPr lang="zh-CN" altLang="en-US" sz="1600" b="1" dirty="0">
                <a:solidFill>
                  <a:schemeClr val="tx1"/>
                </a:solidFill>
              </a:rPr>
              <a:t>安全性：认证授权</a:t>
            </a:r>
            <a:endParaRPr lang="en-US" sz="1600" b="1" dirty="0">
              <a:solidFill>
                <a:schemeClr val="tx1"/>
              </a:solidFill>
            </a:endParaRPr>
          </a:p>
        </p:txBody>
      </p:sp>
      <p:sp>
        <p:nvSpPr>
          <p:cNvPr id="96" name="Rectangle 84"/>
          <p:cNvSpPr/>
          <p:nvPr/>
        </p:nvSpPr>
        <p:spPr bwMode="auto">
          <a:xfrm>
            <a:off x="1882359" y="2174346"/>
            <a:ext cx="9783526" cy="635944"/>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45699" rIns="91399" bIns="45699" numCol="1" rtlCol="0" anchor="ctr" anchorCtr="0" compatLnSpc="1">
            <a:prstTxWarp prst="textNoShape">
              <a:avLst/>
            </a:prstTxWarp>
          </a:bodyPr>
          <a:lstStyle/>
          <a:p>
            <a:pPr algn="ctr" defTabSz="913737"/>
            <a:r>
              <a:rPr lang="en-US" altLang="zh-CN" sz="1600" b="1" dirty="0">
                <a:solidFill>
                  <a:schemeClr val="tx1"/>
                </a:solidFill>
              </a:rPr>
              <a:t>REST</a:t>
            </a:r>
            <a:r>
              <a:rPr lang="zh-CN" altLang="en-US" sz="1600" b="1" dirty="0">
                <a:solidFill>
                  <a:schemeClr val="tx1"/>
                </a:solidFill>
              </a:rPr>
              <a:t>接口</a:t>
            </a:r>
            <a:endParaRPr lang="en-US" sz="1600" b="1" dirty="0">
              <a:solidFill>
                <a:schemeClr val="tx1"/>
              </a:solidFill>
            </a:endParaRPr>
          </a:p>
        </p:txBody>
      </p:sp>
      <p:sp>
        <p:nvSpPr>
          <p:cNvPr id="3" name="矩形 2"/>
          <p:cNvSpPr/>
          <p:nvPr/>
        </p:nvSpPr>
        <p:spPr bwMode="auto">
          <a:xfrm>
            <a:off x="3418248" y="881168"/>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.NET</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sp>
        <p:nvSpPr>
          <p:cNvPr id="97" name="矩形 96"/>
          <p:cNvSpPr/>
          <p:nvPr/>
        </p:nvSpPr>
        <p:spPr bwMode="auto">
          <a:xfrm>
            <a:off x="4659886" y="881168"/>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Java</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sp>
        <p:nvSpPr>
          <p:cNvPr id="98" name="矩形 97"/>
          <p:cNvSpPr/>
          <p:nvPr/>
        </p:nvSpPr>
        <p:spPr bwMode="auto">
          <a:xfrm>
            <a:off x="5914541" y="881168"/>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Ruby</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sp>
        <p:nvSpPr>
          <p:cNvPr id="99" name="矩形 98"/>
          <p:cNvSpPr/>
          <p:nvPr/>
        </p:nvSpPr>
        <p:spPr bwMode="auto">
          <a:xfrm>
            <a:off x="3418248" y="1366325"/>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Python</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sp>
        <p:nvSpPr>
          <p:cNvPr id="100" name="矩形 99"/>
          <p:cNvSpPr/>
          <p:nvPr/>
        </p:nvSpPr>
        <p:spPr bwMode="auto">
          <a:xfrm>
            <a:off x="4659886" y="1366325"/>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Node.js</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sp>
        <p:nvSpPr>
          <p:cNvPr id="101" name="矩形 100"/>
          <p:cNvSpPr/>
          <p:nvPr/>
        </p:nvSpPr>
        <p:spPr bwMode="auto">
          <a:xfrm>
            <a:off x="5914541" y="1366325"/>
            <a:ext cx="1080773" cy="449548"/>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r>
              <a:rPr lang="en-US" altLang="zh-CN" sz="1568" dirty="0">
                <a:gradFill>
                  <a:gsLst>
                    <a:gs pos="0">
                      <a:srgbClr val="FFFFFF"/>
                    </a:gs>
                    <a:gs pos="100000">
                      <a:srgbClr val="FFFFFF"/>
                    </a:gs>
                  </a:gsLst>
                  <a:lin ang="5400000" scaled="0"/>
                </a:gradFill>
                <a:ea typeface="Segoe UI" pitchFamily="34" charset="0"/>
                <a:cs typeface="Segoe UI" pitchFamily="34" charset="0"/>
              </a:rPr>
              <a:t>PHP</a:t>
            </a:r>
            <a:endParaRPr lang="zh-CN" altLang="en-US" sz="1568"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8" name="直接箭头连接符 7"/>
          <p:cNvCxnSpPr>
            <a:stCxn id="99" idx="2"/>
          </p:cNvCxnSpPr>
          <p:nvPr/>
        </p:nvCxnSpPr>
        <p:spPr>
          <a:xfrm>
            <a:off x="3958634" y="1815873"/>
            <a:ext cx="1437344" cy="376159"/>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a:stCxn id="100" idx="2"/>
          </p:cNvCxnSpPr>
          <p:nvPr/>
        </p:nvCxnSpPr>
        <p:spPr>
          <a:xfrm>
            <a:off x="5200273" y="1815874"/>
            <a:ext cx="1133211" cy="357331"/>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a:stCxn id="101" idx="2"/>
          </p:cNvCxnSpPr>
          <p:nvPr/>
        </p:nvCxnSpPr>
        <p:spPr>
          <a:xfrm>
            <a:off x="6454927" y="1815873"/>
            <a:ext cx="396984" cy="35847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a:stCxn id="117" idx="2"/>
          </p:cNvCxnSpPr>
          <p:nvPr/>
        </p:nvCxnSpPr>
        <p:spPr>
          <a:xfrm flipH="1">
            <a:off x="7131556" y="1815873"/>
            <a:ext cx="869182" cy="35847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7" name="Rectangle 73"/>
          <p:cNvSpPr/>
          <p:nvPr/>
        </p:nvSpPr>
        <p:spPr bwMode="auto">
          <a:xfrm>
            <a:off x="8974731" y="2900396"/>
            <a:ext cx="2691154" cy="1705831"/>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1645258" rIns="91399" bIns="45699" numCol="1" rtlCol="0" anchor="b" anchorCtr="0" compatLnSpc="1">
            <a:prstTxWarp prst="textNoShape">
              <a:avLst/>
            </a:prstTxWarp>
          </a:bodyPr>
          <a:lstStyle/>
          <a:p>
            <a:pPr algn="ctr" defTabSz="913737"/>
            <a:r>
              <a:rPr lang="en-US" sz="1600" b="1" dirty="0">
                <a:gradFill>
                  <a:gsLst>
                    <a:gs pos="0">
                      <a:srgbClr val="FFFFFF"/>
                    </a:gs>
                    <a:gs pos="100000">
                      <a:srgbClr val="FFFFFF"/>
                    </a:gs>
                  </a:gsLst>
                  <a:lin ang="5400000" scaled="0"/>
                </a:gradFill>
                <a:latin typeface="+mj-lt"/>
              </a:rPr>
              <a:t>Service Bus</a:t>
            </a:r>
            <a:endParaRPr lang="en-US" sz="1600" b="1" dirty="0">
              <a:gradFill>
                <a:gsLst>
                  <a:gs pos="0">
                    <a:srgbClr val="FFFFFF"/>
                  </a:gs>
                  <a:gs pos="100000">
                    <a:srgbClr val="FFFFFF"/>
                  </a:gs>
                </a:gsLst>
                <a:lin ang="5400000" scaled="0"/>
              </a:gradFill>
              <a:latin typeface="+mj-lt"/>
            </a:endParaRPr>
          </a:p>
          <a:p>
            <a:pPr algn="ctr" defTabSz="913737"/>
            <a:r>
              <a:rPr lang="zh-CN" altLang="en-US" sz="1600" dirty="0">
                <a:gradFill>
                  <a:gsLst>
                    <a:gs pos="0">
                      <a:srgbClr val="FFFFFF"/>
                    </a:gs>
                    <a:gs pos="100000">
                      <a:srgbClr val="FFFFFF"/>
                    </a:gs>
                  </a:gsLst>
                  <a:lin ang="5400000" scaled="0"/>
                </a:gradFill>
                <a:latin typeface="+mj-lt"/>
              </a:rPr>
              <a:t>消息总线</a:t>
            </a:r>
            <a:endParaRPr lang="en-US" sz="1600" dirty="0">
              <a:gradFill>
                <a:gsLst>
                  <a:gs pos="0">
                    <a:srgbClr val="FFFFFF"/>
                  </a:gs>
                  <a:gs pos="100000">
                    <a:srgbClr val="FFFFFF"/>
                  </a:gs>
                </a:gsLst>
                <a:lin ang="5400000" scaled="0"/>
              </a:gradFill>
              <a:latin typeface="+mj-lt"/>
            </a:endParaRPr>
          </a:p>
        </p:txBody>
      </p:sp>
      <p:sp>
        <p:nvSpPr>
          <p:cNvPr id="108" name="Rectangle 84"/>
          <p:cNvSpPr/>
          <p:nvPr/>
        </p:nvSpPr>
        <p:spPr bwMode="auto">
          <a:xfrm>
            <a:off x="8974731" y="4678637"/>
            <a:ext cx="2691154" cy="1380637"/>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9" tIns="45699" rIns="91399" bIns="45699" numCol="1" rtlCol="0" anchor="ctr" anchorCtr="0" compatLnSpc="1">
            <a:prstTxWarp prst="textNoShape">
              <a:avLst/>
            </a:prstTxWarp>
          </a:bodyPr>
          <a:lstStyle/>
          <a:p>
            <a:pPr algn="ctr" defTabSz="913737"/>
            <a:r>
              <a:rPr lang="zh-CN" altLang="en-US" sz="1600" b="1" dirty="0">
                <a:solidFill>
                  <a:schemeClr val="tx1"/>
                </a:solidFill>
              </a:rPr>
              <a:t>支持事务、保证顺序、</a:t>
            </a:r>
            <a:r>
              <a:rPr lang="zh-CN" altLang="en-US" sz="1600" b="1" dirty="0">
                <a:solidFill>
                  <a:schemeClr val="tx1"/>
                </a:solidFill>
              </a:rPr>
              <a:t>重复</a:t>
            </a:r>
            <a:r>
              <a:rPr lang="zh-CN" altLang="en-US" sz="1600" b="1" dirty="0">
                <a:solidFill>
                  <a:schemeClr val="tx1"/>
                </a:solidFill>
              </a:rPr>
              <a:t>检测、支持阻塞</a:t>
            </a:r>
            <a:endParaRPr lang="en-US" sz="1600" b="1" dirty="0">
              <a:solidFill>
                <a:schemeClr val="tx1"/>
              </a:solidFill>
            </a:endParaRPr>
          </a:p>
        </p:txBody>
      </p:sp>
      <p:graphicFrame>
        <p:nvGraphicFramePr>
          <p:cNvPr id="14" name="表格 13"/>
          <p:cNvGraphicFramePr>
            <a:graphicFrameLocks noGrp="1"/>
          </p:cNvGraphicFramePr>
          <p:nvPr>
            <p:extLst/>
          </p:nvPr>
        </p:nvGraphicFramePr>
        <p:xfrm>
          <a:off x="9703634" y="3080973"/>
          <a:ext cx="663246" cy="197456"/>
        </p:xfrm>
        <a:graphic>
          <a:graphicData uri="http://schemas.openxmlformats.org/drawingml/2006/table">
            <a:tbl>
              <a:tblPr firstRow="1" bandRow="1">
                <a:tableStyleId>{5C22544A-7EE6-4342-B048-85BDC9FD1C3A}</a:tableStyleId>
              </a:tblPr>
              <a:tblGrid>
                <a:gridCol w="221082"/>
                <a:gridCol w="221082"/>
                <a:gridCol w="221082"/>
              </a:tblGrid>
              <a:tr h="197456">
                <a:tc>
                  <a:txBody>
                    <a:bodyPr/>
                    <a:lstStyle/>
                    <a:p>
                      <a:endParaRPr lang="zh-CN" altLang="en-US" sz="100" dirty="0"/>
                    </a:p>
                  </a:txBody>
                  <a:tcPr marL="89619" marR="89619" marT="44810" marB="44810">
                    <a:noFill/>
                  </a:tcPr>
                </a:tc>
                <a:tc>
                  <a:txBody>
                    <a:bodyPr/>
                    <a:lstStyle/>
                    <a:p>
                      <a:endParaRPr lang="zh-CN" altLang="en-US" sz="100"/>
                    </a:p>
                  </a:txBody>
                  <a:tcPr marL="89619" marR="89619" marT="44810" marB="44810">
                    <a:noFill/>
                  </a:tcPr>
                </a:tc>
                <a:tc>
                  <a:txBody>
                    <a:bodyPr/>
                    <a:lstStyle/>
                    <a:p>
                      <a:endParaRPr lang="zh-CN" altLang="en-US" sz="100" dirty="0"/>
                    </a:p>
                  </a:txBody>
                  <a:tcPr marL="89619" marR="89619" marT="44810" marB="44810">
                    <a:noFill/>
                  </a:tcPr>
                </a:tc>
              </a:tr>
            </a:tbl>
          </a:graphicData>
        </a:graphic>
      </p:graphicFrame>
      <p:sp>
        <p:nvSpPr>
          <p:cNvPr id="15" name="椭圆 14"/>
          <p:cNvSpPr/>
          <p:nvPr/>
        </p:nvSpPr>
        <p:spPr bwMode="auto">
          <a:xfrm>
            <a:off x="9192774" y="3061945"/>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11" name="椭圆 110"/>
          <p:cNvSpPr/>
          <p:nvPr/>
        </p:nvSpPr>
        <p:spPr bwMode="auto">
          <a:xfrm>
            <a:off x="10626665" y="3061945"/>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112" name="表格 111"/>
          <p:cNvGraphicFramePr>
            <a:graphicFrameLocks noGrp="1"/>
          </p:cNvGraphicFramePr>
          <p:nvPr>
            <p:extLst/>
          </p:nvPr>
        </p:nvGraphicFramePr>
        <p:xfrm>
          <a:off x="9703634" y="3671177"/>
          <a:ext cx="663246" cy="197456"/>
        </p:xfrm>
        <a:graphic>
          <a:graphicData uri="http://schemas.openxmlformats.org/drawingml/2006/table">
            <a:tbl>
              <a:tblPr firstRow="1" bandRow="1">
                <a:tableStyleId>{5C22544A-7EE6-4342-B048-85BDC9FD1C3A}</a:tableStyleId>
              </a:tblPr>
              <a:tblGrid>
                <a:gridCol w="221082"/>
                <a:gridCol w="221082"/>
                <a:gridCol w="221082"/>
              </a:tblGrid>
              <a:tr h="197456">
                <a:tc>
                  <a:txBody>
                    <a:bodyPr/>
                    <a:lstStyle/>
                    <a:p>
                      <a:endParaRPr lang="zh-CN" altLang="en-US" sz="100" dirty="0"/>
                    </a:p>
                  </a:txBody>
                  <a:tcPr marL="89619" marR="89619" marT="44810" marB="44810">
                    <a:noFill/>
                  </a:tcPr>
                </a:tc>
                <a:tc>
                  <a:txBody>
                    <a:bodyPr/>
                    <a:lstStyle/>
                    <a:p>
                      <a:endParaRPr lang="zh-CN" altLang="en-US" sz="100"/>
                    </a:p>
                  </a:txBody>
                  <a:tcPr marL="89619" marR="89619" marT="44810" marB="44810">
                    <a:noFill/>
                  </a:tcPr>
                </a:tc>
                <a:tc>
                  <a:txBody>
                    <a:bodyPr/>
                    <a:lstStyle/>
                    <a:p>
                      <a:endParaRPr lang="zh-CN" altLang="en-US" sz="100" dirty="0"/>
                    </a:p>
                  </a:txBody>
                  <a:tcPr marL="89619" marR="89619" marT="44810" marB="44810">
                    <a:noFill/>
                  </a:tcPr>
                </a:tc>
              </a:tr>
            </a:tbl>
          </a:graphicData>
        </a:graphic>
      </p:graphicFrame>
      <p:sp>
        <p:nvSpPr>
          <p:cNvPr id="113" name="椭圆 112"/>
          <p:cNvSpPr/>
          <p:nvPr/>
        </p:nvSpPr>
        <p:spPr bwMode="auto">
          <a:xfrm>
            <a:off x="9192774" y="3652148"/>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14" name="椭圆 113"/>
          <p:cNvSpPr/>
          <p:nvPr/>
        </p:nvSpPr>
        <p:spPr bwMode="auto">
          <a:xfrm>
            <a:off x="10736594" y="3697333"/>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15" name="椭圆 114"/>
          <p:cNvSpPr/>
          <p:nvPr/>
        </p:nvSpPr>
        <p:spPr bwMode="auto">
          <a:xfrm>
            <a:off x="10528065" y="3531770"/>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16" name="椭圆 115"/>
          <p:cNvSpPr/>
          <p:nvPr/>
        </p:nvSpPr>
        <p:spPr bwMode="auto">
          <a:xfrm>
            <a:off x="10530055" y="3881921"/>
            <a:ext cx="197199" cy="200532"/>
          </a:xfrm>
          <a:prstGeom prst="ellipse">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zh-CN" alt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17" name="矩形 116"/>
          <p:cNvSpPr/>
          <p:nvPr/>
        </p:nvSpPr>
        <p:spPr bwMode="auto">
          <a:xfrm>
            <a:off x="7227266" y="881168"/>
            <a:ext cx="1546944" cy="934705"/>
          </a:xfrm>
          <a:prstGeom prst="rect">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a:lnSpc>
                <a:spcPct val="90000"/>
              </a:lnSpc>
            </a:pPr>
            <a:r>
              <a:rPr lang="zh-CN" altLang="en-US" sz="2000" dirty="0">
                <a:gradFill>
                  <a:gsLst>
                    <a:gs pos="0">
                      <a:srgbClr val="FFFFFF"/>
                    </a:gs>
                    <a:gs pos="100000">
                      <a:srgbClr val="FFFFFF"/>
                    </a:gs>
                  </a:gsLst>
                  <a:lin ang="5400000" scaled="0"/>
                </a:gradFill>
                <a:ea typeface="Segoe UI" pitchFamily="34" charset="0"/>
                <a:cs typeface="Segoe UI" pitchFamily="34" charset="0"/>
              </a:rPr>
              <a:t>其他</a:t>
            </a:r>
            <a:r>
              <a:rPr lang="en-US" altLang="zh-CN" sz="2000" dirty="0">
                <a:gradFill>
                  <a:gsLst>
                    <a:gs pos="0">
                      <a:srgbClr val="FFFFFF"/>
                    </a:gs>
                    <a:gs pos="100000">
                      <a:srgbClr val="FFFFFF"/>
                    </a:gs>
                  </a:gsLst>
                  <a:lin ang="5400000" scaled="0"/>
                </a:gradFill>
                <a:ea typeface="Segoe UI" pitchFamily="34" charset="0"/>
                <a:cs typeface="Segoe UI" pitchFamily="34" charset="0"/>
              </a:rPr>
              <a:t>REST</a:t>
            </a:r>
            <a:r>
              <a:rPr lang="zh-CN" altLang="en-US" sz="2000" dirty="0">
                <a:gradFill>
                  <a:gsLst>
                    <a:gs pos="0">
                      <a:srgbClr val="FFFFFF"/>
                    </a:gs>
                    <a:gs pos="100000">
                      <a:srgbClr val="FFFFFF"/>
                    </a:gs>
                  </a:gsLst>
                  <a:lin ang="5400000" scaled="0"/>
                </a:gradFill>
                <a:ea typeface="Segoe UI" pitchFamily="34" charset="0"/>
                <a:cs typeface="Segoe UI" pitchFamily="34" charset="0"/>
              </a:rPr>
              <a:t>客户端</a:t>
            </a:r>
            <a:endParaRPr lang="zh-CN" alt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31" name="文本框 30"/>
          <p:cNvSpPr txBox="1"/>
          <p:nvPr/>
        </p:nvSpPr>
        <p:spPr>
          <a:xfrm>
            <a:off x="4802019" y="6059274"/>
            <a:ext cx="1726431" cy="615361"/>
          </a:xfrm>
          <a:prstGeom prst="rect">
            <a:avLst/>
          </a:prstGeom>
          <a:noFill/>
        </p:spPr>
        <p:txBody>
          <a:bodyPr wrap="none" lIns="179238" tIns="143391" rIns="179238" bIns="143391" rtlCol="0">
            <a:spAutoFit/>
          </a:bodyPr>
          <a:lstStyle/>
          <a:p>
            <a:pPr>
              <a:lnSpc>
                <a:spcPct val="90000"/>
              </a:lnSpc>
              <a:spcAft>
                <a:spcPts val="588"/>
              </a:spcAft>
            </a:pPr>
            <a:r>
              <a:rPr lang="en-US" altLang="zh-CN" sz="2352" dirty="0">
                <a:gradFill>
                  <a:gsLst>
                    <a:gs pos="2917">
                      <a:schemeClr val="tx1"/>
                    </a:gs>
                    <a:gs pos="30000">
                      <a:schemeClr val="tx1"/>
                    </a:gs>
                  </a:gsLst>
                  <a:lin ang="5400000" scaled="0"/>
                </a:gradFill>
              </a:rPr>
              <a:t>Azure</a:t>
            </a:r>
            <a:r>
              <a:rPr lang="zh-CN" altLang="en-US" sz="2352" dirty="0">
                <a:gradFill>
                  <a:gsLst>
                    <a:gs pos="2917">
                      <a:schemeClr val="tx1"/>
                    </a:gs>
                    <a:gs pos="30000">
                      <a:schemeClr val="tx1"/>
                    </a:gs>
                  </a:gsLst>
                  <a:lin ang="5400000" scaled="0"/>
                </a:gradFill>
              </a:rPr>
              <a:t>存储</a:t>
            </a:r>
          </a:p>
        </p:txBody>
      </p:sp>
      <p:sp>
        <p:nvSpPr>
          <p:cNvPr id="118" name="文本框 117"/>
          <p:cNvSpPr txBox="1"/>
          <p:nvPr/>
        </p:nvSpPr>
        <p:spPr>
          <a:xfrm>
            <a:off x="8962540" y="6059274"/>
            <a:ext cx="2329726" cy="615361"/>
          </a:xfrm>
          <a:prstGeom prst="rect">
            <a:avLst/>
          </a:prstGeom>
          <a:noFill/>
        </p:spPr>
        <p:txBody>
          <a:bodyPr wrap="none" lIns="179238" tIns="143391" rIns="179238" bIns="143391" rtlCol="0">
            <a:spAutoFit/>
          </a:bodyPr>
          <a:lstStyle/>
          <a:p>
            <a:pPr>
              <a:lnSpc>
                <a:spcPct val="90000"/>
              </a:lnSpc>
              <a:spcAft>
                <a:spcPts val="588"/>
              </a:spcAft>
            </a:pPr>
            <a:r>
              <a:rPr lang="en-US" altLang="zh-CN" sz="2352" dirty="0">
                <a:gradFill>
                  <a:gsLst>
                    <a:gs pos="2917">
                      <a:schemeClr val="tx1"/>
                    </a:gs>
                    <a:gs pos="30000">
                      <a:schemeClr val="tx1"/>
                    </a:gs>
                  </a:gsLst>
                  <a:lin ang="5400000" scaled="0"/>
                </a:gradFill>
              </a:rPr>
              <a:t>Azure</a:t>
            </a:r>
            <a:r>
              <a:rPr lang="zh-CN" altLang="en-US" sz="2352" dirty="0">
                <a:gradFill>
                  <a:gsLst>
                    <a:gs pos="2917">
                      <a:schemeClr val="tx1"/>
                    </a:gs>
                    <a:gs pos="30000">
                      <a:schemeClr val="tx1"/>
                    </a:gs>
                  </a:gsLst>
                  <a:lin ang="5400000" scaled="0"/>
                </a:gradFill>
              </a:rPr>
              <a:t>服务总线</a:t>
            </a:r>
          </a:p>
        </p:txBody>
      </p:sp>
      <p:cxnSp>
        <p:nvCxnSpPr>
          <p:cNvPr id="36" name="直接箭头连接符 35"/>
          <p:cNvCxnSpPr>
            <a:stCxn id="15" idx="6"/>
            <a:endCxn id="14" idx="1"/>
          </p:cNvCxnSpPr>
          <p:nvPr/>
        </p:nvCxnSpPr>
        <p:spPr>
          <a:xfrm>
            <a:off x="9389974" y="3162210"/>
            <a:ext cx="313660" cy="17491"/>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9" name="直接箭头连接符 118"/>
          <p:cNvCxnSpPr>
            <a:stCxn id="14" idx="3"/>
            <a:endCxn id="111" idx="2"/>
          </p:cNvCxnSpPr>
          <p:nvPr/>
        </p:nvCxnSpPr>
        <p:spPr>
          <a:xfrm flipV="1">
            <a:off x="10366880" y="3162210"/>
            <a:ext cx="259785" cy="17491"/>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0" name="直接箭头连接符 119"/>
          <p:cNvCxnSpPr>
            <a:stCxn id="113" idx="6"/>
            <a:endCxn id="112" idx="1"/>
          </p:cNvCxnSpPr>
          <p:nvPr/>
        </p:nvCxnSpPr>
        <p:spPr>
          <a:xfrm>
            <a:off x="9389974" y="3752414"/>
            <a:ext cx="313660" cy="17491"/>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a:stCxn id="112" idx="3"/>
            <a:endCxn id="115" idx="2"/>
          </p:cNvCxnSpPr>
          <p:nvPr/>
        </p:nvCxnSpPr>
        <p:spPr>
          <a:xfrm flipV="1">
            <a:off x="10366880" y="3632036"/>
            <a:ext cx="161185" cy="137869"/>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5" name="直接箭头连接符 124"/>
          <p:cNvCxnSpPr>
            <a:stCxn id="112" idx="3"/>
            <a:endCxn id="114" idx="2"/>
          </p:cNvCxnSpPr>
          <p:nvPr/>
        </p:nvCxnSpPr>
        <p:spPr>
          <a:xfrm>
            <a:off x="10366880" y="3769905"/>
            <a:ext cx="369714" cy="27694"/>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8" name="直接箭头连接符 127"/>
          <p:cNvCxnSpPr>
            <a:stCxn id="112" idx="3"/>
            <a:endCxn id="116" idx="2"/>
          </p:cNvCxnSpPr>
          <p:nvPr/>
        </p:nvCxnSpPr>
        <p:spPr>
          <a:xfrm>
            <a:off x="10366880" y="3769905"/>
            <a:ext cx="163175" cy="212283"/>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10886563" y="2935882"/>
            <a:ext cx="764175" cy="506769"/>
          </a:xfrm>
          <a:prstGeom prst="rect">
            <a:avLst/>
          </a:prstGeom>
          <a:noFill/>
        </p:spPr>
        <p:txBody>
          <a:bodyPr wrap="none" lIns="179238" tIns="143391" rIns="179238" bIns="143391" rtlCol="0">
            <a:spAutoFit/>
          </a:bodyPr>
          <a:lstStyle/>
          <a:p>
            <a:pPr>
              <a:lnSpc>
                <a:spcPct val="90000"/>
              </a:lnSpc>
              <a:spcAft>
                <a:spcPts val="588"/>
              </a:spcAft>
            </a:pPr>
            <a:r>
              <a:rPr lang="zh-CN" altLang="en-US" sz="1568" dirty="0">
                <a:solidFill>
                  <a:schemeClr val="bg1"/>
                </a:solidFill>
              </a:rPr>
              <a:t>队列</a:t>
            </a:r>
            <a:endParaRPr lang="zh-CN" altLang="en-US" sz="1568" dirty="0">
              <a:solidFill>
                <a:schemeClr val="bg1"/>
              </a:solidFill>
            </a:endParaRPr>
          </a:p>
        </p:txBody>
      </p:sp>
      <p:sp>
        <p:nvSpPr>
          <p:cNvPr id="133" name="文本框 132"/>
          <p:cNvSpPr txBox="1"/>
          <p:nvPr/>
        </p:nvSpPr>
        <p:spPr>
          <a:xfrm>
            <a:off x="10885670" y="3544214"/>
            <a:ext cx="764175" cy="506769"/>
          </a:xfrm>
          <a:prstGeom prst="rect">
            <a:avLst/>
          </a:prstGeom>
          <a:noFill/>
        </p:spPr>
        <p:txBody>
          <a:bodyPr wrap="none" lIns="179238" tIns="143391" rIns="179238" bIns="143391" rtlCol="0">
            <a:spAutoFit/>
          </a:bodyPr>
          <a:lstStyle/>
          <a:p>
            <a:pPr>
              <a:lnSpc>
                <a:spcPct val="90000"/>
              </a:lnSpc>
              <a:spcAft>
                <a:spcPts val="588"/>
              </a:spcAft>
            </a:pPr>
            <a:r>
              <a:rPr lang="zh-CN" altLang="en-US" sz="1568" dirty="0">
                <a:solidFill>
                  <a:schemeClr val="bg1"/>
                </a:solidFill>
              </a:rPr>
              <a:t>主题</a:t>
            </a:r>
          </a:p>
        </p:txBody>
      </p:sp>
      <p:sp>
        <p:nvSpPr>
          <p:cNvPr id="43" name="矩形 116"/>
          <p:cNvSpPr/>
          <p:nvPr/>
        </p:nvSpPr>
        <p:spPr bwMode="auto">
          <a:xfrm>
            <a:off x="281590" y="898972"/>
            <a:ext cx="1759271" cy="934705"/>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a:lnSpc>
                <a:spcPct val="90000"/>
              </a:lnSpc>
            </a:pPr>
            <a:r>
              <a:rPr lang="en-US" altLang="zh-CN" sz="1960" dirty="0">
                <a:gradFill>
                  <a:gsLst>
                    <a:gs pos="0">
                      <a:srgbClr val="FFFFFF"/>
                    </a:gs>
                    <a:gs pos="100000">
                      <a:srgbClr val="FFFFFF"/>
                    </a:gs>
                  </a:gsLst>
                  <a:lin ang="5400000" scaled="0"/>
                </a:gradFill>
                <a:ea typeface="Segoe UI" pitchFamily="34" charset="0"/>
                <a:cs typeface="Segoe UI" pitchFamily="34" charset="0"/>
              </a:rPr>
              <a:t>Azure</a:t>
            </a:r>
            <a:r>
              <a:rPr lang="zh-CN" altLang="en-US" sz="1960" dirty="0">
                <a:gradFill>
                  <a:gsLst>
                    <a:gs pos="0">
                      <a:srgbClr val="FFFFFF"/>
                    </a:gs>
                    <a:gs pos="100000">
                      <a:srgbClr val="FFFFFF"/>
                    </a:gs>
                  </a:gsLst>
                  <a:lin ang="5400000" scaled="0"/>
                </a:gradFill>
                <a:ea typeface="Segoe UI" pitchFamily="34" charset="0"/>
                <a:cs typeface="Segoe UI" pitchFamily="34" charset="0"/>
              </a:rPr>
              <a:t>虚拟机</a:t>
            </a:r>
            <a:endParaRPr lang="zh-CN" altLang="en-US" sz="1960" dirty="0">
              <a:gradFill>
                <a:gsLst>
                  <a:gs pos="0">
                    <a:srgbClr val="FFFFFF"/>
                  </a:gs>
                  <a:gs pos="100000">
                    <a:srgbClr val="FFFFFF"/>
                  </a:gs>
                </a:gsLst>
                <a:lin ang="5400000" scaled="0"/>
              </a:gradFill>
              <a:ea typeface="Segoe UI" pitchFamily="34" charset="0"/>
              <a:cs typeface="Segoe UI" pitchFamily="34" charset="0"/>
            </a:endParaRPr>
          </a:p>
        </p:txBody>
      </p:sp>
      <p:cxnSp>
        <p:nvCxnSpPr>
          <p:cNvPr id="7" name="Elbow Connector 6"/>
          <p:cNvCxnSpPr>
            <a:stCxn id="43" idx="2"/>
            <a:endCxn id="80" idx="1"/>
          </p:cNvCxnSpPr>
          <p:nvPr/>
        </p:nvCxnSpPr>
        <p:spPr>
          <a:xfrm rot="16200000" flipH="1">
            <a:off x="561977" y="2432927"/>
            <a:ext cx="1919634" cy="721135"/>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517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1246495"/>
          </a:xfrm>
        </p:spPr>
        <p:txBody>
          <a:bodyPr/>
          <a:lstStyle/>
          <a:p>
            <a:r>
              <a:rPr lang="en-US" dirty="0" smtClean="0"/>
              <a:t>Windows Azure </a:t>
            </a:r>
            <a:r>
              <a:rPr lang="zh-CN" altLang="en-US" dirty="0" smtClean="0"/>
              <a:t>存储账户</a:t>
            </a:r>
            <a:r>
              <a:rPr lang="en-US" dirty="0" smtClean="0"/>
              <a:t/>
            </a:r>
            <a:br>
              <a:rPr lang="en-US" dirty="0" smtClean="0"/>
            </a:br>
            <a:r>
              <a:rPr lang="zh-CN" altLang="en-US" sz="3600" dirty="0" smtClean="0">
                <a:solidFill>
                  <a:schemeClr val="tx1">
                    <a:lumMod val="90000"/>
                    <a:lumOff val="10000"/>
                    <a:alpha val="99000"/>
                  </a:schemeClr>
                </a:solidFill>
              </a:rPr>
              <a:t>使用特殊的全球唯一账户名</a:t>
            </a:r>
            <a:endParaRPr lang="en-US" sz="3600" dirty="0">
              <a:solidFill>
                <a:schemeClr val="tx1">
                  <a:lumMod val="90000"/>
                  <a:lumOff val="10000"/>
                  <a:alpha val="99000"/>
                </a:schemeClr>
              </a:solidFill>
            </a:endParaRPr>
          </a:p>
        </p:txBody>
      </p:sp>
      <p:pic>
        <p:nvPicPr>
          <p:cNvPr id="24" name="Picture 6" descr="\\server3\InternalBin\Resource DVD\DVD_ART36\Artwork_Imagery\Icons - Illustrations\Maps Globes\world map Transparent blue.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3" y="2736320"/>
            <a:ext cx="4799013" cy="3878227"/>
          </a:xfrm>
          <a:prstGeom prst="rect">
            <a:avLst/>
          </a:prstGeom>
          <a:noFill/>
        </p:spPr>
      </p:pic>
      <p:pic>
        <p:nvPicPr>
          <p:cNvPr id="25" name="Picture 24" descr="\\server3\InternalBin\Resource DVD\DVD_ART36\Artwork_Imagery\Icons - Illustrations\Maps Globes\world map Transparent blue.png"/>
          <p:cNvPicPr>
            <a:picLocks noChangeAspect="1" noChangeArrowheads="1"/>
          </p:cNvPicPr>
          <p:nvPr/>
        </p:nvPicPr>
        <p:blipFill>
          <a:blip r:embed="rId5" cstate="screen">
            <a:duotone>
              <a:prstClr val="black"/>
              <a:schemeClr val="tx2">
                <a:tint val="45000"/>
                <a:satMod val="400000"/>
              </a:schemeClr>
            </a:duotone>
            <a:extLst>
              <a:ext uri="{BEBA8EAE-BF5A-486C-A8C5-ECC9F3942E4B}">
                <a14:imgProps xmlns:a14="http://schemas.microsoft.com/office/drawing/2010/main">
                  <a14:imgLayer r:embed="rId6">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4810126" y="2745845"/>
            <a:ext cx="2590800" cy="3878227"/>
          </a:xfrm>
          <a:prstGeom prst="rect">
            <a:avLst/>
          </a:prstGeom>
          <a:noFill/>
        </p:spPr>
      </p:pic>
      <p:pic>
        <p:nvPicPr>
          <p:cNvPr id="26" name="Picture 6" descr="\\server3\InternalBin\Resource DVD\DVD_ART36\Artwork_Imagery\Icons - Illustrations\Maps Globes\world map Transparent blue.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a:ext>
            </a:extLst>
          </a:blip>
          <a:srcRect r="-1748"/>
          <a:stretch>
            <a:fillRect/>
          </a:stretch>
        </p:blipFill>
        <p:spPr bwMode="auto">
          <a:xfrm>
            <a:off x="7410453" y="2745845"/>
            <a:ext cx="4778375" cy="3878227"/>
          </a:xfrm>
          <a:prstGeom prst="rect">
            <a:avLst/>
          </a:prstGeom>
          <a:noFill/>
        </p:spPr>
      </p:pic>
      <p:cxnSp>
        <p:nvCxnSpPr>
          <p:cNvPr id="27" name="Straight Connector 26"/>
          <p:cNvCxnSpPr/>
          <p:nvPr/>
        </p:nvCxnSpPr>
        <p:spPr>
          <a:xfrm>
            <a:off x="4810126" y="2409227"/>
            <a:ext cx="0" cy="4114800"/>
          </a:xfrm>
          <a:prstGeom prst="line">
            <a:avLst/>
          </a:prstGeom>
          <a:ln>
            <a:solidFill>
              <a:schemeClr val="tx1">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389812" y="2409227"/>
            <a:ext cx="0" cy="4114800"/>
          </a:xfrm>
          <a:prstGeom prst="line">
            <a:avLst/>
          </a:prstGeom>
          <a:ln>
            <a:solidFill>
              <a:schemeClr val="tx1">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bwMode="auto">
          <a:xfrm>
            <a:off x="3" y="4317473"/>
            <a:ext cx="12188824" cy="3076575"/>
          </a:xfrm>
          <a:prstGeom prst="rect">
            <a:avLst/>
          </a:prstGeom>
          <a:gradFill flip="none" rotWithShape="1">
            <a:gsLst>
              <a:gs pos="0">
                <a:schemeClr val="bg1">
                  <a:alpha val="0"/>
                </a:schemeClr>
              </a:gs>
              <a:gs pos="46000">
                <a:schemeClr val="bg1">
                  <a:alpha val="20000"/>
                </a:schemeClr>
              </a:gs>
              <a:gs pos="100000">
                <a:schemeClr val="bg1">
                  <a:alpha val="45000"/>
                </a:schemeClr>
              </a:gs>
            </a:gsLst>
            <a:lin ang="5400000" scaled="0"/>
            <a:tileRect/>
          </a:gradFill>
          <a:ln>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21888" tIns="60944" rIns="121888" bIns="60944" numCol="1" rtlCol="0" anchor="ctr" anchorCtr="0" compatLnSpc="1">
            <a:prstTxWarp prst="textNoShape">
              <a:avLst/>
            </a:prstTxWarp>
          </a:bodyPr>
          <a:lstStyle/>
          <a:p>
            <a:pPr algn="ctr" defTabSz="1218535"/>
            <a:endParaRPr lang="en-US" sz="3200" spc="-67" dirty="0">
              <a:gradFill>
                <a:gsLst>
                  <a:gs pos="0">
                    <a:srgbClr val="000000"/>
                  </a:gs>
                  <a:gs pos="100000">
                    <a:srgbClr val="000000"/>
                  </a:gs>
                </a:gsLst>
                <a:lin ang="5400000" scaled="0"/>
              </a:gradFill>
            </a:endParaRPr>
          </a:p>
        </p:txBody>
      </p:sp>
      <p:grpSp>
        <p:nvGrpSpPr>
          <p:cNvPr id="34" name="Group 33"/>
          <p:cNvGrpSpPr/>
          <p:nvPr/>
        </p:nvGrpSpPr>
        <p:grpSpPr>
          <a:xfrm>
            <a:off x="2051630" y="3424849"/>
            <a:ext cx="1786840" cy="536697"/>
            <a:chOff x="8718270" y="3152204"/>
            <a:chExt cx="2762610" cy="829780"/>
          </a:xfrm>
          <a:effectLst>
            <a:outerShdw blurRad="76200" dir="18900000" sy="23000" kx="-1200000" algn="bl" rotWithShape="0">
              <a:prstClr val="black">
                <a:alpha val="20000"/>
              </a:prstClr>
            </a:outerShdw>
          </a:effectLst>
        </p:grpSpPr>
        <p:grpSp>
          <p:nvGrpSpPr>
            <p:cNvPr id="41" name="Group 40"/>
            <p:cNvGrpSpPr/>
            <p:nvPr/>
          </p:nvGrpSpPr>
          <p:grpSpPr>
            <a:xfrm>
              <a:off x="8718270" y="3152204"/>
              <a:ext cx="2762610" cy="829780"/>
              <a:chOff x="8069942" y="-247775"/>
              <a:chExt cx="2762610" cy="829780"/>
            </a:xfrm>
          </p:grpSpPr>
          <p:sp>
            <p:nvSpPr>
              <p:cNvPr id="43" name="Rectangle 42"/>
              <p:cNvSpPr/>
              <p:nvPr/>
            </p:nvSpPr>
            <p:spPr bwMode="auto">
              <a:xfrm>
                <a:off x="8072519" y="-247775"/>
                <a:ext cx="2760033" cy="549224"/>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44" name="Isosceles Triangle 43"/>
              <p:cNvSpPr/>
              <p:nvPr/>
            </p:nvSpPr>
            <p:spPr bwMode="auto">
              <a:xfrm rot="5400000">
                <a:off x="7864352" y="64918"/>
                <a:ext cx="722677" cy="311498"/>
              </a:xfrm>
              <a:prstGeom prst="triangl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42" name="TextBox 41"/>
            <p:cNvSpPr txBox="1"/>
            <p:nvPr/>
          </p:nvSpPr>
          <p:spPr>
            <a:xfrm>
              <a:off x="8874018" y="3266409"/>
              <a:ext cx="1110315" cy="299785"/>
            </a:xfrm>
            <a:prstGeom prst="rect">
              <a:avLst/>
            </a:prstGeom>
            <a:noFill/>
          </p:spPr>
          <p:txBody>
            <a:bodyPr wrap="none" lIns="0" tIns="0" rIns="0" bIns="0" rtlCol="0">
              <a:spAutoFit/>
            </a:bodyPr>
            <a:lstStyle/>
            <a:p>
              <a:pPr>
                <a:lnSpc>
                  <a:spcPct val="90000"/>
                </a:lnSpc>
                <a:spcBef>
                  <a:spcPct val="20000"/>
                </a:spcBef>
                <a:buSzPct val="80000"/>
              </a:pPr>
              <a:r>
                <a:rPr lang="zh-CN" altLang="en-US" sz="1400" dirty="0" smtClean="0">
                  <a:solidFill>
                    <a:schemeClr val="bg1">
                      <a:alpha val="99000"/>
                    </a:schemeClr>
                  </a:solidFill>
                </a:rPr>
                <a:t>北美中心</a:t>
              </a:r>
              <a:endParaRPr lang="en-US" sz="1400" dirty="0" smtClean="0">
                <a:solidFill>
                  <a:schemeClr val="bg1">
                    <a:alpha val="99000"/>
                  </a:schemeClr>
                </a:solidFill>
              </a:endParaRPr>
            </a:p>
          </p:txBody>
        </p:sp>
      </p:grpSp>
      <p:grpSp>
        <p:nvGrpSpPr>
          <p:cNvPr id="50" name="Group 49"/>
          <p:cNvGrpSpPr/>
          <p:nvPr/>
        </p:nvGrpSpPr>
        <p:grpSpPr>
          <a:xfrm>
            <a:off x="5602046" y="3315252"/>
            <a:ext cx="1785173" cy="536697"/>
            <a:chOff x="8720847" y="3152204"/>
            <a:chExt cx="2760033" cy="829780"/>
          </a:xfrm>
          <a:effectLst>
            <a:outerShdw blurRad="76200" dir="18900000" sy="23000" kx="-1200000" algn="bl" rotWithShape="0">
              <a:prstClr val="black">
                <a:alpha val="20000"/>
              </a:prstClr>
            </a:outerShdw>
          </a:effectLst>
        </p:grpSpPr>
        <p:grpSp>
          <p:nvGrpSpPr>
            <p:cNvPr id="51" name="Group 50"/>
            <p:cNvGrpSpPr/>
            <p:nvPr/>
          </p:nvGrpSpPr>
          <p:grpSpPr>
            <a:xfrm>
              <a:off x="8720847" y="3152204"/>
              <a:ext cx="2760033" cy="829780"/>
              <a:chOff x="8072519" y="-247775"/>
              <a:chExt cx="2760033" cy="829780"/>
            </a:xfrm>
          </p:grpSpPr>
          <p:sp>
            <p:nvSpPr>
              <p:cNvPr id="53" name="Rectangle 52"/>
              <p:cNvSpPr/>
              <p:nvPr/>
            </p:nvSpPr>
            <p:spPr bwMode="auto">
              <a:xfrm>
                <a:off x="8072519" y="-247775"/>
                <a:ext cx="2760033" cy="549224"/>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54" name="Isosceles Triangle 53"/>
              <p:cNvSpPr/>
              <p:nvPr/>
            </p:nvSpPr>
            <p:spPr bwMode="auto">
              <a:xfrm rot="5400000">
                <a:off x="7866930" y="64918"/>
                <a:ext cx="722676" cy="311498"/>
              </a:xfrm>
              <a:prstGeom prst="triangle">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52" name="TextBox 51"/>
            <p:cNvSpPr txBox="1"/>
            <p:nvPr/>
          </p:nvSpPr>
          <p:spPr>
            <a:xfrm>
              <a:off x="8874018" y="3266409"/>
              <a:ext cx="555158" cy="299785"/>
            </a:xfrm>
            <a:prstGeom prst="rect">
              <a:avLst/>
            </a:prstGeom>
            <a:noFill/>
          </p:spPr>
          <p:txBody>
            <a:bodyPr wrap="none" lIns="0" tIns="0" rIns="0" bIns="0" rtlCol="0">
              <a:spAutoFit/>
            </a:bodyPr>
            <a:lstStyle/>
            <a:p>
              <a:pPr>
                <a:lnSpc>
                  <a:spcPct val="90000"/>
                </a:lnSpc>
                <a:spcBef>
                  <a:spcPct val="20000"/>
                </a:spcBef>
                <a:buSzPct val="80000"/>
              </a:pPr>
              <a:r>
                <a:rPr lang="zh-CN" altLang="en-US" sz="1400" dirty="0" smtClean="0">
                  <a:solidFill>
                    <a:schemeClr val="bg1">
                      <a:alpha val="99000"/>
                    </a:schemeClr>
                  </a:solidFill>
                </a:rPr>
                <a:t>北欧</a:t>
              </a:r>
              <a:endParaRPr lang="en-US" sz="1400" dirty="0">
                <a:solidFill>
                  <a:schemeClr val="bg1">
                    <a:alpha val="99000"/>
                  </a:schemeClr>
                </a:solidFill>
              </a:endParaRPr>
            </a:p>
          </p:txBody>
        </p:sp>
      </p:grpSp>
      <p:grpSp>
        <p:nvGrpSpPr>
          <p:cNvPr id="55" name="Group 54"/>
          <p:cNvGrpSpPr/>
          <p:nvPr/>
        </p:nvGrpSpPr>
        <p:grpSpPr>
          <a:xfrm>
            <a:off x="6140466" y="3703047"/>
            <a:ext cx="1786840" cy="536697"/>
            <a:chOff x="8718270" y="3152204"/>
            <a:chExt cx="2762610" cy="829780"/>
          </a:xfrm>
          <a:effectLst>
            <a:outerShdw blurRad="76200" dir="18900000" sy="23000" kx="-1200000" algn="bl" rotWithShape="0">
              <a:prstClr val="black">
                <a:alpha val="20000"/>
              </a:prstClr>
            </a:outerShdw>
          </a:effectLst>
        </p:grpSpPr>
        <p:grpSp>
          <p:nvGrpSpPr>
            <p:cNvPr id="56" name="Group 55"/>
            <p:cNvGrpSpPr/>
            <p:nvPr/>
          </p:nvGrpSpPr>
          <p:grpSpPr>
            <a:xfrm>
              <a:off x="8718270" y="3152204"/>
              <a:ext cx="2762610" cy="829780"/>
              <a:chOff x="8069942" y="-247775"/>
              <a:chExt cx="2762610" cy="829780"/>
            </a:xfrm>
          </p:grpSpPr>
          <p:sp>
            <p:nvSpPr>
              <p:cNvPr id="58" name="Rectangle 57"/>
              <p:cNvSpPr/>
              <p:nvPr/>
            </p:nvSpPr>
            <p:spPr bwMode="auto">
              <a:xfrm>
                <a:off x="8072519" y="-247775"/>
                <a:ext cx="2760033" cy="549224"/>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59" name="Isosceles Triangle 58"/>
              <p:cNvSpPr/>
              <p:nvPr/>
            </p:nvSpPr>
            <p:spPr bwMode="auto">
              <a:xfrm rot="5400000">
                <a:off x="7864352" y="64918"/>
                <a:ext cx="722677" cy="311498"/>
              </a:xfrm>
              <a:prstGeom prst="triangle">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57" name="TextBox 56"/>
            <p:cNvSpPr txBox="1"/>
            <p:nvPr/>
          </p:nvSpPr>
          <p:spPr>
            <a:xfrm>
              <a:off x="8874018" y="3266409"/>
              <a:ext cx="555158" cy="299785"/>
            </a:xfrm>
            <a:prstGeom prst="rect">
              <a:avLst/>
            </a:prstGeom>
            <a:noFill/>
          </p:spPr>
          <p:txBody>
            <a:bodyPr wrap="none" lIns="0" tIns="0" rIns="0" bIns="0" rtlCol="0">
              <a:spAutoFit/>
            </a:bodyPr>
            <a:lstStyle/>
            <a:p>
              <a:pPr>
                <a:lnSpc>
                  <a:spcPct val="90000"/>
                </a:lnSpc>
                <a:spcBef>
                  <a:spcPct val="20000"/>
                </a:spcBef>
                <a:buSzPct val="80000"/>
              </a:pPr>
              <a:r>
                <a:rPr lang="zh-CN" altLang="en-US" sz="1400" dirty="0" smtClean="0">
                  <a:solidFill>
                    <a:schemeClr val="bg1">
                      <a:alpha val="99000"/>
                    </a:schemeClr>
                  </a:solidFill>
                </a:rPr>
                <a:t>西欧</a:t>
              </a:r>
              <a:endParaRPr lang="en-US" sz="1400" dirty="0">
                <a:solidFill>
                  <a:schemeClr val="bg1">
                    <a:alpha val="99000"/>
                  </a:schemeClr>
                </a:solidFill>
              </a:endParaRPr>
            </a:p>
          </p:txBody>
        </p:sp>
      </p:grpSp>
      <p:grpSp>
        <p:nvGrpSpPr>
          <p:cNvPr id="60" name="Group 59"/>
          <p:cNvGrpSpPr/>
          <p:nvPr/>
        </p:nvGrpSpPr>
        <p:grpSpPr>
          <a:xfrm>
            <a:off x="9481634" y="4153443"/>
            <a:ext cx="1785173" cy="536697"/>
            <a:chOff x="8720847" y="3152204"/>
            <a:chExt cx="2760033" cy="829780"/>
          </a:xfrm>
          <a:effectLst>
            <a:outerShdw blurRad="76200" dir="18900000" sy="23000" kx="-1200000" algn="bl" rotWithShape="0">
              <a:prstClr val="black">
                <a:alpha val="20000"/>
              </a:prstClr>
            </a:outerShdw>
          </a:effectLst>
        </p:grpSpPr>
        <p:grpSp>
          <p:nvGrpSpPr>
            <p:cNvPr id="61" name="Group 60"/>
            <p:cNvGrpSpPr/>
            <p:nvPr/>
          </p:nvGrpSpPr>
          <p:grpSpPr>
            <a:xfrm>
              <a:off x="8720847" y="3152204"/>
              <a:ext cx="2760033" cy="829780"/>
              <a:chOff x="8072519" y="-247775"/>
              <a:chExt cx="2760033" cy="829780"/>
            </a:xfrm>
          </p:grpSpPr>
          <p:sp>
            <p:nvSpPr>
              <p:cNvPr id="63" name="Rectangle 62"/>
              <p:cNvSpPr/>
              <p:nvPr/>
            </p:nvSpPr>
            <p:spPr bwMode="auto">
              <a:xfrm>
                <a:off x="8072519" y="-247775"/>
                <a:ext cx="2760033" cy="549224"/>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64" name="Isosceles Triangle 63"/>
              <p:cNvSpPr/>
              <p:nvPr/>
            </p:nvSpPr>
            <p:spPr bwMode="auto">
              <a:xfrm rot="5400000">
                <a:off x="7866930" y="64918"/>
                <a:ext cx="722676" cy="311498"/>
              </a:xfrm>
              <a:prstGeom prst="triangl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62" name="TextBox 61"/>
            <p:cNvSpPr txBox="1"/>
            <p:nvPr/>
          </p:nvSpPr>
          <p:spPr>
            <a:xfrm>
              <a:off x="8874018" y="3266409"/>
              <a:ext cx="555158" cy="299785"/>
            </a:xfrm>
            <a:prstGeom prst="rect">
              <a:avLst/>
            </a:prstGeom>
            <a:noFill/>
          </p:spPr>
          <p:txBody>
            <a:bodyPr wrap="none" lIns="0" tIns="0" rIns="0" bIns="0" rtlCol="0">
              <a:spAutoFit/>
            </a:bodyPr>
            <a:lstStyle/>
            <a:p>
              <a:pPr>
                <a:lnSpc>
                  <a:spcPct val="90000"/>
                </a:lnSpc>
                <a:spcBef>
                  <a:spcPct val="20000"/>
                </a:spcBef>
                <a:buSzPct val="80000"/>
              </a:pPr>
              <a:r>
                <a:rPr lang="zh-CN" altLang="en-US" sz="1400" dirty="0" smtClean="0">
                  <a:solidFill>
                    <a:schemeClr val="bg1">
                      <a:alpha val="99000"/>
                    </a:schemeClr>
                  </a:solidFill>
                </a:rPr>
                <a:t>东亚</a:t>
              </a:r>
              <a:endParaRPr lang="en-US" sz="1400" dirty="0">
                <a:solidFill>
                  <a:schemeClr val="bg1">
                    <a:alpha val="99000"/>
                  </a:schemeClr>
                </a:solidFill>
              </a:endParaRPr>
            </a:p>
          </p:txBody>
        </p:sp>
      </p:grpSp>
      <p:grpSp>
        <p:nvGrpSpPr>
          <p:cNvPr id="65" name="Group 64"/>
          <p:cNvGrpSpPr/>
          <p:nvPr/>
        </p:nvGrpSpPr>
        <p:grpSpPr>
          <a:xfrm>
            <a:off x="8906220" y="4573019"/>
            <a:ext cx="1786840" cy="536697"/>
            <a:chOff x="8718270" y="3152204"/>
            <a:chExt cx="2762610" cy="829780"/>
          </a:xfrm>
          <a:effectLst>
            <a:outerShdw blurRad="76200" dir="18900000" sy="23000" kx="-1200000" algn="bl" rotWithShape="0">
              <a:prstClr val="black">
                <a:alpha val="20000"/>
              </a:prstClr>
            </a:outerShdw>
          </a:effectLst>
        </p:grpSpPr>
        <p:grpSp>
          <p:nvGrpSpPr>
            <p:cNvPr id="66" name="Group 65"/>
            <p:cNvGrpSpPr/>
            <p:nvPr/>
          </p:nvGrpSpPr>
          <p:grpSpPr>
            <a:xfrm>
              <a:off x="8718270" y="3152204"/>
              <a:ext cx="2762610" cy="829780"/>
              <a:chOff x="8069942" y="-247775"/>
              <a:chExt cx="2762610" cy="829780"/>
            </a:xfrm>
          </p:grpSpPr>
          <p:sp>
            <p:nvSpPr>
              <p:cNvPr id="68" name="Rectangle 67"/>
              <p:cNvSpPr/>
              <p:nvPr/>
            </p:nvSpPr>
            <p:spPr bwMode="auto">
              <a:xfrm>
                <a:off x="8072519" y="-247775"/>
                <a:ext cx="2760033" cy="549224"/>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sp>
            <p:nvSpPr>
              <p:cNvPr id="69" name="Isosceles Triangle 68"/>
              <p:cNvSpPr/>
              <p:nvPr/>
            </p:nvSpPr>
            <p:spPr bwMode="auto">
              <a:xfrm rot="5400000">
                <a:off x="7864352" y="64918"/>
                <a:ext cx="722677" cy="311498"/>
              </a:xfrm>
              <a:prstGeom prst="triangle">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smtClean="0">
                  <a:gradFill>
                    <a:gsLst>
                      <a:gs pos="0">
                        <a:srgbClr val="FFFFFF"/>
                      </a:gs>
                      <a:gs pos="100000">
                        <a:srgbClr val="FFFFFF"/>
                      </a:gs>
                    </a:gsLst>
                    <a:lin ang="5400000" scaled="0"/>
                  </a:gradFill>
                </a:endParaRPr>
              </a:p>
            </p:txBody>
          </p:sp>
        </p:grpSp>
        <p:sp>
          <p:nvSpPr>
            <p:cNvPr id="67" name="TextBox 66"/>
            <p:cNvSpPr txBox="1"/>
            <p:nvPr/>
          </p:nvSpPr>
          <p:spPr>
            <a:xfrm>
              <a:off x="8874018" y="3266409"/>
              <a:ext cx="832736" cy="299785"/>
            </a:xfrm>
            <a:prstGeom prst="rect">
              <a:avLst/>
            </a:prstGeom>
            <a:noFill/>
          </p:spPr>
          <p:txBody>
            <a:bodyPr wrap="none" lIns="0" tIns="0" rIns="0" bIns="0" rtlCol="0">
              <a:spAutoFit/>
            </a:bodyPr>
            <a:lstStyle/>
            <a:p>
              <a:pPr>
                <a:lnSpc>
                  <a:spcPct val="90000"/>
                </a:lnSpc>
                <a:spcBef>
                  <a:spcPct val="20000"/>
                </a:spcBef>
                <a:buSzPct val="80000"/>
              </a:pPr>
              <a:r>
                <a:rPr lang="zh-CN" altLang="en-US" sz="1400" dirty="0" smtClean="0">
                  <a:solidFill>
                    <a:schemeClr val="bg1">
                      <a:alpha val="99000"/>
                    </a:schemeClr>
                  </a:solidFill>
                </a:rPr>
                <a:t>东南亚</a:t>
              </a:r>
              <a:endParaRPr lang="en-US" sz="1400" dirty="0">
                <a:solidFill>
                  <a:schemeClr val="bg1">
                    <a:alpha val="99000"/>
                  </a:schemeClr>
                </a:solidFill>
              </a:endParaRPr>
            </a:p>
          </p:txBody>
        </p:sp>
      </p:grpSp>
      <p:sp>
        <p:nvSpPr>
          <p:cNvPr id="75" name="TextBox 74"/>
          <p:cNvSpPr txBox="1">
            <a:spLocks noChangeArrowheads="1"/>
          </p:cNvSpPr>
          <p:nvPr/>
        </p:nvSpPr>
        <p:spPr bwMode="auto">
          <a:xfrm>
            <a:off x="283043" y="2288892"/>
            <a:ext cx="4460196" cy="492416"/>
          </a:xfrm>
          <a:prstGeom prst="rect">
            <a:avLst/>
          </a:prstGeom>
          <a:noFill/>
          <a:ln w="9525">
            <a:noFill/>
            <a:miter lim="800000"/>
            <a:headEnd/>
            <a:tailEnd/>
          </a:ln>
        </p:spPr>
        <p:txBody>
          <a:bodyPr wrap="square" lIns="121893" tIns="60947" rIns="121893" bIns="60947">
            <a:spAutoFit/>
          </a:bodyPr>
          <a:lstStyle/>
          <a:p>
            <a:pPr algn="ctr" eaLnBrk="0" hangingPunct="0"/>
            <a:r>
              <a:rPr lang="zh-CN" altLang="en-US" dirty="0" smtClean="0">
                <a:solidFill>
                  <a:srgbClr val="00B0F0">
                    <a:alpha val="98824"/>
                  </a:srgbClr>
                </a:solidFill>
                <a:latin typeface="Segoe UI Light" pitchFamily="34" charset="0"/>
              </a:rPr>
              <a:t>美洲</a:t>
            </a:r>
            <a:endParaRPr lang="en-US" dirty="0">
              <a:solidFill>
                <a:srgbClr val="00B0F0">
                  <a:alpha val="98824"/>
                </a:srgbClr>
              </a:solidFill>
              <a:latin typeface="Segoe UI Light" pitchFamily="34" charset="0"/>
            </a:endParaRPr>
          </a:p>
        </p:txBody>
      </p:sp>
      <p:sp>
        <p:nvSpPr>
          <p:cNvPr id="76" name="TextBox 9"/>
          <p:cNvSpPr txBox="1">
            <a:spLocks noChangeArrowheads="1"/>
          </p:cNvSpPr>
          <p:nvPr/>
        </p:nvSpPr>
        <p:spPr bwMode="auto">
          <a:xfrm>
            <a:off x="4640207" y="2297362"/>
            <a:ext cx="2862092" cy="492416"/>
          </a:xfrm>
          <a:prstGeom prst="rect">
            <a:avLst/>
          </a:prstGeom>
          <a:noFill/>
          <a:ln w="9525">
            <a:noFill/>
            <a:miter lim="800000"/>
            <a:headEnd/>
            <a:tailEnd/>
          </a:ln>
        </p:spPr>
        <p:txBody>
          <a:bodyPr wrap="square" lIns="121893" tIns="60947" rIns="121893" bIns="60947">
            <a:spAutoFit/>
          </a:bodyPr>
          <a:lstStyle/>
          <a:p>
            <a:pPr algn="ctr" eaLnBrk="0" hangingPunct="0"/>
            <a:r>
              <a:rPr lang="zh-CN" altLang="en-US" dirty="0" smtClean="0">
                <a:solidFill>
                  <a:schemeClr val="accent3">
                    <a:alpha val="98824"/>
                  </a:schemeClr>
                </a:solidFill>
                <a:latin typeface="Segoe UI Light" pitchFamily="34" charset="0"/>
              </a:rPr>
              <a:t>欧洲</a:t>
            </a:r>
            <a:endParaRPr lang="en-US" dirty="0">
              <a:solidFill>
                <a:schemeClr val="accent3">
                  <a:alpha val="98824"/>
                </a:schemeClr>
              </a:solidFill>
              <a:latin typeface="Segoe UI Light" pitchFamily="34" charset="0"/>
            </a:endParaRPr>
          </a:p>
        </p:txBody>
      </p:sp>
      <p:sp>
        <p:nvSpPr>
          <p:cNvPr id="77" name="TextBox 9"/>
          <p:cNvSpPr txBox="1">
            <a:spLocks noChangeArrowheads="1"/>
          </p:cNvSpPr>
          <p:nvPr/>
        </p:nvSpPr>
        <p:spPr bwMode="auto">
          <a:xfrm>
            <a:off x="7856107" y="2330297"/>
            <a:ext cx="3663010" cy="492416"/>
          </a:xfrm>
          <a:prstGeom prst="rect">
            <a:avLst/>
          </a:prstGeom>
          <a:noFill/>
          <a:ln w="9525">
            <a:noFill/>
            <a:miter lim="800000"/>
            <a:headEnd/>
            <a:tailEnd/>
          </a:ln>
        </p:spPr>
        <p:txBody>
          <a:bodyPr wrap="square" lIns="121893" tIns="60947" rIns="121893" bIns="60947">
            <a:spAutoFit/>
          </a:bodyPr>
          <a:lstStyle/>
          <a:p>
            <a:pPr algn="ctr" eaLnBrk="0" hangingPunct="0"/>
            <a:r>
              <a:rPr lang="zh-CN" altLang="en-US" dirty="0">
                <a:solidFill>
                  <a:srgbClr val="92D050">
                    <a:alpha val="98824"/>
                  </a:srgbClr>
                </a:solidFill>
                <a:latin typeface="Segoe UI Light" pitchFamily="34" charset="0"/>
              </a:rPr>
              <a:t>亚洲</a:t>
            </a:r>
            <a:endParaRPr lang="en-US" dirty="0">
              <a:solidFill>
                <a:srgbClr val="92D050">
                  <a:alpha val="98824"/>
                </a:srgbClr>
              </a:solidFill>
              <a:latin typeface="Segoe UI Light" pitchFamily="34" charset="0"/>
            </a:endParaRPr>
          </a:p>
        </p:txBody>
      </p:sp>
      <p:sp>
        <p:nvSpPr>
          <p:cNvPr id="3" name="TextBox 2"/>
          <p:cNvSpPr txBox="1"/>
          <p:nvPr/>
        </p:nvSpPr>
        <p:spPr>
          <a:xfrm>
            <a:off x="519112" y="1686910"/>
            <a:ext cx="9435999"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3200" dirty="0" smtClean="0">
                <a:solidFill>
                  <a:schemeClr val="accent2">
                    <a:alpha val="99000"/>
                  </a:schemeClr>
                </a:solidFill>
                <a:latin typeface="Segoe UI Light" pitchFamily="34" charset="0"/>
              </a:rPr>
              <a:t>可以选择地理位置来存储</a:t>
            </a:r>
            <a:endParaRPr lang="en-US" sz="3200" dirty="0">
              <a:solidFill>
                <a:schemeClr val="accent2">
                  <a:alpha val="99000"/>
                </a:schemeClr>
              </a:solidFill>
              <a:latin typeface="Segoe UI Light" pitchFamily="34" charset="0"/>
            </a:endParaRPr>
          </a:p>
        </p:txBody>
      </p:sp>
      <p:grpSp>
        <p:nvGrpSpPr>
          <p:cNvPr id="70" name="Group 69"/>
          <p:cNvGrpSpPr/>
          <p:nvPr/>
        </p:nvGrpSpPr>
        <p:grpSpPr>
          <a:xfrm>
            <a:off x="2063516" y="4384492"/>
            <a:ext cx="1836849" cy="394918"/>
            <a:chOff x="8495792" y="3059628"/>
            <a:chExt cx="2985088" cy="641789"/>
          </a:xfrm>
          <a:effectLst>
            <a:outerShdw blurRad="76200" dir="18900000" sy="23000" kx="-1200000" algn="bl" rotWithShape="0">
              <a:prstClr val="black">
                <a:alpha val="20000"/>
              </a:prstClr>
            </a:outerShdw>
          </a:effectLst>
        </p:grpSpPr>
        <p:grpSp>
          <p:nvGrpSpPr>
            <p:cNvPr id="71" name="Group 70"/>
            <p:cNvGrpSpPr/>
            <p:nvPr/>
          </p:nvGrpSpPr>
          <p:grpSpPr>
            <a:xfrm>
              <a:off x="8495792" y="3059628"/>
              <a:ext cx="2985088" cy="641789"/>
              <a:chOff x="7847464" y="-340351"/>
              <a:chExt cx="2985088" cy="641789"/>
            </a:xfrm>
          </p:grpSpPr>
          <p:sp>
            <p:nvSpPr>
              <p:cNvPr id="73" name="Rectangle 72"/>
              <p:cNvSpPr/>
              <p:nvPr/>
            </p:nvSpPr>
            <p:spPr bwMode="auto">
              <a:xfrm>
                <a:off x="8072519" y="-247784"/>
                <a:ext cx="2760033" cy="549222"/>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sp>
            <p:nvSpPr>
              <p:cNvPr id="74" name="Isosceles Triangle 73"/>
              <p:cNvSpPr/>
              <p:nvPr/>
            </p:nvSpPr>
            <p:spPr bwMode="auto">
              <a:xfrm rot="12893492">
                <a:off x="7847464" y="-340351"/>
                <a:ext cx="722678" cy="311500"/>
              </a:xfrm>
              <a:prstGeom prst="triangl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grpSp>
        <p:sp>
          <p:nvSpPr>
            <p:cNvPr id="72" name="TextBox 71"/>
            <p:cNvSpPr txBox="1"/>
            <p:nvPr/>
          </p:nvSpPr>
          <p:spPr>
            <a:xfrm>
              <a:off x="8874018" y="3266408"/>
              <a:ext cx="1000343" cy="270093"/>
            </a:xfrm>
            <a:prstGeom prst="rect">
              <a:avLst/>
            </a:prstGeom>
            <a:noFill/>
          </p:spPr>
          <p:txBody>
            <a:bodyPr wrap="none" lIns="0" tIns="0" rIns="0" bIns="0" rtlCol="0">
              <a:spAutoFit/>
            </a:bodyPr>
            <a:lstStyle/>
            <a:p>
              <a:pPr>
                <a:lnSpc>
                  <a:spcPct val="90000"/>
                </a:lnSpc>
                <a:spcBef>
                  <a:spcPct val="20000"/>
                </a:spcBef>
                <a:buSzPct val="80000"/>
              </a:pPr>
              <a:r>
                <a:rPr lang="zh-CN" altLang="en-US" sz="1200" dirty="0">
                  <a:solidFill>
                    <a:schemeClr val="bg1"/>
                  </a:solidFill>
                </a:rPr>
                <a:t>南美中心</a:t>
              </a:r>
              <a:endParaRPr lang="en-US" sz="1200" dirty="0" smtClean="0">
                <a:solidFill>
                  <a:schemeClr val="bg1"/>
                </a:solidFill>
              </a:endParaRPr>
            </a:p>
          </p:txBody>
        </p:sp>
      </p:grpSp>
      <p:grpSp>
        <p:nvGrpSpPr>
          <p:cNvPr id="78" name="Group 77"/>
          <p:cNvGrpSpPr/>
          <p:nvPr/>
        </p:nvGrpSpPr>
        <p:grpSpPr>
          <a:xfrm>
            <a:off x="1303953" y="3783682"/>
            <a:ext cx="698329" cy="510598"/>
            <a:chOff x="8718270" y="3152204"/>
            <a:chExt cx="1134864" cy="829780"/>
          </a:xfrm>
          <a:effectLst>
            <a:outerShdw blurRad="76200" dir="18900000" sy="23000" kx="-1200000" algn="bl" rotWithShape="0">
              <a:prstClr val="black">
                <a:alpha val="20000"/>
              </a:prstClr>
            </a:outerShdw>
          </a:effectLst>
        </p:grpSpPr>
        <p:grpSp>
          <p:nvGrpSpPr>
            <p:cNvPr id="79" name="Group 78"/>
            <p:cNvGrpSpPr/>
            <p:nvPr/>
          </p:nvGrpSpPr>
          <p:grpSpPr>
            <a:xfrm>
              <a:off x="8718270" y="3152204"/>
              <a:ext cx="1134864" cy="829780"/>
              <a:chOff x="8069942" y="-247775"/>
              <a:chExt cx="1134864" cy="829780"/>
            </a:xfrm>
          </p:grpSpPr>
          <p:sp>
            <p:nvSpPr>
              <p:cNvPr id="81" name="Rectangle 80"/>
              <p:cNvSpPr/>
              <p:nvPr/>
            </p:nvSpPr>
            <p:spPr bwMode="auto">
              <a:xfrm>
                <a:off x="8072521" y="-247775"/>
                <a:ext cx="1132285" cy="549224"/>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sp>
            <p:nvSpPr>
              <p:cNvPr id="82" name="Isosceles Triangle 81"/>
              <p:cNvSpPr/>
              <p:nvPr/>
            </p:nvSpPr>
            <p:spPr bwMode="auto">
              <a:xfrm rot="5400000">
                <a:off x="7864352" y="64918"/>
                <a:ext cx="722677" cy="311498"/>
              </a:xfrm>
              <a:prstGeom prst="triangl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grpSp>
        <p:sp>
          <p:nvSpPr>
            <p:cNvPr id="80" name="TextBox 79"/>
            <p:cNvSpPr txBox="1"/>
            <p:nvPr/>
          </p:nvSpPr>
          <p:spPr>
            <a:xfrm>
              <a:off x="8874018" y="3266409"/>
              <a:ext cx="500173" cy="270092"/>
            </a:xfrm>
            <a:prstGeom prst="rect">
              <a:avLst/>
            </a:prstGeom>
            <a:noFill/>
          </p:spPr>
          <p:txBody>
            <a:bodyPr wrap="none" lIns="0" tIns="0" rIns="0" bIns="0" rtlCol="0">
              <a:spAutoFit/>
            </a:bodyPr>
            <a:lstStyle/>
            <a:p>
              <a:pPr>
                <a:lnSpc>
                  <a:spcPct val="90000"/>
                </a:lnSpc>
                <a:spcBef>
                  <a:spcPct val="20000"/>
                </a:spcBef>
                <a:buSzPct val="80000"/>
              </a:pPr>
              <a:r>
                <a:rPr lang="zh-CN" altLang="en-US" sz="1200" dirty="0" smtClean="0">
                  <a:solidFill>
                    <a:schemeClr val="bg1"/>
                  </a:solidFill>
                </a:rPr>
                <a:t>美西</a:t>
              </a:r>
              <a:endParaRPr lang="en-US" sz="1200" dirty="0" smtClean="0">
                <a:solidFill>
                  <a:schemeClr val="bg1"/>
                </a:solidFill>
              </a:endParaRPr>
            </a:p>
          </p:txBody>
        </p:sp>
      </p:grpSp>
      <p:grpSp>
        <p:nvGrpSpPr>
          <p:cNvPr id="83" name="Group 82"/>
          <p:cNvGrpSpPr/>
          <p:nvPr/>
        </p:nvGrpSpPr>
        <p:grpSpPr>
          <a:xfrm>
            <a:off x="2775998" y="3852288"/>
            <a:ext cx="698329" cy="510598"/>
            <a:chOff x="8718270" y="3152204"/>
            <a:chExt cx="1134864" cy="829780"/>
          </a:xfrm>
          <a:effectLst>
            <a:outerShdw blurRad="76200" dir="18900000" sy="23000" kx="-1200000" algn="bl" rotWithShape="0">
              <a:prstClr val="black">
                <a:alpha val="20000"/>
              </a:prstClr>
            </a:outerShdw>
          </a:effectLst>
        </p:grpSpPr>
        <p:grpSp>
          <p:nvGrpSpPr>
            <p:cNvPr id="84" name="Group 83"/>
            <p:cNvGrpSpPr/>
            <p:nvPr/>
          </p:nvGrpSpPr>
          <p:grpSpPr>
            <a:xfrm>
              <a:off x="8718270" y="3152204"/>
              <a:ext cx="1134864" cy="829780"/>
              <a:chOff x="8069942" y="-247775"/>
              <a:chExt cx="1134864" cy="829780"/>
            </a:xfrm>
          </p:grpSpPr>
          <p:sp>
            <p:nvSpPr>
              <p:cNvPr id="86" name="Rectangle 85"/>
              <p:cNvSpPr/>
              <p:nvPr/>
            </p:nvSpPr>
            <p:spPr bwMode="auto">
              <a:xfrm>
                <a:off x="8072521" y="-247775"/>
                <a:ext cx="1132285" cy="549224"/>
              </a:xfrm>
              <a:prstGeom prst="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sp>
            <p:nvSpPr>
              <p:cNvPr id="87" name="Isosceles Triangle 86"/>
              <p:cNvSpPr/>
              <p:nvPr/>
            </p:nvSpPr>
            <p:spPr bwMode="auto">
              <a:xfrm rot="5400000">
                <a:off x="7864352" y="64918"/>
                <a:ext cx="722677" cy="311498"/>
              </a:xfrm>
              <a:prstGeom prst="triangle">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800" dirty="0" smtClean="0">
                  <a:gradFill>
                    <a:gsLst>
                      <a:gs pos="0">
                        <a:srgbClr val="FFFFFF"/>
                      </a:gs>
                      <a:gs pos="100000">
                        <a:srgbClr val="FFFFFF"/>
                      </a:gs>
                    </a:gsLst>
                    <a:lin ang="5400000" scaled="0"/>
                  </a:gradFill>
                </a:endParaRPr>
              </a:p>
            </p:txBody>
          </p:sp>
        </p:grpSp>
        <p:sp>
          <p:nvSpPr>
            <p:cNvPr id="85" name="TextBox 84"/>
            <p:cNvSpPr txBox="1"/>
            <p:nvPr/>
          </p:nvSpPr>
          <p:spPr>
            <a:xfrm>
              <a:off x="8874018" y="3266409"/>
              <a:ext cx="500173" cy="270092"/>
            </a:xfrm>
            <a:prstGeom prst="rect">
              <a:avLst/>
            </a:prstGeom>
            <a:noFill/>
          </p:spPr>
          <p:txBody>
            <a:bodyPr wrap="none" lIns="0" tIns="0" rIns="0" bIns="0" rtlCol="0">
              <a:spAutoFit/>
            </a:bodyPr>
            <a:lstStyle/>
            <a:p>
              <a:pPr>
                <a:lnSpc>
                  <a:spcPct val="90000"/>
                </a:lnSpc>
                <a:spcBef>
                  <a:spcPct val="20000"/>
                </a:spcBef>
                <a:buSzPct val="80000"/>
              </a:pPr>
              <a:r>
                <a:rPr lang="zh-CN" altLang="en-US" sz="1200" dirty="0" smtClean="0">
                  <a:solidFill>
                    <a:schemeClr val="bg1"/>
                  </a:solidFill>
                </a:rPr>
                <a:t>美东</a:t>
              </a:r>
              <a:endParaRPr lang="en-US" sz="1200" dirty="0" smtClean="0">
                <a:solidFill>
                  <a:schemeClr val="bg1"/>
                </a:solidFill>
              </a:endParaRPr>
            </a:p>
          </p:txBody>
        </p:sp>
      </p:grpSp>
    </p:spTree>
    <p:extLst>
      <p:ext uri="{BB962C8B-B14F-4D97-AF65-F5344CB8AC3E}">
        <p14:creationId xmlns:p14="http://schemas.microsoft.com/office/powerpoint/2010/main" val="41664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84" y="277550"/>
            <a:ext cx="11149013" cy="488661"/>
          </a:xfrm>
        </p:spPr>
        <p:txBody>
          <a:bodyPr/>
          <a:lstStyle/>
          <a:p>
            <a:r>
              <a:rPr lang="en-US" altLang="zh-CN" sz="3528" dirty="0"/>
              <a:t>Azure</a:t>
            </a:r>
            <a:r>
              <a:rPr lang="zh-CN" altLang="en-US" sz="3528" dirty="0"/>
              <a:t>存储天然具备高可用和异地灾备能力</a:t>
            </a:r>
            <a:endParaRPr lang="en-US" sz="3528" dirty="0"/>
          </a:p>
        </p:txBody>
      </p:sp>
      <p:sp>
        <p:nvSpPr>
          <p:cNvPr id="4" name="Text Placeholder 3"/>
          <p:cNvSpPr>
            <a:spLocks noGrp="1"/>
          </p:cNvSpPr>
          <p:nvPr>
            <p:ph type="body" sz="quarter" idx="4294967295"/>
          </p:nvPr>
        </p:nvSpPr>
        <p:spPr>
          <a:xfrm>
            <a:off x="396939" y="1136364"/>
            <a:ext cx="11652390" cy="1993873"/>
          </a:xfrm>
        </p:spPr>
        <p:txBody>
          <a:bodyPr/>
          <a:lstStyle/>
          <a:p>
            <a:pPr marL="448059" indent="-448059">
              <a:lnSpc>
                <a:spcPct val="100000"/>
              </a:lnSpc>
            </a:pPr>
            <a:r>
              <a:rPr lang="zh-CN" altLang="en-US" sz="2399" dirty="0">
                <a:solidFill>
                  <a:schemeClr val="tx1">
                    <a:alpha val="99000"/>
                  </a:schemeClr>
                </a:solidFill>
              </a:rPr>
              <a:t>存储虚拟机磁盘、文件、队列消息、表</a:t>
            </a:r>
            <a:endParaRPr lang="en-US" altLang="zh-CN" sz="2399" dirty="0">
              <a:solidFill>
                <a:schemeClr val="tx1">
                  <a:alpha val="99000"/>
                </a:schemeClr>
              </a:solidFill>
            </a:endParaRPr>
          </a:p>
          <a:p>
            <a:pPr marL="448059" indent="-448059">
              <a:lnSpc>
                <a:spcPct val="100000"/>
              </a:lnSpc>
            </a:pPr>
            <a:r>
              <a:rPr lang="zh-CN" altLang="en-US" sz="2399" dirty="0">
                <a:solidFill>
                  <a:schemeClr val="tx1">
                    <a:alpha val="99000"/>
                  </a:schemeClr>
                </a:solidFill>
              </a:rPr>
              <a:t>提供</a:t>
            </a:r>
            <a:r>
              <a:rPr lang="en-US" altLang="zh-CN" sz="2399" dirty="0">
                <a:solidFill>
                  <a:schemeClr val="tx1">
                    <a:alpha val="99000"/>
                  </a:schemeClr>
                </a:solidFill>
              </a:rPr>
              <a:t>99.9%</a:t>
            </a:r>
            <a:r>
              <a:rPr lang="zh-CN" altLang="en-US" sz="2399" dirty="0">
                <a:solidFill>
                  <a:schemeClr val="tx1">
                    <a:alpha val="99000"/>
                  </a:schemeClr>
                </a:solidFill>
              </a:rPr>
              <a:t>的</a:t>
            </a:r>
            <a:r>
              <a:rPr lang="en-US" altLang="zh-CN" sz="2399" dirty="0">
                <a:solidFill>
                  <a:schemeClr val="tx1">
                    <a:alpha val="99000"/>
                  </a:schemeClr>
                </a:solidFill>
              </a:rPr>
              <a:t>SLA</a:t>
            </a:r>
            <a:r>
              <a:rPr lang="zh-CN" altLang="en-US" sz="2399" dirty="0">
                <a:solidFill>
                  <a:schemeClr val="tx1">
                    <a:alpha val="99000"/>
                  </a:schemeClr>
                </a:solidFill>
              </a:rPr>
              <a:t>保证</a:t>
            </a:r>
            <a:endParaRPr lang="en-US" altLang="zh-CN" sz="2399" dirty="0">
              <a:solidFill>
                <a:schemeClr val="tx1">
                  <a:alpha val="99000"/>
                </a:schemeClr>
              </a:solidFill>
            </a:endParaRPr>
          </a:p>
          <a:p>
            <a:pPr marL="448059" indent="-448059">
              <a:lnSpc>
                <a:spcPct val="100000"/>
              </a:lnSpc>
            </a:pPr>
            <a:r>
              <a:rPr lang="zh-CN" altLang="en-US" sz="2399" dirty="0">
                <a:solidFill>
                  <a:schemeClr val="tx1">
                    <a:alpha val="99000"/>
                  </a:schemeClr>
                </a:solidFill>
              </a:rPr>
              <a:t>数据永不丢失</a:t>
            </a:r>
            <a:endParaRPr lang="en-US" altLang="zh-CN" sz="2399" dirty="0">
              <a:solidFill>
                <a:schemeClr val="tx1">
                  <a:alpha val="99000"/>
                </a:schemeClr>
              </a:solidFill>
            </a:endParaRPr>
          </a:p>
          <a:p>
            <a:pPr marL="843228" lvl="1" indent="-448059">
              <a:lnSpc>
                <a:spcPct val="100000"/>
              </a:lnSpc>
            </a:pPr>
            <a:r>
              <a:rPr lang="zh-CN" altLang="en-US" sz="1999" dirty="0">
                <a:solidFill>
                  <a:schemeClr val="tx1">
                    <a:alpha val="99000"/>
                  </a:schemeClr>
                </a:solidFill>
              </a:rPr>
              <a:t>本地</a:t>
            </a:r>
            <a:r>
              <a:rPr lang="en-US" altLang="zh-CN" sz="1999" dirty="0">
                <a:solidFill>
                  <a:schemeClr val="tx1">
                    <a:alpha val="99000"/>
                  </a:schemeClr>
                </a:solidFill>
              </a:rPr>
              <a:t>3</a:t>
            </a:r>
            <a:r>
              <a:rPr lang="zh-CN" altLang="en-US" sz="1999" dirty="0">
                <a:solidFill>
                  <a:schemeClr val="tx1">
                    <a:alpha val="99000"/>
                  </a:schemeClr>
                </a:solidFill>
              </a:rPr>
              <a:t>份拷贝，实时复制，自动容错</a:t>
            </a:r>
            <a:endParaRPr lang="en-US" altLang="zh-CN" sz="1999" dirty="0">
              <a:solidFill>
                <a:schemeClr val="tx1">
                  <a:alpha val="99000"/>
                </a:schemeClr>
              </a:solidFill>
            </a:endParaRPr>
          </a:p>
          <a:p>
            <a:pPr marL="843228" lvl="1" indent="-448059">
              <a:lnSpc>
                <a:spcPct val="100000"/>
              </a:lnSpc>
            </a:pPr>
            <a:r>
              <a:rPr lang="zh-CN" altLang="en-US" sz="1999" dirty="0">
                <a:solidFill>
                  <a:schemeClr val="tx1">
                    <a:alpha val="99000"/>
                  </a:schemeClr>
                </a:solidFill>
              </a:rPr>
              <a:t>数据实时复制到灾备中心，</a:t>
            </a:r>
            <a:r>
              <a:rPr lang="en-US" altLang="zh-CN" sz="1999" dirty="0">
                <a:solidFill>
                  <a:schemeClr val="tx1">
                    <a:alpha val="99000"/>
                  </a:schemeClr>
                </a:solidFill>
              </a:rPr>
              <a:t>0</a:t>
            </a:r>
            <a:r>
              <a:rPr lang="zh-CN" altLang="en-US" sz="1999" dirty="0">
                <a:solidFill>
                  <a:schemeClr val="tx1">
                    <a:alpha val="99000"/>
                  </a:schemeClr>
                </a:solidFill>
              </a:rPr>
              <a:t>管理</a:t>
            </a:r>
            <a:endParaRPr lang="en-US" altLang="zh-CN" sz="1999" dirty="0">
              <a:solidFill>
                <a:schemeClr val="tx1">
                  <a:alpha val="99000"/>
                </a:schemeClr>
              </a:solidFill>
            </a:endParaRPr>
          </a:p>
        </p:txBody>
      </p:sp>
      <p:sp>
        <p:nvSpPr>
          <p:cNvPr id="6" name="Text Placeholder 2"/>
          <p:cNvSpPr txBox="1">
            <a:spLocks/>
          </p:cNvSpPr>
          <p:nvPr/>
        </p:nvSpPr>
        <p:spPr>
          <a:xfrm>
            <a:off x="269169" y="1814573"/>
            <a:ext cx="11650488" cy="2051822"/>
          </a:xfrm>
          <a:prstGeom prst="rect">
            <a:avLst/>
          </a:prstGeom>
        </p:spPr>
        <p:txBody>
          <a:bodyPr lIns="89609" tIns="44803" rIns="89609" bIns="44803"/>
          <a:lstStyle>
            <a:lvl1pPr marL="342856" marR="0" indent="-342856" algn="l" defTabSz="932623" rtl="0" eaLnBrk="1" fontAlgn="auto" latinLnBrk="0" hangingPunct="1">
              <a:lnSpc>
                <a:spcPct val="90000"/>
              </a:lnSpc>
              <a:spcBef>
                <a:spcPct val="20000"/>
              </a:spcBef>
              <a:spcAft>
                <a:spcPts val="0"/>
              </a:spcAft>
              <a:buClrTx/>
              <a:buSzPct val="90000"/>
              <a:buFont typeface="Arial" pitchFamily="34" charset="0"/>
              <a:buChar char="•"/>
              <a:tabLst/>
              <a:defRPr sz="3900" kern="1200" spc="0" baseline="0">
                <a:gradFill>
                  <a:gsLst>
                    <a:gs pos="1250">
                      <a:schemeClr val="tx1"/>
                    </a:gs>
                    <a:gs pos="100000">
                      <a:schemeClr val="tx1"/>
                    </a:gs>
                  </a:gsLst>
                  <a:lin ang="5400000" scaled="0"/>
                </a:gradFill>
                <a:latin typeface="+mj-lt"/>
                <a:ea typeface="+mn-ea"/>
                <a:cs typeface="+mn-cs"/>
              </a:defRPr>
            </a:lvl1pPr>
            <a:lvl2pPr marL="584125" marR="0" indent="-241269" algn="l" defTabSz="93262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998"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568"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139" marR="0" indent="-228571" algn="l" defTabSz="93262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711"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024"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335"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648" indent="-233156" algn="l" defTabSz="93262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3822" dirty="0">
              <a:gradFill>
                <a:gsLst>
                  <a:gs pos="1250">
                    <a:srgbClr val="505050"/>
                  </a:gs>
                  <a:gs pos="100000">
                    <a:srgbClr val="505050"/>
                  </a:gs>
                </a:gsLst>
                <a:lin ang="5400000" scaled="0"/>
              </a:gradFill>
            </a:endParaRPr>
          </a:p>
        </p:txBody>
      </p:sp>
      <p:pic>
        <p:nvPicPr>
          <p:cNvPr id="74" name="Picture 73"/>
          <p:cNvPicPr>
            <a:picLocks noChangeAspect="1"/>
          </p:cNvPicPr>
          <p:nvPr/>
        </p:nvPicPr>
        <p:blipFill>
          <a:blip r:embed="rId3"/>
          <a:stretch>
            <a:fillRect/>
          </a:stretch>
        </p:blipFill>
        <p:spPr>
          <a:xfrm>
            <a:off x="7396555" y="4090827"/>
            <a:ext cx="3501354" cy="2088791"/>
          </a:xfrm>
          <a:prstGeom prst="rect">
            <a:avLst/>
          </a:prstGeom>
        </p:spPr>
      </p:pic>
      <p:pic>
        <p:nvPicPr>
          <p:cNvPr id="76" name="Picture 75"/>
          <p:cNvPicPr>
            <a:picLocks noChangeAspect="1"/>
          </p:cNvPicPr>
          <p:nvPr/>
        </p:nvPicPr>
        <p:blipFill>
          <a:blip r:embed="rId3"/>
          <a:stretch>
            <a:fillRect/>
          </a:stretch>
        </p:blipFill>
        <p:spPr>
          <a:xfrm>
            <a:off x="1000929" y="4090827"/>
            <a:ext cx="3501354" cy="2088791"/>
          </a:xfrm>
          <a:prstGeom prst="rect">
            <a:avLst/>
          </a:prstGeom>
        </p:spPr>
      </p:pic>
      <p:sp>
        <p:nvSpPr>
          <p:cNvPr id="5" name="Flowchart: Connector 4"/>
          <p:cNvSpPr/>
          <p:nvPr/>
        </p:nvSpPr>
        <p:spPr bwMode="auto">
          <a:xfrm>
            <a:off x="4624637" y="4987007"/>
            <a:ext cx="448091" cy="448091"/>
          </a:xfrm>
          <a:prstGeom prst="flowChartConnector">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828"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12" name="Flowchart: Connector 11"/>
          <p:cNvSpPr/>
          <p:nvPr/>
        </p:nvSpPr>
        <p:spPr bwMode="auto">
          <a:xfrm>
            <a:off x="6826111" y="4987006"/>
            <a:ext cx="448091" cy="448091"/>
          </a:xfrm>
          <a:prstGeom prst="flowChartConnector">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828"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9" name="Straight Arrow Connector 8"/>
          <p:cNvCxnSpPr>
            <a:stCxn id="5" idx="6"/>
            <a:endCxn id="12" idx="2"/>
          </p:cNvCxnSpPr>
          <p:nvPr/>
        </p:nvCxnSpPr>
        <p:spPr>
          <a:xfrm flipV="1">
            <a:off x="5072729" y="5211052"/>
            <a:ext cx="1753382" cy="1"/>
          </a:xfrm>
          <a:prstGeom prst="straightConnector1">
            <a:avLst/>
          </a:prstGeom>
          <a:ln>
            <a:headEnd type="none"/>
            <a:tailEnd type="triangle"/>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2190557" y="3286349"/>
            <a:ext cx="813906" cy="533944"/>
          </a:xfrm>
          <a:prstGeom prst="rect">
            <a:avLst/>
          </a:prstGeom>
          <a:noFill/>
        </p:spPr>
        <p:txBody>
          <a:bodyPr wrap="none" lIns="179238" tIns="143391" rIns="179238" bIns="143391" rtlCol="0">
            <a:spAutoFit/>
          </a:bodyPr>
          <a:lstStyle/>
          <a:p>
            <a:pPr>
              <a:lnSpc>
                <a:spcPct val="90000"/>
              </a:lnSpc>
            </a:pPr>
            <a:r>
              <a:rPr lang="zh-CN" altLang="en-US" sz="1764" dirty="0"/>
              <a:t>写入</a:t>
            </a:r>
            <a:endParaRPr lang="en-US" sz="1764" dirty="0"/>
          </a:p>
        </p:txBody>
      </p:sp>
      <p:sp>
        <p:nvSpPr>
          <p:cNvPr id="17" name="TextBox 16"/>
          <p:cNvSpPr txBox="1"/>
          <p:nvPr/>
        </p:nvSpPr>
        <p:spPr>
          <a:xfrm>
            <a:off x="8893089" y="6097364"/>
            <a:ext cx="813906" cy="533944"/>
          </a:xfrm>
          <a:prstGeom prst="rect">
            <a:avLst/>
          </a:prstGeom>
          <a:noFill/>
        </p:spPr>
        <p:txBody>
          <a:bodyPr wrap="none" lIns="179238" tIns="143391" rIns="179238" bIns="143391" rtlCol="0">
            <a:spAutoFit/>
          </a:bodyPr>
          <a:lstStyle/>
          <a:p>
            <a:pPr>
              <a:lnSpc>
                <a:spcPct val="90000"/>
              </a:lnSpc>
            </a:pPr>
            <a:r>
              <a:rPr lang="zh-CN" altLang="en-US" sz="1764" dirty="0"/>
              <a:t>上海</a:t>
            </a:r>
            <a:endParaRPr lang="en-US" sz="1764" dirty="0"/>
          </a:p>
        </p:txBody>
      </p:sp>
      <p:sp>
        <p:nvSpPr>
          <p:cNvPr id="18" name="TextBox 17"/>
          <p:cNvSpPr txBox="1"/>
          <p:nvPr/>
        </p:nvSpPr>
        <p:spPr>
          <a:xfrm>
            <a:off x="2344653" y="6070063"/>
            <a:ext cx="813906" cy="533944"/>
          </a:xfrm>
          <a:prstGeom prst="rect">
            <a:avLst/>
          </a:prstGeom>
          <a:noFill/>
        </p:spPr>
        <p:txBody>
          <a:bodyPr wrap="none" lIns="179238" tIns="143391" rIns="179238" bIns="143391" rtlCol="0">
            <a:spAutoFit/>
          </a:bodyPr>
          <a:lstStyle/>
          <a:p>
            <a:pPr>
              <a:lnSpc>
                <a:spcPct val="90000"/>
              </a:lnSpc>
            </a:pPr>
            <a:r>
              <a:rPr lang="zh-CN" altLang="en-US" sz="1764" dirty="0"/>
              <a:t>北京</a:t>
            </a:r>
            <a:endParaRPr lang="en-US" sz="1764" dirty="0"/>
          </a:p>
        </p:txBody>
      </p:sp>
      <p:sp>
        <p:nvSpPr>
          <p:cNvPr id="3" name="Down Arrow 2"/>
          <p:cNvSpPr/>
          <p:nvPr/>
        </p:nvSpPr>
        <p:spPr bwMode="auto">
          <a:xfrm rot="10800000">
            <a:off x="3016591" y="3694260"/>
            <a:ext cx="391784" cy="37392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zh-CN" altLang="en-US" sz="2199" dirty="0">
              <a:gradFill>
                <a:gsLst>
                  <a:gs pos="0">
                    <a:srgbClr val="FFFFFF"/>
                  </a:gs>
                  <a:gs pos="100000">
                    <a:srgbClr val="FFFFFF"/>
                  </a:gs>
                </a:gsLst>
                <a:lin ang="5400000" scaled="0"/>
              </a:gradFill>
            </a:endParaRPr>
          </a:p>
        </p:txBody>
      </p:sp>
      <p:sp>
        <p:nvSpPr>
          <p:cNvPr id="14" name="Down Arrow 13"/>
          <p:cNvSpPr/>
          <p:nvPr/>
        </p:nvSpPr>
        <p:spPr bwMode="auto">
          <a:xfrm>
            <a:off x="2344653" y="3694260"/>
            <a:ext cx="391784" cy="37392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zh-CN" altLang="en-US" sz="2199" dirty="0">
              <a:gradFill>
                <a:gsLst>
                  <a:gs pos="0">
                    <a:srgbClr val="FFFFFF"/>
                  </a:gs>
                  <a:gs pos="100000">
                    <a:srgbClr val="FFFFFF"/>
                  </a:gs>
                </a:gsLst>
                <a:lin ang="5400000" scaled="0"/>
              </a:gradFill>
            </a:endParaRPr>
          </a:p>
        </p:txBody>
      </p:sp>
      <p:sp>
        <p:nvSpPr>
          <p:cNvPr id="15" name="TextBox 14"/>
          <p:cNvSpPr txBox="1"/>
          <p:nvPr/>
        </p:nvSpPr>
        <p:spPr>
          <a:xfrm>
            <a:off x="2816791" y="3286349"/>
            <a:ext cx="813906" cy="533944"/>
          </a:xfrm>
          <a:prstGeom prst="rect">
            <a:avLst/>
          </a:prstGeom>
          <a:noFill/>
        </p:spPr>
        <p:txBody>
          <a:bodyPr wrap="none" lIns="179238" tIns="143391" rIns="179238" bIns="143391" rtlCol="0">
            <a:spAutoFit/>
          </a:bodyPr>
          <a:lstStyle/>
          <a:p>
            <a:pPr>
              <a:lnSpc>
                <a:spcPct val="90000"/>
              </a:lnSpc>
            </a:pPr>
            <a:r>
              <a:rPr lang="zh-CN" altLang="en-US" sz="1764" dirty="0"/>
              <a:t>读取</a:t>
            </a:r>
            <a:endParaRPr lang="en-US" sz="1764" dirty="0"/>
          </a:p>
        </p:txBody>
      </p:sp>
      <p:sp>
        <p:nvSpPr>
          <p:cNvPr id="16" name="Down Arrow 15"/>
          <p:cNvSpPr/>
          <p:nvPr/>
        </p:nvSpPr>
        <p:spPr bwMode="auto">
          <a:xfrm rot="10800000">
            <a:off x="9092889" y="3663060"/>
            <a:ext cx="391784" cy="373925"/>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12" tIns="45706" rIns="91412" bIns="45706" numCol="1" rtlCol="0" anchor="ctr" anchorCtr="0" compatLnSpc="1">
            <a:prstTxWarp prst="textNoShape">
              <a:avLst/>
            </a:prstTxWarp>
          </a:bodyPr>
          <a:lstStyle/>
          <a:p>
            <a:pPr algn="ctr" defTabSz="913825" fontAlgn="base">
              <a:spcBef>
                <a:spcPct val="0"/>
              </a:spcBef>
              <a:spcAft>
                <a:spcPct val="0"/>
              </a:spcAft>
            </a:pPr>
            <a:endParaRPr lang="zh-CN" altLang="en-US" sz="2199" dirty="0">
              <a:gradFill>
                <a:gsLst>
                  <a:gs pos="0">
                    <a:srgbClr val="FFFFFF"/>
                  </a:gs>
                  <a:gs pos="100000">
                    <a:srgbClr val="FFFFFF"/>
                  </a:gs>
                </a:gsLst>
                <a:lin ang="5400000" scaled="0"/>
              </a:gradFill>
            </a:endParaRPr>
          </a:p>
        </p:txBody>
      </p:sp>
      <p:sp>
        <p:nvSpPr>
          <p:cNvPr id="19" name="TextBox 18"/>
          <p:cNvSpPr txBox="1"/>
          <p:nvPr/>
        </p:nvSpPr>
        <p:spPr>
          <a:xfrm>
            <a:off x="8893090" y="3255149"/>
            <a:ext cx="1265835" cy="533944"/>
          </a:xfrm>
          <a:prstGeom prst="rect">
            <a:avLst/>
          </a:prstGeom>
          <a:noFill/>
        </p:spPr>
        <p:txBody>
          <a:bodyPr wrap="none" lIns="179238" tIns="143391" rIns="179238" bIns="143391" rtlCol="0">
            <a:spAutoFit/>
          </a:bodyPr>
          <a:lstStyle/>
          <a:p>
            <a:pPr>
              <a:lnSpc>
                <a:spcPct val="90000"/>
              </a:lnSpc>
            </a:pPr>
            <a:r>
              <a:rPr lang="zh-CN" altLang="en-US" sz="1764" dirty="0"/>
              <a:t>异地读取</a:t>
            </a:r>
            <a:endParaRPr lang="en-US" sz="1764" dirty="0"/>
          </a:p>
        </p:txBody>
      </p:sp>
      <p:sp>
        <p:nvSpPr>
          <p:cNvPr id="20" name="TextBox 19"/>
          <p:cNvSpPr txBox="1"/>
          <p:nvPr/>
        </p:nvSpPr>
        <p:spPr>
          <a:xfrm>
            <a:off x="5290142" y="4755650"/>
            <a:ext cx="1265835" cy="533944"/>
          </a:xfrm>
          <a:prstGeom prst="rect">
            <a:avLst/>
          </a:prstGeom>
          <a:noFill/>
        </p:spPr>
        <p:txBody>
          <a:bodyPr wrap="none" lIns="179238" tIns="143391" rIns="179238" bIns="143391" rtlCol="0">
            <a:spAutoFit/>
          </a:bodyPr>
          <a:lstStyle/>
          <a:p>
            <a:pPr>
              <a:lnSpc>
                <a:spcPct val="90000"/>
              </a:lnSpc>
            </a:pPr>
            <a:r>
              <a:rPr lang="zh-CN" altLang="en-US" sz="1764" dirty="0"/>
              <a:t>实时复制</a:t>
            </a:r>
            <a:endParaRPr lang="en-US" sz="1764" dirty="0"/>
          </a:p>
        </p:txBody>
      </p:sp>
    </p:spTree>
    <p:extLst>
      <p:ext uri="{BB962C8B-B14F-4D97-AF65-F5344CB8AC3E}">
        <p14:creationId xmlns:p14="http://schemas.microsoft.com/office/powerpoint/2010/main" val="2146483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存储后台架构</a:t>
            </a:r>
            <a:endParaRPr lang="zh-CN" altLang="en-US" dirty="0"/>
          </a:p>
        </p:txBody>
      </p:sp>
      <p:pic>
        <p:nvPicPr>
          <p:cNvPr id="4" name="Picture 3"/>
          <p:cNvPicPr>
            <a:picLocks noChangeAspect="1"/>
          </p:cNvPicPr>
          <p:nvPr/>
        </p:nvPicPr>
        <p:blipFill>
          <a:blip r:embed="rId2"/>
          <a:stretch>
            <a:fillRect/>
          </a:stretch>
        </p:blipFill>
        <p:spPr>
          <a:xfrm>
            <a:off x="5283258" y="2043283"/>
            <a:ext cx="6904703" cy="4717196"/>
          </a:xfrm>
          <a:prstGeom prst="rect">
            <a:avLst/>
          </a:prstGeom>
        </p:spPr>
      </p:pic>
      <p:sp>
        <p:nvSpPr>
          <p:cNvPr id="5" name="TextBox 4"/>
          <p:cNvSpPr txBox="1"/>
          <p:nvPr/>
        </p:nvSpPr>
        <p:spPr>
          <a:xfrm>
            <a:off x="864" y="1917580"/>
            <a:ext cx="4973760" cy="4304409"/>
          </a:xfrm>
          <a:prstGeom prst="rect">
            <a:avLst/>
          </a:prstGeom>
          <a:noFill/>
        </p:spPr>
        <p:txBody>
          <a:bodyPr wrap="square" lIns="179213" tIns="143370" rIns="179213" bIns="143370" rtlCol="0">
            <a:spAutoFit/>
          </a:bodyPr>
          <a:lstStyle/>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单集群</a:t>
            </a:r>
            <a:r>
              <a:rPr lang="en-US" altLang="zh-CN" sz="2352" dirty="0">
                <a:gradFill>
                  <a:gsLst>
                    <a:gs pos="2917">
                      <a:schemeClr val="tx1"/>
                    </a:gs>
                    <a:gs pos="30000">
                      <a:schemeClr val="tx1"/>
                    </a:gs>
                  </a:gsLst>
                  <a:lin ang="5400000" scaled="0"/>
                </a:gradFill>
              </a:rPr>
              <a:t>20</a:t>
            </a:r>
            <a:r>
              <a:rPr lang="zh-CN" altLang="en-US" sz="2352" dirty="0">
                <a:gradFill>
                  <a:gsLst>
                    <a:gs pos="2917">
                      <a:schemeClr val="tx1"/>
                    </a:gs>
                    <a:gs pos="30000">
                      <a:schemeClr val="tx1"/>
                    </a:gs>
                  </a:gsLst>
                  <a:lin ang="5400000" scaled="0"/>
                </a:gradFill>
              </a:rPr>
              <a:t>柜，每柜</a:t>
            </a:r>
            <a:r>
              <a:rPr lang="en-US" altLang="zh-CN" sz="2352" dirty="0">
                <a:gradFill>
                  <a:gsLst>
                    <a:gs pos="2917">
                      <a:schemeClr val="tx1"/>
                    </a:gs>
                    <a:gs pos="30000">
                      <a:schemeClr val="tx1"/>
                    </a:gs>
                  </a:gsLst>
                  <a:lin ang="5400000" scaled="0"/>
                </a:gradFill>
              </a:rPr>
              <a:t>36</a:t>
            </a:r>
            <a:r>
              <a:rPr lang="zh-CN" altLang="en-US" sz="2352" dirty="0">
                <a:gradFill>
                  <a:gsLst>
                    <a:gs pos="2917">
                      <a:schemeClr val="tx1"/>
                    </a:gs>
                    <a:gs pos="30000">
                      <a:schemeClr val="tx1"/>
                    </a:gs>
                  </a:gsLst>
                  <a:lin ang="5400000" scaled="0"/>
                </a:gradFill>
              </a:rPr>
              <a:t>服务器</a:t>
            </a:r>
            <a:endParaRPr lang="en-US" altLang="zh-CN" sz="2352" dirty="0">
              <a:gradFill>
                <a:gsLst>
                  <a:gs pos="2917">
                    <a:schemeClr val="tx1"/>
                  </a:gs>
                  <a:gs pos="30000">
                    <a:schemeClr val="tx1"/>
                  </a:gs>
                </a:gsLst>
                <a:lin ang="5400000" scaled="0"/>
              </a:gradFill>
            </a:endParaRP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每服务器</a:t>
            </a:r>
            <a:r>
              <a:rPr lang="en-US" altLang="zh-CN" sz="2352" dirty="0">
                <a:gradFill>
                  <a:gsLst>
                    <a:gs pos="2917">
                      <a:schemeClr val="tx1"/>
                    </a:gs>
                    <a:gs pos="30000">
                      <a:schemeClr val="tx1"/>
                    </a:gs>
                  </a:gsLst>
                  <a:lin ang="5400000" scaled="0"/>
                </a:gradFill>
              </a:rPr>
              <a:t>18</a:t>
            </a:r>
            <a:r>
              <a:rPr lang="zh-CN" altLang="en-US" sz="2352" dirty="0">
                <a:gradFill>
                  <a:gsLst>
                    <a:gs pos="2917">
                      <a:schemeClr val="tx1"/>
                    </a:gs>
                    <a:gs pos="30000">
                      <a:schemeClr val="tx1"/>
                    </a:gs>
                  </a:gsLst>
                  <a:lin ang="5400000" scaled="0"/>
                </a:gradFill>
              </a:rPr>
              <a:t>磁盘，每磁盘</a:t>
            </a:r>
            <a:r>
              <a:rPr lang="en-US" altLang="zh-CN" sz="2352" dirty="0">
                <a:gradFill>
                  <a:gsLst>
                    <a:gs pos="2917">
                      <a:schemeClr val="tx1"/>
                    </a:gs>
                    <a:gs pos="30000">
                      <a:schemeClr val="tx1"/>
                    </a:gs>
                  </a:gsLst>
                  <a:lin ang="5400000" scaled="0"/>
                </a:gradFill>
              </a:rPr>
              <a:t>2T</a:t>
            </a: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单集群规模：</a:t>
            </a:r>
            <a:r>
              <a:rPr lang="en-US" altLang="zh-CN" sz="2352" dirty="0">
                <a:gradFill>
                  <a:gsLst>
                    <a:gs pos="2917">
                      <a:schemeClr val="tx1"/>
                    </a:gs>
                    <a:gs pos="30000">
                      <a:schemeClr val="tx1"/>
                    </a:gs>
                  </a:gsLst>
                  <a:lin ang="5400000" scaled="0"/>
                </a:gradFill>
              </a:rPr>
              <a:t>20</a:t>
            </a:r>
            <a:r>
              <a:rPr lang="zh-CN" altLang="en-US" sz="2352" dirty="0">
                <a:gradFill>
                  <a:gsLst>
                    <a:gs pos="2917">
                      <a:schemeClr val="tx1"/>
                    </a:gs>
                    <a:gs pos="30000">
                      <a:schemeClr val="tx1"/>
                    </a:gs>
                  </a:gsLst>
                  <a:lin ang="5400000" scaled="0"/>
                </a:gradFill>
              </a:rPr>
              <a:t>多</a:t>
            </a:r>
            <a:r>
              <a:rPr lang="en-US" altLang="zh-CN" sz="2352" dirty="0">
                <a:gradFill>
                  <a:gsLst>
                    <a:gs pos="2917">
                      <a:schemeClr val="tx1"/>
                    </a:gs>
                    <a:gs pos="30000">
                      <a:schemeClr val="tx1"/>
                    </a:gs>
                  </a:gsLst>
                  <a:lin ang="5400000" scaled="0"/>
                </a:gradFill>
              </a:rPr>
              <a:t>PB</a:t>
            </a:r>
          </a:p>
          <a:p>
            <a:pPr marL="336012" indent="-336012">
              <a:lnSpc>
                <a:spcPct val="90000"/>
              </a:lnSpc>
              <a:spcAft>
                <a:spcPts val="588"/>
              </a:spcAft>
              <a:buFont typeface="Arial" panose="020B0604020202020204" pitchFamily="34" charset="0"/>
              <a:buChar char="•"/>
            </a:pPr>
            <a:endParaRPr lang="en-US" altLang="zh-CN" sz="2352" dirty="0">
              <a:gradFill>
                <a:gsLst>
                  <a:gs pos="2917">
                    <a:schemeClr val="tx1"/>
                  </a:gs>
                  <a:gs pos="30000">
                    <a:schemeClr val="tx1"/>
                  </a:gs>
                </a:gsLst>
                <a:lin ang="5400000" scaled="0"/>
              </a:gradFill>
            </a:endParaRPr>
          </a:p>
          <a:p>
            <a:pPr marL="336012" indent="-336012">
              <a:lnSpc>
                <a:spcPct val="90000"/>
              </a:lnSpc>
              <a:spcAft>
                <a:spcPts val="588"/>
              </a:spcAft>
              <a:buFont typeface="Arial" panose="020B0604020202020204" pitchFamily="34" charset="0"/>
              <a:buChar char="•"/>
            </a:pPr>
            <a:endParaRPr lang="en-US" altLang="zh-CN" sz="2352" dirty="0">
              <a:gradFill>
                <a:gsLst>
                  <a:gs pos="2917">
                    <a:schemeClr val="tx1"/>
                  </a:gs>
                  <a:gs pos="30000">
                    <a:schemeClr val="tx1"/>
                  </a:gs>
                </a:gsLst>
                <a:lin ang="5400000" scaled="0"/>
              </a:gradFill>
            </a:endParaRP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a:t>
            </a:r>
            <a:r>
              <a:rPr lang="en-US" altLang="zh-CN" sz="2352" dirty="0">
                <a:gradFill>
                  <a:gsLst>
                    <a:gs pos="2917">
                      <a:schemeClr val="tx1"/>
                    </a:gs>
                    <a:gs pos="30000">
                      <a:schemeClr val="tx1"/>
                    </a:gs>
                  </a:gsLst>
                  <a:lin ang="5400000" scaled="0"/>
                </a:gradFill>
              </a:rPr>
              <a:t>Blob</a:t>
            </a:r>
            <a:r>
              <a:rPr lang="zh-CN" altLang="en-US" sz="2352" dirty="0">
                <a:gradFill>
                  <a:gsLst>
                    <a:gs pos="2917">
                      <a:schemeClr val="tx1"/>
                    </a:gs>
                    <a:gs pos="30000">
                      <a:schemeClr val="tx1"/>
                    </a:gs>
                  </a:gsLst>
                  <a:lin ang="5400000" scaled="0"/>
                </a:gradFill>
              </a:rPr>
              <a:t>吞吐量：</a:t>
            </a:r>
            <a:r>
              <a:rPr lang="en-US" altLang="zh-CN" sz="2352" dirty="0">
                <a:gradFill>
                  <a:gsLst>
                    <a:gs pos="2917">
                      <a:schemeClr val="tx1"/>
                    </a:gs>
                    <a:gs pos="30000">
                      <a:schemeClr val="tx1"/>
                    </a:gs>
                  </a:gsLst>
                  <a:lin ang="5400000" scaled="0"/>
                </a:gradFill>
              </a:rPr>
              <a:t>60MB/s</a:t>
            </a: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a:t>
            </a:r>
            <a:r>
              <a:rPr lang="en-US" altLang="zh-CN" sz="2352" dirty="0">
                <a:gradFill>
                  <a:gsLst>
                    <a:gs pos="2917">
                      <a:schemeClr val="tx1"/>
                    </a:gs>
                    <a:gs pos="30000">
                      <a:schemeClr val="tx1"/>
                    </a:gs>
                  </a:gsLst>
                  <a:lin ang="5400000" scaled="0"/>
                </a:gradFill>
              </a:rPr>
              <a:t>Blob IOPS</a:t>
            </a:r>
            <a:r>
              <a:rPr lang="zh-CN" altLang="en-US" sz="2352" dirty="0">
                <a:gradFill>
                  <a:gsLst>
                    <a:gs pos="2917">
                      <a:schemeClr val="tx1"/>
                    </a:gs>
                    <a:gs pos="30000">
                      <a:schemeClr val="tx1"/>
                    </a:gs>
                  </a:gsLst>
                  <a:lin ang="5400000" scaled="0"/>
                </a:gradFill>
              </a:rPr>
              <a:t>：</a:t>
            </a:r>
            <a:r>
              <a:rPr lang="en-US" altLang="zh-CN" sz="2352" dirty="0">
                <a:gradFill>
                  <a:gsLst>
                    <a:gs pos="2917">
                      <a:schemeClr val="tx1"/>
                    </a:gs>
                    <a:gs pos="30000">
                      <a:schemeClr val="tx1"/>
                    </a:gs>
                  </a:gsLst>
                  <a:lin ang="5400000" scaled="0"/>
                </a:gradFill>
              </a:rPr>
              <a:t>500</a:t>
            </a:r>
            <a:r>
              <a:rPr lang="zh-CN" altLang="en-US" sz="2352" dirty="0">
                <a:gradFill>
                  <a:gsLst>
                    <a:gs pos="2917">
                      <a:schemeClr val="tx1"/>
                    </a:gs>
                    <a:gs pos="30000">
                      <a:schemeClr val="tx1"/>
                    </a:gs>
                  </a:gsLst>
                  <a:lin ang="5400000" scaled="0"/>
                </a:gradFill>
              </a:rPr>
              <a:t>，延迟</a:t>
            </a:r>
            <a:r>
              <a:rPr lang="en-US" altLang="zh-CN" sz="2352" dirty="0">
                <a:gradFill>
                  <a:gsLst>
                    <a:gs pos="2917">
                      <a:schemeClr val="tx1"/>
                    </a:gs>
                    <a:gs pos="30000">
                      <a:schemeClr val="tx1"/>
                    </a:gs>
                  </a:gsLst>
                  <a:lin ang="5400000" scaled="0"/>
                </a:gradFill>
              </a:rPr>
              <a:t>5ms</a:t>
            </a: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a:t>
            </a:r>
            <a:r>
              <a:rPr lang="en-US" altLang="zh-CN" sz="2352" dirty="0">
                <a:gradFill>
                  <a:gsLst>
                    <a:gs pos="2917">
                      <a:schemeClr val="tx1"/>
                    </a:gs>
                    <a:gs pos="30000">
                      <a:schemeClr val="tx1"/>
                    </a:gs>
                  </a:gsLst>
                  <a:lin ang="5400000" scaled="0"/>
                </a:gradFill>
              </a:rPr>
              <a:t>Blob</a:t>
            </a:r>
            <a:r>
              <a:rPr lang="zh-CN" altLang="en-US" sz="2352" dirty="0">
                <a:gradFill>
                  <a:gsLst>
                    <a:gs pos="2917">
                      <a:schemeClr val="tx1"/>
                    </a:gs>
                    <a:gs pos="30000">
                      <a:schemeClr val="tx1"/>
                    </a:gs>
                  </a:gsLst>
                  <a:lin ang="5400000" scaled="0"/>
                </a:gradFill>
              </a:rPr>
              <a:t>大小：</a:t>
            </a:r>
            <a:r>
              <a:rPr lang="en-US" altLang="zh-CN" sz="2352" dirty="0">
                <a:gradFill>
                  <a:gsLst>
                    <a:gs pos="2917">
                      <a:schemeClr val="tx1"/>
                    </a:gs>
                    <a:gs pos="30000">
                      <a:schemeClr val="tx1"/>
                    </a:gs>
                  </a:gsLst>
                  <a:lin ang="5400000" scaled="0"/>
                </a:gradFill>
              </a:rPr>
              <a:t>1T</a:t>
            </a: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a:t>
            </a:r>
            <a:r>
              <a:rPr lang="en-US" altLang="zh-CN" sz="2352" dirty="0">
                <a:gradFill>
                  <a:gsLst>
                    <a:gs pos="2917">
                      <a:schemeClr val="tx1"/>
                    </a:gs>
                    <a:gs pos="30000">
                      <a:schemeClr val="tx1"/>
                    </a:gs>
                  </a:gsLst>
                  <a:lin ang="5400000" scaled="0"/>
                </a:gradFill>
              </a:rPr>
              <a:t>partition 2000</a:t>
            </a:r>
            <a:r>
              <a:rPr lang="zh-CN" altLang="en-US" sz="2352" dirty="0">
                <a:gradFill>
                  <a:gsLst>
                    <a:gs pos="2917">
                      <a:schemeClr val="tx1"/>
                    </a:gs>
                    <a:gs pos="30000">
                      <a:schemeClr val="tx1"/>
                    </a:gs>
                  </a:gsLst>
                  <a:lin ang="5400000" scaled="0"/>
                </a:gradFill>
              </a:rPr>
              <a:t>对象</a:t>
            </a:r>
            <a:r>
              <a:rPr lang="en-US" altLang="zh-CN" sz="2352" dirty="0">
                <a:gradFill>
                  <a:gsLst>
                    <a:gs pos="2917">
                      <a:schemeClr val="tx1"/>
                    </a:gs>
                    <a:gs pos="30000">
                      <a:schemeClr val="tx1"/>
                    </a:gs>
                  </a:gsLst>
                  <a:lin ang="5400000" scaled="0"/>
                </a:gradFill>
              </a:rPr>
              <a:t>/</a:t>
            </a:r>
            <a:r>
              <a:rPr lang="en-US" altLang="zh-CN" sz="2352" dirty="0">
                <a:gradFill>
                  <a:gsLst>
                    <a:gs pos="2917">
                      <a:schemeClr val="tx1"/>
                    </a:gs>
                    <a:gs pos="30000">
                      <a:schemeClr val="tx1"/>
                    </a:gs>
                  </a:gsLst>
                  <a:lin ang="5400000" scaled="0"/>
                </a:gradFill>
              </a:rPr>
              <a:t>s</a:t>
            </a:r>
          </a:p>
          <a:p>
            <a:pPr marL="336012" indent="-336012">
              <a:lnSpc>
                <a:spcPct val="90000"/>
              </a:lnSpc>
              <a:spcAft>
                <a:spcPts val="588"/>
              </a:spcAft>
              <a:buFont typeface="Arial" panose="020B0604020202020204" pitchFamily="34" charset="0"/>
              <a:buChar char="•"/>
            </a:pPr>
            <a:r>
              <a:rPr lang="zh-CN" altLang="en-US" sz="2352" dirty="0">
                <a:gradFill>
                  <a:gsLst>
                    <a:gs pos="2917">
                      <a:schemeClr val="tx1"/>
                    </a:gs>
                    <a:gs pos="30000">
                      <a:schemeClr val="tx1"/>
                    </a:gs>
                  </a:gsLst>
                  <a:lin ang="5400000" scaled="0"/>
                </a:gradFill>
              </a:rPr>
              <a:t>单存储账号容量：</a:t>
            </a:r>
            <a:r>
              <a:rPr lang="en-US" altLang="zh-CN" sz="2352" dirty="0">
                <a:gradFill>
                  <a:gsLst>
                    <a:gs pos="2917">
                      <a:schemeClr val="tx1"/>
                    </a:gs>
                    <a:gs pos="30000">
                      <a:schemeClr val="tx1"/>
                    </a:gs>
                  </a:gsLst>
                  <a:lin ang="5400000" scaled="0"/>
                </a:gradFill>
              </a:rPr>
              <a:t>200T</a:t>
            </a:r>
          </a:p>
        </p:txBody>
      </p:sp>
    </p:spTree>
    <p:extLst>
      <p:ext uri="{BB962C8B-B14F-4D97-AF65-F5344CB8AC3E}">
        <p14:creationId xmlns:p14="http://schemas.microsoft.com/office/powerpoint/2010/main" val="13385115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9112" y="228600"/>
            <a:ext cx="11149013" cy="747897"/>
          </a:xfrm>
        </p:spPr>
        <p:txBody>
          <a:bodyPr/>
          <a:lstStyle/>
          <a:p>
            <a:r>
              <a:rPr lang="zh-CN" altLang="en-US" dirty="0" smtClean="0"/>
              <a:t>如何使用</a:t>
            </a:r>
            <a:r>
              <a:rPr lang="en-US" altLang="zh-CN" dirty="0" smtClean="0"/>
              <a:t>Azure</a:t>
            </a:r>
            <a:r>
              <a:rPr lang="zh-CN" altLang="en-US" dirty="0" smtClean="0"/>
              <a:t>存储</a:t>
            </a:r>
            <a:endParaRPr lang="en-US" dirty="0"/>
          </a:p>
        </p:txBody>
      </p:sp>
      <p:sp>
        <p:nvSpPr>
          <p:cNvPr id="7" name="Rectangle 6"/>
          <p:cNvSpPr/>
          <p:nvPr/>
        </p:nvSpPr>
        <p:spPr bwMode="auto">
          <a:xfrm>
            <a:off x="7047409" y="2353064"/>
            <a:ext cx="4978670" cy="421528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74320" tIns="45703" rIns="182880" bIns="45703" numCol="1" spcCol="0" rtlCol="0" anchor="ctr" anchorCtr="0" compatLnSpc="1">
            <a:prstTxWarp prst="textNoShape">
              <a:avLst/>
            </a:prstTxWarp>
          </a:bodyPr>
          <a:lstStyle/>
          <a:p>
            <a:pPr defTabSz="913788" fontAlgn="base">
              <a:spcBef>
                <a:spcPct val="0"/>
              </a:spcBef>
              <a:spcAft>
                <a:spcPct val="0"/>
              </a:spcAft>
            </a:pPr>
            <a:r>
              <a:rPr lang="en-NZ" dirty="0">
                <a:ln>
                  <a:solidFill>
                    <a:schemeClr val="bg1">
                      <a:alpha val="0"/>
                    </a:schemeClr>
                  </a:solidFill>
                </a:ln>
                <a:solidFill>
                  <a:schemeClr val="tx1"/>
                </a:solidFill>
                <a:latin typeface="+mj-lt"/>
              </a:rPr>
              <a:t>C#/.NET</a:t>
            </a:r>
          </a:p>
          <a:p>
            <a:pPr defTabSz="913788" fontAlgn="base">
              <a:spcBef>
                <a:spcPct val="0"/>
              </a:spcBef>
              <a:spcAft>
                <a:spcPct val="0"/>
              </a:spcAft>
            </a:pPr>
            <a:r>
              <a:rPr lang="en-NZ" dirty="0">
                <a:ln>
                  <a:solidFill>
                    <a:schemeClr val="bg1">
                      <a:alpha val="0"/>
                    </a:schemeClr>
                  </a:solidFill>
                </a:ln>
                <a:solidFill>
                  <a:schemeClr val="tx1"/>
                </a:solidFill>
                <a:latin typeface="+mj-lt"/>
              </a:rPr>
              <a:t>Python</a:t>
            </a:r>
          </a:p>
          <a:p>
            <a:pPr defTabSz="913788" fontAlgn="base">
              <a:spcBef>
                <a:spcPct val="0"/>
              </a:spcBef>
              <a:spcAft>
                <a:spcPct val="0"/>
              </a:spcAft>
            </a:pPr>
            <a:r>
              <a:rPr lang="en-NZ" dirty="0">
                <a:ln>
                  <a:solidFill>
                    <a:schemeClr val="bg1">
                      <a:alpha val="0"/>
                    </a:schemeClr>
                  </a:solidFill>
                </a:ln>
                <a:solidFill>
                  <a:schemeClr val="tx1"/>
                </a:solidFill>
                <a:latin typeface="+mj-lt"/>
              </a:rPr>
              <a:t>Ruby</a:t>
            </a:r>
          </a:p>
          <a:p>
            <a:pPr defTabSz="913788" fontAlgn="base">
              <a:spcBef>
                <a:spcPct val="0"/>
              </a:spcBef>
              <a:spcAft>
                <a:spcPct val="0"/>
              </a:spcAft>
            </a:pPr>
            <a:r>
              <a:rPr lang="en-NZ" dirty="0">
                <a:ln>
                  <a:solidFill>
                    <a:schemeClr val="bg1">
                      <a:alpha val="0"/>
                    </a:schemeClr>
                  </a:solidFill>
                </a:ln>
                <a:solidFill>
                  <a:schemeClr val="tx1"/>
                </a:solidFill>
                <a:latin typeface="+mj-lt"/>
              </a:rPr>
              <a:t>Perl</a:t>
            </a:r>
          </a:p>
          <a:p>
            <a:pPr defTabSz="913788" fontAlgn="base">
              <a:spcBef>
                <a:spcPct val="0"/>
              </a:spcBef>
              <a:spcAft>
                <a:spcPct val="0"/>
              </a:spcAft>
            </a:pPr>
            <a:r>
              <a:rPr lang="en-NZ" dirty="0">
                <a:ln>
                  <a:solidFill>
                    <a:schemeClr val="bg1">
                      <a:alpha val="0"/>
                    </a:schemeClr>
                  </a:solidFill>
                </a:ln>
                <a:solidFill>
                  <a:schemeClr val="tx1"/>
                </a:solidFill>
                <a:latin typeface="+mj-lt"/>
              </a:rPr>
              <a:t>JavaScript (Node)</a:t>
            </a:r>
          </a:p>
          <a:p>
            <a:pPr defTabSz="913788" fontAlgn="base">
              <a:spcBef>
                <a:spcPct val="0"/>
              </a:spcBef>
              <a:spcAft>
                <a:spcPct val="0"/>
              </a:spcAft>
            </a:pPr>
            <a:r>
              <a:rPr lang="en-NZ" dirty="0" smtClean="0">
                <a:ln>
                  <a:solidFill>
                    <a:schemeClr val="bg1">
                      <a:alpha val="0"/>
                    </a:schemeClr>
                  </a:solidFill>
                </a:ln>
                <a:solidFill>
                  <a:schemeClr val="tx1"/>
                </a:solidFill>
                <a:latin typeface="+mj-lt"/>
              </a:rPr>
              <a:t>Java</a:t>
            </a:r>
          </a:p>
          <a:p>
            <a:pPr defTabSz="913788" fontAlgn="base">
              <a:spcBef>
                <a:spcPct val="0"/>
              </a:spcBef>
              <a:spcAft>
                <a:spcPct val="0"/>
              </a:spcAft>
            </a:pPr>
            <a:r>
              <a:rPr lang="en-US" dirty="0">
                <a:ln>
                  <a:solidFill>
                    <a:schemeClr val="bg1">
                      <a:alpha val="0"/>
                    </a:schemeClr>
                  </a:solidFill>
                </a:ln>
                <a:solidFill>
                  <a:schemeClr val="tx1"/>
                </a:solidFill>
                <a:latin typeface="+mj-lt"/>
              </a:rPr>
              <a:t>PHP</a:t>
            </a:r>
          </a:p>
          <a:p>
            <a:pPr defTabSz="913788" fontAlgn="base">
              <a:spcBef>
                <a:spcPct val="0"/>
              </a:spcBef>
              <a:spcAft>
                <a:spcPct val="0"/>
              </a:spcAft>
            </a:pPr>
            <a:r>
              <a:rPr lang="en-US" dirty="0" err="1">
                <a:ln>
                  <a:solidFill>
                    <a:schemeClr val="bg1">
                      <a:alpha val="0"/>
                    </a:schemeClr>
                  </a:solidFill>
                </a:ln>
                <a:solidFill>
                  <a:schemeClr val="tx1"/>
                </a:solidFill>
                <a:latin typeface="+mj-lt"/>
              </a:rPr>
              <a:t>Erlang</a:t>
            </a:r>
            <a:endParaRPr lang="en-US" dirty="0">
              <a:ln>
                <a:solidFill>
                  <a:schemeClr val="bg1">
                    <a:alpha val="0"/>
                  </a:schemeClr>
                </a:solidFill>
              </a:ln>
              <a:solidFill>
                <a:schemeClr val="tx1"/>
              </a:solidFill>
              <a:latin typeface="+mj-lt"/>
            </a:endParaRPr>
          </a:p>
          <a:p>
            <a:pPr defTabSz="913788" fontAlgn="base">
              <a:spcBef>
                <a:spcPct val="0"/>
              </a:spcBef>
              <a:spcAft>
                <a:spcPct val="0"/>
              </a:spcAft>
            </a:pPr>
            <a:r>
              <a:rPr lang="en-US" dirty="0">
                <a:ln>
                  <a:solidFill>
                    <a:schemeClr val="bg1">
                      <a:alpha val="0"/>
                    </a:schemeClr>
                  </a:solidFill>
                </a:ln>
                <a:solidFill>
                  <a:schemeClr val="tx1"/>
                </a:solidFill>
                <a:latin typeface="+mj-lt"/>
              </a:rPr>
              <a:t>Common LISP</a:t>
            </a:r>
          </a:p>
          <a:p>
            <a:pPr defTabSz="913788" fontAlgn="base">
              <a:spcBef>
                <a:spcPct val="0"/>
              </a:spcBef>
              <a:spcAft>
                <a:spcPct val="0"/>
              </a:spcAft>
            </a:pPr>
            <a:r>
              <a:rPr lang="en-US" dirty="0">
                <a:ln>
                  <a:solidFill>
                    <a:schemeClr val="bg1">
                      <a:alpha val="0"/>
                    </a:schemeClr>
                  </a:solidFill>
                </a:ln>
                <a:solidFill>
                  <a:schemeClr val="tx1"/>
                </a:solidFill>
                <a:latin typeface="+mj-lt"/>
              </a:rPr>
              <a:t>Objective-C</a:t>
            </a:r>
          </a:p>
          <a:p>
            <a:pPr defTabSz="913788" fontAlgn="base">
              <a:spcBef>
                <a:spcPct val="0"/>
              </a:spcBef>
              <a:spcAft>
                <a:spcPct val="0"/>
              </a:spcAft>
            </a:pPr>
            <a:r>
              <a:rPr lang="en-US" dirty="0">
                <a:ln>
                  <a:solidFill>
                    <a:schemeClr val="bg1">
                      <a:alpha val="0"/>
                    </a:schemeClr>
                  </a:solidFill>
                </a:ln>
                <a:solidFill>
                  <a:schemeClr val="tx1"/>
                </a:solidFill>
                <a:latin typeface="+mj-lt"/>
              </a:rPr>
              <a:t>C#/VB on Windows Phone </a:t>
            </a:r>
            <a:r>
              <a:rPr lang="en-US" dirty="0" smtClean="0">
                <a:ln>
                  <a:solidFill>
                    <a:schemeClr val="bg1">
                      <a:alpha val="0"/>
                    </a:schemeClr>
                  </a:solidFill>
                </a:ln>
                <a:solidFill>
                  <a:schemeClr val="tx1"/>
                </a:solidFill>
                <a:latin typeface="+mj-lt"/>
              </a:rPr>
              <a:t>7</a:t>
            </a:r>
            <a:endParaRPr lang="en-US" dirty="0">
              <a:ln>
                <a:solidFill>
                  <a:schemeClr val="bg1">
                    <a:alpha val="0"/>
                  </a:schemeClr>
                </a:solidFill>
              </a:ln>
              <a:solidFill>
                <a:schemeClr val="tx1"/>
              </a:solidFill>
              <a:latin typeface="+mj-lt"/>
            </a:endParaRPr>
          </a:p>
        </p:txBody>
      </p:sp>
      <p:sp>
        <p:nvSpPr>
          <p:cNvPr id="12" name="Freeform 6"/>
          <p:cNvSpPr>
            <a:spLocks noEditPoints="1"/>
          </p:cNvSpPr>
          <p:nvPr/>
        </p:nvSpPr>
        <p:spPr bwMode="auto">
          <a:xfrm>
            <a:off x="10315707" y="2548121"/>
            <a:ext cx="1462088" cy="1189038"/>
          </a:xfrm>
          <a:custGeom>
            <a:avLst/>
            <a:gdLst>
              <a:gd name="T0" fmla="*/ 265 w 390"/>
              <a:gd name="T1" fmla="*/ 81 h 317"/>
              <a:gd name="T2" fmla="*/ 302 w 390"/>
              <a:gd name="T3" fmla="*/ 99 h 317"/>
              <a:gd name="T4" fmla="*/ 265 w 390"/>
              <a:gd name="T5" fmla="*/ 116 h 317"/>
              <a:gd name="T6" fmla="*/ 226 w 390"/>
              <a:gd name="T7" fmla="*/ 108 h 317"/>
              <a:gd name="T8" fmla="*/ 271 w 390"/>
              <a:gd name="T9" fmla="*/ 37 h 317"/>
              <a:gd name="T10" fmla="*/ 232 w 390"/>
              <a:gd name="T11" fmla="*/ 46 h 317"/>
              <a:gd name="T12" fmla="*/ 195 w 390"/>
              <a:gd name="T13" fmla="*/ 29 h 317"/>
              <a:gd name="T14" fmla="*/ 232 w 390"/>
              <a:gd name="T15" fmla="*/ 9 h 317"/>
              <a:gd name="T16" fmla="*/ 271 w 390"/>
              <a:gd name="T17" fmla="*/ 37 h 317"/>
              <a:gd name="T18" fmla="*/ 375 w 390"/>
              <a:gd name="T19" fmla="*/ 259 h 317"/>
              <a:gd name="T20" fmla="*/ 346 w 390"/>
              <a:gd name="T21" fmla="*/ 285 h 317"/>
              <a:gd name="T22" fmla="*/ 220 w 390"/>
              <a:gd name="T23" fmla="*/ 315 h 317"/>
              <a:gd name="T24" fmla="*/ 61 w 390"/>
              <a:gd name="T25" fmla="*/ 228 h 317"/>
              <a:gd name="T26" fmla="*/ 169 w 390"/>
              <a:gd name="T27" fmla="*/ 208 h 317"/>
              <a:gd name="T28" fmla="*/ 258 w 390"/>
              <a:gd name="T29" fmla="*/ 206 h 317"/>
              <a:gd name="T30" fmla="*/ 261 w 390"/>
              <a:gd name="T31" fmla="*/ 238 h 317"/>
              <a:gd name="T32" fmla="*/ 187 w 390"/>
              <a:gd name="T33" fmla="*/ 247 h 317"/>
              <a:gd name="T34" fmla="*/ 290 w 390"/>
              <a:gd name="T35" fmla="*/ 269 h 317"/>
              <a:gd name="T36" fmla="*/ 373 w 390"/>
              <a:gd name="T37" fmla="*/ 237 h 317"/>
              <a:gd name="T38" fmla="*/ 44 w 390"/>
              <a:gd name="T39" fmla="*/ 211 h 317"/>
              <a:gd name="T40" fmla="*/ 0 w 390"/>
              <a:gd name="T41" fmla="*/ 297 h 317"/>
              <a:gd name="T42" fmla="*/ 51 w 390"/>
              <a:gd name="T43" fmla="*/ 291 h 317"/>
              <a:gd name="T44" fmla="*/ 44 w 390"/>
              <a:gd name="T45" fmla="*/ 211 h 317"/>
              <a:gd name="T46" fmla="*/ 352 w 390"/>
              <a:gd name="T47" fmla="*/ 96 h 317"/>
              <a:gd name="T48" fmla="*/ 368 w 390"/>
              <a:gd name="T49" fmla="*/ 77 h 317"/>
              <a:gd name="T50" fmla="*/ 390 w 390"/>
              <a:gd name="T51" fmla="*/ 40 h 317"/>
              <a:gd name="T52" fmla="*/ 343 w 390"/>
              <a:gd name="T53" fmla="*/ 0 h 317"/>
              <a:gd name="T54" fmla="*/ 297 w 390"/>
              <a:gd name="T55" fmla="*/ 44 h 317"/>
              <a:gd name="T56" fmla="*/ 324 w 390"/>
              <a:gd name="T57" fmla="*/ 22 h 317"/>
              <a:gd name="T58" fmla="*/ 366 w 390"/>
              <a:gd name="T59" fmla="*/ 22 h 317"/>
              <a:gd name="T60" fmla="*/ 368 w 390"/>
              <a:gd name="T61" fmla="*/ 52 h 317"/>
              <a:gd name="T62" fmla="*/ 343 w 390"/>
              <a:gd name="T63" fmla="*/ 77 h 317"/>
              <a:gd name="T64" fmla="*/ 333 w 390"/>
              <a:gd name="T65" fmla="*/ 107 h 317"/>
              <a:gd name="T66" fmla="*/ 351 w 390"/>
              <a:gd name="T67" fmla="*/ 112 h 317"/>
              <a:gd name="T68" fmla="*/ 351 w 390"/>
              <a:gd name="T69" fmla="*/ 144 h 317"/>
              <a:gd name="T70" fmla="*/ 333 w 390"/>
              <a:gd name="T71" fmla="*/ 128 h 317"/>
              <a:gd name="T72" fmla="*/ 351 w 390"/>
              <a:gd name="T73" fmla="*/ 144 h 317"/>
              <a:gd name="T74" fmla="*/ 112 w 390"/>
              <a:gd name="T75" fmla="*/ 99 h 317"/>
              <a:gd name="T76" fmla="*/ 78 w 390"/>
              <a:gd name="T77" fmla="*/ 144 h 317"/>
              <a:gd name="T78" fmla="*/ 150 w 390"/>
              <a:gd name="T79" fmla="*/ 0 h 317"/>
              <a:gd name="T80" fmla="*/ 179 w 390"/>
              <a:gd name="T81" fmla="*/ 144 h 317"/>
              <a:gd name="T82" fmla="*/ 112 w 390"/>
              <a:gd name="T83" fmla="*/ 99 h 317"/>
              <a:gd name="T84" fmla="*/ 160 w 390"/>
              <a:gd name="T85" fmla="*/ 85 h 317"/>
              <a:gd name="T86" fmla="*/ 138 w 390"/>
              <a:gd name="T87" fmla="*/ 17 h 317"/>
              <a:gd name="T88" fmla="*/ 130 w 390"/>
              <a:gd name="T89" fmla="*/ 43 h 317"/>
              <a:gd name="T90" fmla="*/ 160 w 390"/>
              <a:gd name="T91" fmla="*/ 85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0" h="317">
                <a:moveTo>
                  <a:pt x="226" y="108"/>
                </a:moveTo>
                <a:cubicBezTo>
                  <a:pt x="265" y="81"/>
                  <a:pt x="265" y="81"/>
                  <a:pt x="265" y="81"/>
                </a:cubicBezTo>
                <a:cubicBezTo>
                  <a:pt x="265" y="99"/>
                  <a:pt x="265" y="99"/>
                  <a:pt x="265" y="99"/>
                </a:cubicBezTo>
                <a:cubicBezTo>
                  <a:pt x="302" y="99"/>
                  <a:pt x="302" y="99"/>
                  <a:pt x="302" y="99"/>
                </a:cubicBezTo>
                <a:cubicBezTo>
                  <a:pt x="302" y="116"/>
                  <a:pt x="302" y="116"/>
                  <a:pt x="302" y="116"/>
                </a:cubicBezTo>
                <a:cubicBezTo>
                  <a:pt x="265" y="116"/>
                  <a:pt x="265" y="116"/>
                  <a:pt x="265" y="116"/>
                </a:cubicBezTo>
                <a:cubicBezTo>
                  <a:pt x="265" y="135"/>
                  <a:pt x="265" y="135"/>
                  <a:pt x="265" y="135"/>
                </a:cubicBezTo>
                <a:cubicBezTo>
                  <a:pt x="226" y="108"/>
                  <a:pt x="226" y="108"/>
                  <a:pt x="226" y="108"/>
                </a:cubicBezTo>
                <a:cubicBezTo>
                  <a:pt x="226" y="108"/>
                  <a:pt x="226" y="108"/>
                  <a:pt x="226" y="108"/>
                </a:cubicBezTo>
                <a:close/>
                <a:moveTo>
                  <a:pt x="271" y="37"/>
                </a:moveTo>
                <a:cubicBezTo>
                  <a:pt x="232" y="64"/>
                  <a:pt x="232" y="64"/>
                  <a:pt x="232" y="64"/>
                </a:cubicBezTo>
                <a:cubicBezTo>
                  <a:pt x="232" y="46"/>
                  <a:pt x="232" y="46"/>
                  <a:pt x="232" y="46"/>
                </a:cubicBezTo>
                <a:cubicBezTo>
                  <a:pt x="195" y="46"/>
                  <a:pt x="195" y="46"/>
                  <a:pt x="195" y="46"/>
                </a:cubicBezTo>
                <a:cubicBezTo>
                  <a:pt x="195" y="29"/>
                  <a:pt x="195" y="29"/>
                  <a:pt x="195" y="29"/>
                </a:cubicBezTo>
                <a:cubicBezTo>
                  <a:pt x="232" y="29"/>
                  <a:pt x="232" y="29"/>
                  <a:pt x="232" y="29"/>
                </a:cubicBezTo>
                <a:cubicBezTo>
                  <a:pt x="232" y="9"/>
                  <a:pt x="232" y="9"/>
                  <a:pt x="232" y="9"/>
                </a:cubicBezTo>
                <a:cubicBezTo>
                  <a:pt x="271" y="37"/>
                  <a:pt x="271" y="37"/>
                  <a:pt x="271" y="37"/>
                </a:cubicBezTo>
                <a:cubicBezTo>
                  <a:pt x="271" y="37"/>
                  <a:pt x="271" y="37"/>
                  <a:pt x="271" y="37"/>
                </a:cubicBezTo>
                <a:close/>
                <a:moveTo>
                  <a:pt x="390" y="247"/>
                </a:moveTo>
                <a:cubicBezTo>
                  <a:pt x="390" y="247"/>
                  <a:pt x="389" y="249"/>
                  <a:pt x="375" y="259"/>
                </a:cubicBezTo>
                <a:cubicBezTo>
                  <a:pt x="375" y="259"/>
                  <a:pt x="372" y="264"/>
                  <a:pt x="371" y="264"/>
                </a:cubicBezTo>
                <a:cubicBezTo>
                  <a:pt x="364" y="269"/>
                  <a:pt x="358" y="276"/>
                  <a:pt x="346" y="285"/>
                </a:cubicBezTo>
                <a:cubicBezTo>
                  <a:pt x="334" y="285"/>
                  <a:pt x="310" y="297"/>
                  <a:pt x="298" y="303"/>
                </a:cubicBezTo>
                <a:cubicBezTo>
                  <a:pt x="276" y="303"/>
                  <a:pt x="243" y="308"/>
                  <a:pt x="220" y="315"/>
                </a:cubicBezTo>
                <a:cubicBezTo>
                  <a:pt x="186" y="308"/>
                  <a:pt x="182" y="317"/>
                  <a:pt x="61" y="286"/>
                </a:cubicBezTo>
                <a:cubicBezTo>
                  <a:pt x="61" y="286"/>
                  <a:pt x="61" y="238"/>
                  <a:pt x="61" y="228"/>
                </a:cubicBezTo>
                <a:cubicBezTo>
                  <a:pt x="83" y="221"/>
                  <a:pt x="90" y="208"/>
                  <a:pt x="116" y="204"/>
                </a:cubicBezTo>
                <a:cubicBezTo>
                  <a:pt x="134" y="202"/>
                  <a:pt x="151" y="203"/>
                  <a:pt x="169" y="208"/>
                </a:cubicBezTo>
                <a:cubicBezTo>
                  <a:pt x="181" y="212"/>
                  <a:pt x="192" y="213"/>
                  <a:pt x="212" y="212"/>
                </a:cubicBezTo>
                <a:cubicBezTo>
                  <a:pt x="229" y="211"/>
                  <a:pt x="235" y="206"/>
                  <a:pt x="258" y="206"/>
                </a:cubicBezTo>
                <a:cubicBezTo>
                  <a:pt x="272" y="206"/>
                  <a:pt x="286" y="215"/>
                  <a:pt x="285" y="223"/>
                </a:cubicBezTo>
                <a:cubicBezTo>
                  <a:pt x="285" y="230"/>
                  <a:pt x="271" y="238"/>
                  <a:pt x="261" y="238"/>
                </a:cubicBezTo>
                <a:cubicBezTo>
                  <a:pt x="241" y="239"/>
                  <a:pt x="246" y="238"/>
                  <a:pt x="226" y="238"/>
                </a:cubicBezTo>
                <a:cubicBezTo>
                  <a:pt x="203" y="237"/>
                  <a:pt x="202" y="242"/>
                  <a:pt x="187" y="247"/>
                </a:cubicBezTo>
                <a:cubicBezTo>
                  <a:pt x="202" y="252"/>
                  <a:pt x="211" y="258"/>
                  <a:pt x="230" y="268"/>
                </a:cubicBezTo>
                <a:cubicBezTo>
                  <a:pt x="251" y="265"/>
                  <a:pt x="272" y="268"/>
                  <a:pt x="290" y="269"/>
                </a:cubicBezTo>
                <a:cubicBezTo>
                  <a:pt x="306" y="265"/>
                  <a:pt x="313" y="259"/>
                  <a:pt x="332" y="258"/>
                </a:cubicBezTo>
                <a:cubicBezTo>
                  <a:pt x="343" y="249"/>
                  <a:pt x="359" y="234"/>
                  <a:pt x="373" y="237"/>
                </a:cubicBezTo>
                <a:cubicBezTo>
                  <a:pt x="381" y="238"/>
                  <a:pt x="390" y="247"/>
                  <a:pt x="390" y="247"/>
                </a:cubicBezTo>
                <a:close/>
                <a:moveTo>
                  <a:pt x="44" y="211"/>
                </a:moveTo>
                <a:cubicBezTo>
                  <a:pt x="0" y="211"/>
                  <a:pt x="0" y="211"/>
                  <a:pt x="0" y="211"/>
                </a:cubicBezTo>
                <a:cubicBezTo>
                  <a:pt x="0" y="297"/>
                  <a:pt x="0" y="297"/>
                  <a:pt x="0" y="297"/>
                </a:cubicBezTo>
                <a:cubicBezTo>
                  <a:pt x="44" y="297"/>
                  <a:pt x="44" y="297"/>
                  <a:pt x="44" y="297"/>
                </a:cubicBezTo>
                <a:cubicBezTo>
                  <a:pt x="48" y="297"/>
                  <a:pt x="51" y="294"/>
                  <a:pt x="51" y="291"/>
                </a:cubicBezTo>
                <a:cubicBezTo>
                  <a:pt x="51" y="216"/>
                  <a:pt x="51" y="216"/>
                  <a:pt x="51" y="216"/>
                </a:cubicBezTo>
                <a:cubicBezTo>
                  <a:pt x="51" y="213"/>
                  <a:pt x="48" y="211"/>
                  <a:pt x="44" y="211"/>
                </a:cubicBezTo>
                <a:close/>
                <a:moveTo>
                  <a:pt x="351" y="112"/>
                </a:moveTo>
                <a:cubicBezTo>
                  <a:pt x="351" y="105"/>
                  <a:pt x="351" y="100"/>
                  <a:pt x="352" y="96"/>
                </a:cubicBezTo>
                <a:cubicBezTo>
                  <a:pt x="354" y="94"/>
                  <a:pt x="355" y="91"/>
                  <a:pt x="356" y="89"/>
                </a:cubicBezTo>
                <a:cubicBezTo>
                  <a:pt x="358" y="86"/>
                  <a:pt x="362" y="82"/>
                  <a:pt x="368" y="77"/>
                </a:cubicBezTo>
                <a:cubicBezTo>
                  <a:pt x="376" y="69"/>
                  <a:pt x="382" y="63"/>
                  <a:pt x="385" y="57"/>
                </a:cubicBezTo>
                <a:cubicBezTo>
                  <a:pt x="389" y="52"/>
                  <a:pt x="390" y="46"/>
                  <a:pt x="390" y="40"/>
                </a:cubicBezTo>
                <a:cubicBezTo>
                  <a:pt x="390" y="29"/>
                  <a:pt x="385" y="20"/>
                  <a:pt x="377" y="12"/>
                </a:cubicBezTo>
                <a:cubicBezTo>
                  <a:pt x="368" y="4"/>
                  <a:pt x="358" y="0"/>
                  <a:pt x="343" y="0"/>
                </a:cubicBezTo>
                <a:cubicBezTo>
                  <a:pt x="329" y="0"/>
                  <a:pt x="319" y="4"/>
                  <a:pt x="311" y="10"/>
                </a:cubicBezTo>
                <a:cubicBezTo>
                  <a:pt x="300" y="20"/>
                  <a:pt x="297" y="31"/>
                  <a:pt x="297" y="44"/>
                </a:cubicBezTo>
                <a:cubicBezTo>
                  <a:pt x="315" y="44"/>
                  <a:pt x="315" y="44"/>
                  <a:pt x="315" y="44"/>
                </a:cubicBezTo>
                <a:cubicBezTo>
                  <a:pt x="316" y="34"/>
                  <a:pt x="316" y="27"/>
                  <a:pt x="324" y="22"/>
                </a:cubicBezTo>
                <a:cubicBezTo>
                  <a:pt x="329" y="17"/>
                  <a:pt x="336" y="14"/>
                  <a:pt x="343" y="14"/>
                </a:cubicBezTo>
                <a:cubicBezTo>
                  <a:pt x="351" y="14"/>
                  <a:pt x="360" y="17"/>
                  <a:pt x="366" y="22"/>
                </a:cubicBezTo>
                <a:cubicBezTo>
                  <a:pt x="371" y="27"/>
                  <a:pt x="372" y="33"/>
                  <a:pt x="372" y="40"/>
                </a:cubicBezTo>
                <a:cubicBezTo>
                  <a:pt x="372" y="44"/>
                  <a:pt x="371" y="48"/>
                  <a:pt x="368" y="52"/>
                </a:cubicBezTo>
                <a:cubicBezTo>
                  <a:pt x="367" y="55"/>
                  <a:pt x="363" y="60"/>
                  <a:pt x="356" y="65"/>
                </a:cubicBezTo>
                <a:cubicBezTo>
                  <a:pt x="350" y="70"/>
                  <a:pt x="346" y="74"/>
                  <a:pt x="343" y="77"/>
                </a:cubicBezTo>
                <a:cubicBezTo>
                  <a:pt x="341" y="81"/>
                  <a:pt x="338" y="85"/>
                  <a:pt x="337" y="89"/>
                </a:cubicBezTo>
                <a:cubicBezTo>
                  <a:pt x="334" y="94"/>
                  <a:pt x="333" y="100"/>
                  <a:pt x="333" y="107"/>
                </a:cubicBezTo>
                <a:cubicBezTo>
                  <a:pt x="333" y="108"/>
                  <a:pt x="333" y="111"/>
                  <a:pt x="333" y="112"/>
                </a:cubicBezTo>
                <a:cubicBezTo>
                  <a:pt x="351" y="112"/>
                  <a:pt x="351" y="112"/>
                  <a:pt x="351" y="112"/>
                </a:cubicBezTo>
                <a:cubicBezTo>
                  <a:pt x="351" y="112"/>
                  <a:pt x="351" y="112"/>
                  <a:pt x="351" y="112"/>
                </a:cubicBezTo>
                <a:close/>
                <a:moveTo>
                  <a:pt x="351" y="144"/>
                </a:moveTo>
                <a:cubicBezTo>
                  <a:pt x="351" y="128"/>
                  <a:pt x="351" y="128"/>
                  <a:pt x="351" y="128"/>
                </a:cubicBezTo>
                <a:cubicBezTo>
                  <a:pt x="333" y="128"/>
                  <a:pt x="333" y="128"/>
                  <a:pt x="333" y="128"/>
                </a:cubicBezTo>
                <a:cubicBezTo>
                  <a:pt x="333" y="144"/>
                  <a:pt x="333" y="144"/>
                  <a:pt x="333" y="144"/>
                </a:cubicBezTo>
                <a:cubicBezTo>
                  <a:pt x="351" y="144"/>
                  <a:pt x="351" y="144"/>
                  <a:pt x="351" y="144"/>
                </a:cubicBezTo>
                <a:cubicBezTo>
                  <a:pt x="351" y="144"/>
                  <a:pt x="351" y="144"/>
                  <a:pt x="351" y="144"/>
                </a:cubicBezTo>
                <a:close/>
                <a:moveTo>
                  <a:pt x="112" y="99"/>
                </a:moveTo>
                <a:cubicBezTo>
                  <a:pt x="98" y="144"/>
                  <a:pt x="98" y="144"/>
                  <a:pt x="98" y="144"/>
                </a:cubicBezTo>
                <a:cubicBezTo>
                  <a:pt x="78" y="144"/>
                  <a:pt x="78" y="144"/>
                  <a:pt x="78" y="144"/>
                </a:cubicBezTo>
                <a:cubicBezTo>
                  <a:pt x="127" y="0"/>
                  <a:pt x="127" y="0"/>
                  <a:pt x="127" y="0"/>
                </a:cubicBezTo>
                <a:cubicBezTo>
                  <a:pt x="150" y="0"/>
                  <a:pt x="150" y="0"/>
                  <a:pt x="150" y="0"/>
                </a:cubicBezTo>
                <a:cubicBezTo>
                  <a:pt x="199" y="144"/>
                  <a:pt x="199" y="144"/>
                  <a:pt x="199" y="144"/>
                </a:cubicBezTo>
                <a:cubicBezTo>
                  <a:pt x="179" y="144"/>
                  <a:pt x="179" y="144"/>
                  <a:pt x="179" y="144"/>
                </a:cubicBezTo>
                <a:cubicBezTo>
                  <a:pt x="164" y="99"/>
                  <a:pt x="164" y="99"/>
                  <a:pt x="164" y="99"/>
                </a:cubicBezTo>
                <a:cubicBezTo>
                  <a:pt x="112" y="99"/>
                  <a:pt x="112" y="99"/>
                  <a:pt x="112" y="99"/>
                </a:cubicBezTo>
                <a:cubicBezTo>
                  <a:pt x="112" y="99"/>
                  <a:pt x="112" y="99"/>
                  <a:pt x="112" y="99"/>
                </a:cubicBezTo>
                <a:close/>
                <a:moveTo>
                  <a:pt x="160" y="85"/>
                </a:moveTo>
                <a:cubicBezTo>
                  <a:pt x="146" y="43"/>
                  <a:pt x="146" y="43"/>
                  <a:pt x="146" y="43"/>
                </a:cubicBezTo>
                <a:cubicBezTo>
                  <a:pt x="142" y="34"/>
                  <a:pt x="140" y="25"/>
                  <a:pt x="138" y="17"/>
                </a:cubicBezTo>
                <a:cubicBezTo>
                  <a:pt x="138" y="17"/>
                  <a:pt x="138" y="17"/>
                  <a:pt x="138" y="17"/>
                </a:cubicBezTo>
                <a:cubicBezTo>
                  <a:pt x="135" y="25"/>
                  <a:pt x="133" y="34"/>
                  <a:pt x="130" y="43"/>
                </a:cubicBezTo>
                <a:cubicBezTo>
                  <a:pt x="116" y="85"/>
                  <a:pt x="116" y="85"/>
                  <a:pt x="116" y="85"/>
                </a:cubicBezTo>
                <a:cubicBezTo>
                  <a:pt x="160" y="85"/>
                  <a:pt x="160" y="85"/>
                  <a:pt x="160" y="85"/>
                </a:cubicBezTo>
                <a:cubicBezTo>
                  <a:pt x="160" y="85"/>
                  <a:pt x="160" y="85"/>
                  <a:pt x="160"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519112" y="1407563"/>
            <a:ext cx="5510756" cy="4136517"/>
          </a:xfrm>
          <a:prstGeom prst="rect">
            <a:avLst/>
          </a:prstGeom>
          <a:noFill/>
        </p:spPr>
        <p:txBody>
          <a:bodyPr wrap="square" lIns="0" tIns="0" rIns="0" bIns="0" rtlCol="0">
            <a:spAutoFit/>
          </a:bodyPr>
          <a:lstStyle/>
          <a:p>
            <a:pPr marL="514350" indent="-514350">
              <a:lnSpc>
                <a:spcPct val="90000"/>
              </a:lnSpc>
              <a:spcBef>
                <a:spcPct val="20000"/>
              </a:spcBef>
              <a:buSzPct val="80000"/>
              <a:buFont typeface="+mj-lt"/>
              <a:buAutoNum type="arabicPeriod"/>
            </a:pPr>
            <a:r>
              <a:rPr lang="zh-CN" altLang="en-US" sz="3200" dirty="0" smtClean="0">
                <a:gradFill>
                  <a:gsLst>
                    <a:gs pos="0">
                      <a:srgbClr val="292929">
                        <a:lumMod val="90000"/>
                        <a:lumOff val="10000"/>
                      </a:srgbClr>
                    </a:gs>
                    <a:gs pos="86000">
                      <a:srgbClr val="292929">
                        <a:lumMod val="90000"/>
                        <a:lumOff val="10000"/>
                      </a:srgbClr>
                    </a:gs>
                  </a:gsLst>
                  <a:lin ang="5400000" scaled="0"/>
                </a:gradFill>
              </a:rPr>
              <a:t>虚拟机磁盘</a:t>
            </a:r>
            <a:r>
              <a:rPr lang="en-US" altLang="zh-CN" sz="3200" dirty="0" smtClean="0">
                <a:gradFill>
                  <a:gsLst>
                    <a:gs pos="0">
                      <a:srgbClr val="292929">
                        <a:lumMod val="90000"/>
                        <a:lumOff val="10000"/>
                      </a:srgbClr>
                    </a:gs>
                    <a:gs pos="86000">
                      <a:srgbClr val="292929">
                        <a:lumMod val="90000"/>
                        <a:lumOff val="10000"/>
                      </a:srgbClr>
                    </a:gs>
                  </a:gsLst>
                  <a:lin ang="5400000" scaled="0"/>
                </a:gradFill>
              </a:rPr>
              <a:t>-Blob</a:t>
            </a:r>
          </a:p>
          <a:p>
            <a:pPr marL="514350" indent="-514350">
              <a:lnSpc>
                <a:spcPct val="90000"/>
              </a:lnSpc>
              <a:spcBef>
                <a:spcPct val="20000"/>
              </a:spcBef>
              <a:buSzPct val="80000"/>
              <a:buFont typeface="+mj-lt"/>
              <a:buAutoNum type="arabicPeriod"/>
            </a:pPr>
            <a:endParaRPr lang="en-US" altLang="zh-CN" sz="3200" dirty="0">
              <a:gradFill>
                <a:gsLst>
                  <a:gs pos="0">
                    <a:srgbClr val="292929">
                      <a:lumMod val="90000"/>
                      <a:lumOff val="10000"/>
                    </a:srgbClr>
                  </a:gs>
                  <a:gs pos="86000">
                    <a:srgbClr val="292929">
                      <a:lumMod val="90000"/>
                      <a:lumOff val="10000"/>
                    </a:srgbClr>
                  </a:gs>
                </a:gsLst>
                <a:lin ang="5400000" scaled="0"/>
              </a:gradFill>
            </a:endParaRPr>
          </a:p>
          <a:p>
            <a:pPr marL="514350" indent="-514350">
              <a:lnSpc>
                <a:spcPct val="90000"/>
              </a:lnSpc>
              <a:spcBef>
                <a:spcPct val="20000"/>
              </a:spcBef>
              <a:buSzPct val="80000"/>
              <a:buFont typeface="+mj-lt"/>
              <a:buAutoNum type="arabicPeriod"/>
            </a:pPr>
            <a:r>
              <a:rPr lang="zh-CN" altLang="en-US" sz="3200" dirty="0" smtClean="0">
                <a:gradFill>
                  <a:gsLst>
                    <a:gs pos="0">
                      <a:srgbClr val="292929">
                        <a:lumMod val="90000"/>
                        <a:lumOff val="10000"/>
                      </a:srgbClr>
                    </a:gs>
                    <a:gs pos="86000">
                      <a:srgbClr val="292929">
                        <a:lumMod val="90000"/>
                        <a:lumOff val="10000"/>
                      </a:srgbClr>
                    </a:gs>
                  </a:gsLst>
                  <a:lin ang="5400000" scaled="0"/>
                </a:gradFill>
              </a:rPr>
              <a:t>存储管理工具，如</a:t>
            </a:r>
            <a:r>
              <a:rPr lang="en-US" altLang="zh-CN" sz="3200" dirty="0" smtClean="0">
                <a:gradFill>
                  <a:gsLst>
                    <a:gs pos="0">
                      <a:srgbClr val="292929">
                        <a:lumMod val="90000"/>
                        <a:lumOff val="10000"/>
                      </a:srgbClr>
                    </a:gs>
                    <a:gs pos="86000">
                      <a:srgbClr val="292929">
                        <a:lumMod val="90000"/>
                        <a:lumOff val="10000"/>
                      </a:srgbClr>
                    </a:gs>
                  </a:gsLst>
                  <a:lin ang="5400000" scaled="0"/>
                </a:gradFill>
              </a:rPr>
              <a:t>Storage Explorer</a:t>
            </a:r>
          </a:p>
          <a:p>
            <a:pPr marL="514350" indent="-514350">
              <a:lnSpc>
                <a:spcPct val="90000"/>
              </a:lnSpc>
              <a:spcBef>
                <a:spcPct val="20000"/>
              </a:spcBef>
              <a:buSzPct val="80000"/>
              <a:buFont typeface="+mj-lt"/>
              <a:buAutoNum type="arabicPeriod"/>
            </a:pPr>
            <a:endParaRPr lang="en-US" altLang="zh-CN" sz="3200" dirty="0">
              <a:gradFill>
                <a:gsLst>
                  <a:gs pos="0">
                    <a:srgbClr val="292929">
                      <a:lumMod val="90000"/>
                      <a:lumOff val="10000"/>
                    </a:srgbClr>
                  </a:gs>
                  <a:gs pos="86000">
                    <a:srgbClr val="292929">
                      <a:lumMod val="90000"/>
                      <a:lumOff val="10000"/>
                    </a:srgbClr>
                  </a:gs>
                </a:gsLst>
                <a:lin ang="5400000" scaled="0"/>
              </a:gradFill>
            </a:endParaRPr>
          </a:p>
          <a:p>
            <a:pPr marL="514350" indent="-514350">
              <a:lnSpc>
                <a:spcPct val="90000"/>
              </a:lnSpc>
              <a:spcBef>
                <a:spcPct val="20000"/>
              </a:spcBef>
              <a:buSzPct val="80000"/>
              <a:buFont typeface="+mj-lt"/>
              <a:buAutoNum type="arabicPeriod"/>
            </a:pPr>
            <a:r>
              <a:rPr lang="zh-CN" altLang="en-US" sz="3200" dirty="0" smtClean="0">
                <a:gradFill>
                  <a:gsLst>
                    <a:gs pos="0">
                      <a:srgbClr val="292929">
                        <a:lumMod val="90000"/>
                        <a:lumOff val="10000"/>
                      </a:srgbClr>
                    </a:gs>
                    <a:gs pos="86000">
                      <a:srgbClr val="292929">
                        <a:lumMod val="90000"/>
                        <a:lumOff val="10000"/>
                      </a:srgbClr>
                    </a:gs>
                  </a:gsLst>
                  <a:lin ang="5400000" scaled="0"/>
                </a:gradFill>
              </a:rPr>
              <a:t>利用</a:t>
            </a:r>
            <a:r>
              <a:rPr lang="en-US" altLang="zh-CN" sz="3200" dirty="0" smtClean="0">
                <a:gradFill>
                  <a:gsLst>
                    <a:gs pos="0">
                      <a:srgbClr val="292929">
                        <a:lumMod val="90000"/>
                        <a:lumOff val="10000"/>
                      </a:srgbClr>
                    </a:gs>
                    <a:gs pos="86000">
                      <a:srgbClr val="292929">
                        <a:lumMod val="90000"/>
                        <a:lumOff val="10000"/>
                      </a:srgbClr>
                    </a:gs>
                  </a:gsLst>
                  <a:lin ang="5400000" scaled="0"/>
                </a:gradFill>
              </a:rPr>
              <a:t>SDK</a:t>
            </a:r>
            <a:r>
              <a:rPr lang="zh-CN" altLang="en-US" sz="3200" dirty="0" smtClean="0">
                <a:gradFill>
                  <a:gsLst>
                    <a:gs pos="0">
                      <a:srgbClr val="292929">
                        <a:lumMod val="90000"/>
                        <a:lumOff val="10000"/>
                      </a:srgbClr>
                    </a:gs>
                    <a:gs pos="86000">
                      <a:srgbClr val="292929">
                        <a:lumMod val="90000"/>
                        <a:lumOff val="10000"/>
                      </a:srgbClr>
                    </a:gs>
                  </a:gsLst>
                  <a:lin ang="5400000" scaled="0"/>
                </a:gradFill>
              </a:rPr>
              <a:t>开发程序</a:t>
            </a:r>
            <a:endParaRPr lang="en-US" altLang="zh-CN" sz="3200" dirty="0" smtClean="0">
              <a:gradFill>
                <a:gsLst>
                  <a:gs pos="0">
                    <a:srgbClr val="292929">
                      <a:lumMod val="90000"/>
                      <a:lumOff val="10000"/>
                    </a:srgbClr>
                  </a:gs>
                  <a:gs pos="86000">
                    <a:srgbClr val="292929">
                      <a:lumMod val="90000"/>
                      <a:lumOff val="10000"/>
                    </a:srgbClr>
                  </a:gs>
                </a:gsLst>
                <a:lin ang="5400000" scaled="0"/>
              </a:gradFill>
            </a:endParaRPr>
          </a:p>
          <a:p>
            <a:pPr marL="514350" indent="-514350">
              <a:lnSpc>
                <a:spcPct val="90000"/>
              </a:lnSpc>
              <a:spcBef>
                <a:spcPct val="20000"/>
              </a:spcBef>
              <a:buSzPct val="80000"/>
              <a:buFont typeface="+mj-lt"/>
              <a:buAutoNum type="arabicPeriod"/>
            </a:pPr>
            <a:endParaRPr lang="en-US" altLang="zh-CN" sz="3200" dirty="0">
              <a:gradFill>
                <a:gsLst>
                  <a:gs pos="0">
                    <a:srgbClr val="292929">
                      <a:lumMod val="90000"/>
                      <a:lumOff val="10000"/>
                    </a:srgbClr>
                  </a:gs>
                  <a:gs pos="86000">
                    <a:srgbClr val="292929">
                      <a:lumMod val="90000"/>
                      <a:lumOff val="10000"/>
                    </a:srgbClr>
                  </a:gs>
                </a:gsLst>
                <a:lin ang="5400000" scaled="0"/>
              </a:gradFill>
            </a:endParaRPr>
          </a:p>
          <a:p>
            <a:pPr marL="514350" indent="-514350">
              <a:lnSpc>
                <a:spcPct val="90000"/>
              </a:lnSpc>
              <a:spcBef>
                <a:spcPct val="20000"/>
              </a:spcBef>
              <a:buSzPct val="80000"/>
              <a:buFont typeface="+mj-lt"/>
              <a:buAutoNum type="arabicPeriod"/>
            </a:pPr>
            <a:r>
              <a:rPr lang="zh-CN" altLang="en-US" sz="3200" dirty="0" smtClean="0">
                <a:gradFill>
                  <a:gsLst>
                    <a:gs pos="0">
                      <a:srgbClr val="292929">
                        <a:lumMod val="90000"/>
                        <a:lumOff val="10000"/>
                      </a:srgbClr>
                    </a:gs>
                    <a:gs pos="86000">
                      <a:srgbClr val="292929">
                        <a:lumMod val="90000"/>
                        <a:lumOff val="10000"/>
                      </a:srgbClr>
                    </a:gs>
                  </a:gsLst>
                  <a:lin ang="5400000" scaled="0"/>
                </a:gradFill>
              </a:rPr>
              <a:t>直接封装</a:t>
            </a:r>
            <a:r>
              <a:rPr lang="en-US" altLang="zh-CN" sz="3200" dirty="0" smtClean="0">
                <a:gradFill>
                  <a:gsLst>
                    <a:gs pos="0">
                      <a:srgbClr val="292929">
                        <a:lumMod val="90000"/>
                        <a:lumOff val="10000"/>
                      </a:srgbClr>
                    </a:gs>
                    <a:gs pos="86000">
                      <a:srgbClr val="292929">
                        <a:lumMod val="90000"/>
                        <a:lumOff val="10000"/>
                      </a:srgbClr>
                    </a:gs>
                  </a:gsLst>
                  <a:lin ang="5400000" scaled="0"/>
                </a:gradFill>
              </a:rPr>
              <a:t>REST</a:t>
            </a:r>
            <a:r>
              <a:rPr lang="zh-CN" altLang="en-US" sz="3200" dirty="0" smtClean="0">
                <a:gradFill>
                  <a:gsLst>
                    <a:gs pos="0">
                      <a:srgbClr val="292929">
                        <a:lumMod val="90000"/>
                        <a:lumOff val="10000"/>
                      </a:srgbClr>
                    </a:gs>
                    <a:gs pos="86000">
                      <a:srgbClr val="292929">
                        <a:lumMod val="90000"/>
                        <a:lumOff val="10000"/>
                      </a:srgbClr>
                    </a:gs>
                  </a:gsLst>
                  <a:lin ang="5400000" scaled="0"/>
                </a:gradFill>
              </a:rPr>
              <a:t>协议</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4" name="TextBox 3"/>
          <p:cNvSpPr txBox="1"/>
          <p:nvPr/>
        </p:nvSpPr>
        <p:spPr>
          <a:xfrm>
            <a:off x="7047409" y="1909866"/>
            <a:ext cx="1566134" cy="443198"/>
          </a:xfrm>
          <a:prstGeom prst="rect">
            <a:avLst/>
          </a:prstGeom>
          <a:noFill/>
        </p:spPr>
        <p:txBody>
          <a:bodyPr wrap="none" lIns="0" tIns="0" rIns="0" bIns="0" rtlCol="0">
            <a:spAutoFit/>
          </a:bodyPr>
          <a:lstStyle/>
          <a:p>
            <a:pPr>
              <a:lnSpc>
                <a:spcPct val="90000"/>
              </a:lnSpc>
              <a:spcBef>
                <a:spcPct val="20000"/>
              </a:spcBef>
              <a:buSzPct val="80000"/>
            </a:pPr>
            <a:r>
              <a:rPr lang="zh-CN" altLang="en-US" sz="3200" dirty="0" smtClean="0">
                <a:gradFill>
                  <a:gsLst>
                    <a:gs pos="0">
                      <a:srgbClr val="292929">
                        <a:lumMod val="90000"/>
                        <a:lumOff val="10000"/>
                      </a:srgbClr>
                    </a:gs>
                    <a:gs pos="86000">
                      <a:srgbClr val="292929">
                        <a:lumMod val="90000"/>
                        <a:lumOff val="10000"/>
                      </a:srgbClr>
                    </a:gs>
                  </a:gsLst>
                  <a:lin ang="5400000" scaled="0"/>
                </a:gradFill>
              </a:rPr>
              <a:t>存储</a:t>
            </a:r>
            <a:r>
              <a:rPr lang="en-US" altLang="zh-CN" sz="3200" dirty="0" smtClean="0">
                <a:gradFill>
                  <a:gsLst>
                    <a:gs pos="0">
                      <a:srgbClr val="292929">
                        <a:lumMod val="90000"/>
                        <a:lumOff val="10000"/>
                      </a:srgbClr>
                    </a:gs>
                    <a:gs pos="86000">
                      <a:srgbClr val="292929">
                        <a:lumMod val="90000"/>
                        <a:lumOff val="10000"/>
                      </a:srgbClr>
                    </a:gs>
                  </a:gsLst>
                  <a:lin ang="5400000" scaled="0"/>
                </a:gradFill>
              </a:rPr>
              <a:t>SDK</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294176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13" y="4303776"/>
            <a:ext cx="4906327" cy="1594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zh-CN" altLang="en-US" dirty="0" smtClean="0"/>
              <a:t>在</a:t>
            </a:r>
            <a:r>
              <a:rPr lang="en-US" dirty="0" smtClean="0"/>
              <a:t>Development Fabric</a:t>
            </a:r>
            <a:r>
              <a:rPr lang="zh-CN" altLang="en-US" dirty="0" smtClean="0"/>
              <a:t>中的存储</a:t>
            </a:r>
            <a:endParaRPr lang="en-US" dirty="0"/>
          </a:p>
        </p:txBody>
      </p:sp>
      <p:sp>
        <p:nvSpPr>
          <p:cNvPr id="4" name="Content Placeholder 3"/>
          <p:cNvSpPr>
            <a:spLocks noGrp="1"/>
          </p:cNvSpPr>
          <p:nvPr>
            <p:ph type="body" sz="quarter" idx="10"/>
          </p:nvPr>
        </p:nvSpPr>
        <p:spPr>
          <a:xfrm>
            <a:off x="519112" y="1447799"/>
            <a:ext cx="5575301" cy="2119042"/>
          </a:xfrm>
        </p:spPr>
        <p:txBody>
          <a:bodyPr/>
          <a:lstStyle/>
          <a:p>
            <a:r>
              <a:rPr lang="zh-CN" altLang="en-US" sz="3200" dirty="0" smtClean="0"/>
              <a:t>提供本地</a:t>
            </a:r>
            <a:r>
              <a:rPr lang="en-US" sz="3200" dirty="0" smtClean="0"/>
              <a:t>“Mock” </a:t>
            </a:r>
            <a:r>
              <a:rPr lang="zh-CN" altLang="en-US" sz="3200" dirty="0" smtClean="0"/>
              <a:t>存储</a:t>
            </a:r>
            <a:endParaRPr lang="en-US" sz="3200" dirty="0" smtClean="0"/>
          </a:p>
          <a:p>
            <a:r>
              <a:rPr lang="zh-CN" altLang="en-US" sz="3200" dirty="0" smtClean="0"/>
              <a:t>模拟在云中的存储</a:t>
            </a:r>
            <a:endParaRPr lang="en-US" altLang="zh-CN" sz="3200" dirty="0" smtClean="0"/>
          </a:p>
          <a:p>
            <a:r>
              <a:rPr lang="zh-CN" altLang="en-US" sz="3200" dirty="0" smtClean="0"/>
              <a:t>允许离线开发</a:t>
            </a:r>
            <a:endParaRPr lang="en-US" altLang="zh-CN" sz="3200" dirty="0" smtClean="0"/>
          </a:p>
          <a:p>
            <a:r>
              <a:rPr lang="zh-CN" altLang="en-US" sz="3200" dirty="0" smtClean="0"/>
              <a:t>需要</a:t>
            </a:r>
            <a:r>
              <a:rPr lang="en-US" sz="3200" dirty="0" smtClean="0"/>
              <a:t>Express 2005/2008 </a:t>
            </a:r>
            <a:r>
              <a:rPr lang="zh-CN" altLang="en-US" sz="3200" dirty="0" smtClean="0"/>
              <a:t>或更新</a:t>
            </a:r>
            <a:endParaRPr lang="en-US" sz="3200" dirty="0"/>
          </a:p>
        </p:txBody>
      </p:sp>
      <p:sp>
        <p:nvSpPr>
          <p:cNvPr id="7" name="Rectangle 6"/>
          <p:cNvSpPr/>
          <p:nvPr/>
        </p:nvSpPr>
        <p:spPr bwMode="auto">
          <a:xfrm>
            <a:off x="6692630" y="1446213"/>
            <a:ext cx="4978670" cy="445170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03" rIns="182880" bIns="45703" numCol="1" spcCol="0" rtlCol="0" anchor="t" anchorCtr="0" compatLnSpc="1">
            <a:prstTxWarp prst="textNoShape">
              <a:avLst/>
            </a:prstTxWarp>
          </a:bodyPr>
          <a:lstStyle/>
          <a:p>
            <a:pPr defTabSz="913788" fontAlgn="base">
              <a:spcBef>
                <a:spcPct val="0"/>
              </a:spcBef>
              <a:spcAft>
                <a:spcPct val="0"/>
              </a:spcAft>
            </a:pPr>
            <a:r>
              <a:rPr lang="zh-CN" altLang="en-US" dirty="0" smtClean="0">
                <a:ln>
                  <a:solidFill>
                    <a:schemeClr val="bg1">
                      <a:alpha val="0"/>
                    </a:schemeClr>
                  </a:solidFill>
                </a:ln>
                <a:solidFill>
                  <a:schemeClr val="bg1">
                    <a:alpha val="99000"/>
                  </a:schemeClr>
                </a:solidFill>
                <a:latin typeface="+mj-lt"/>
              </a:rPr>
              <a:t>云和模拟器存储有一些区别</a:t>
            </a:r>
            <a:r>
              <a:rPr lang="en-NZ" dirty="0" smtClean="0">
                <a:ln>
                  <a:solidFill>
                    <a:schemeClr val="bg1">
                      <a:alpha val="0"/>
                    </a:schemeClr>
                  </a:solidFill>
                </a:ln>
                <a:solidFill>
                  <a:schemeClr val="bg1">
                    <a:alpha val="99000"/>
                  </a:schemeClr>
                </a:solidFill>
                <a:latin typeface="+mj-lt"/>
              </a:rPr>
              <a:t>:</a:t>
            </a:r>
            <a:r>
              <a:rPr lang="en-NZ" dirty="0">
                <a:ln>
                  <a:solidFill>
                    <a:schemeClr val="bg1">
                      <a:alpha val="0"/>
                    </a:schemeClr>
                  </a:solidFill>
                </a:ln>
                <a:solidFill>
                  <a:schemeClr val="bg1">
                    <a:alpha val="99000"/>
                  </a:schemeClr>
                </a:solidFill>
                <a:latin typeface="+mj-lt"/>
              </a:rPr>
              <a:t/>
            </a:r>
            <a:br>
              <a:rPr lang="en-NZ" dirty="0">
                <a:ln>
                  <a:solidFill>
                    <a:schemeClr val="bg1">
                      <a:alpha val="0"/>
                    </a:schemeClr>
                  </a:solidFill>
                </a:ln>
                <a:solidFill>
                  <a:schemeClr val="bg1">
                    <a:alpha val="99000"/>
                  </a:schemeClr>
                </a:solidFill>
                <a:latin typeface="+mj-lt"/>
              </a:rPr>
            </a:br>
            <a:endParaRPr lang="en-NZ"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en-NZ" dirty="0" smtClean="0">
                <a:ln>
                  <a:solidFill>
                    <a:schemeClr val="bg1">
                      <a:alpha val="0"/>
                    </a:schemeClr>
                  </a:solidFill>
                </a:ln>
                <a:solidFill>
                  <a:schemeClr val="accent6">
                    <a:alpha val="99000"/>
                  </a:schemeClr>
                </a:solidFill>
                <a:latin typeface="+mj-lt"/>
                <a:hlinkClick r:id="rId4"/>
              </a:rPr>
              <a:t>http</a:t>
            </a:r>
            <a:r>
              <a:rPr lang="en-NZ" dirty="0">
                <a:ln>
                  <a:solidFill>
                    <a:schemeClr val="bg1">
                      <a:alpha val="0"/>
                    </a:schemeClr>
                  </a:solidFill>
                </a:ln>
                <a:solidFill>
                  <a:schemeClr val="accent6">
                    <a:alpha val="99000"/>
                  </a:schemeClr>
                </a:solidFill>
                <a:latin typeface="+mj-lt"/>
                <a:hlinkClick r:id="rId4"/>
              </a:rPr>
              <a:t>://msdn.microsoft.com/en-us/gg433135</a:t>
            </a:r>
            <a:endParaRPr lang="en-NZ" dirty="0">
              <a:ln>
                <a:solidFill>
                  <a:schemeClr val="bg1">
                    <a:alpha val="0"/>
                  </a:schemeClr>
                </a:solidFill>
              </a:ln>
              <a:solidFill>
                <a:schemeClr val="accent6">
                  <a:alpha val="99000"/>
                </a:schemeClr>
              </a:solidFill>
              <a:latin typeface="+mj-lt"/>
            </a:endParaRPr>
          </a:p>
          <a:p>
            <a:pPr defTabSz="913788" fontAlgn="base">
              <a:spcBef>
                <a:spcPct val="0"/>
              </a:spcBef>
              <a:spcAft>
                <a:spcPct val="0"/>
              </a:spcAft>
            </a:pPr>
            <a:r>
              <a:rPr lang="en-NZ" dirty="0">
                <a:ln>
                  <a:solidFill>
                    <a:schemeClr val="bg1">
                      <a:alpha val="0"/>
                    </a:schemeClr>
                  </a:solidFill>
                </a:ln>
                <a:solidFill>
                  <a:schemeClr val="bg1">
                    <a:alpha val="99000"/>
                  </a:schemeClr>
                </a:solidFill>
                <a:latin typeface="+mj-lt"/>
              </a:rPr>
              <a:t/>
            </a:r>
            <a:br>
              <a:rPr lang="en-NZ" dirty="0">
                <a:ln>
                  <a:solidFill>
                    <a:schemeClr val="bg1">
                      <a:alpha val="0"/>
                    </a:schemeClr>
                  </a:solidFill>
                </a:ln>
                <a:solidFill>
                  <a:schemeClr val="bg1">
                    <a:alpha val="99000"/>
                  </a:schemeClr>
                </a:solidFill>
                <a:latin typeface="+mj-lt"/>
              </a:rPr>
            </a:br>
            <a:r>
              <a:rPr lang="zh-CN" altLang="en-US" dirty="0" smtClean="0">
                <a:ln>
                  <a:solidFill>
                    <a:schemeClr val="bg1">
                      <a:alpha val="0"/>
                    </a:schemeClr>
                  </a:solidFill>
                </a:ln>
                <a:solidFill>
                  <a:schemeClr val="bg1">
                    <a:alpha val="99000"/>
                  </a:schemeClr>
                </a:solidFill>
                <a:latin typeface="+mj-lt"/>
              </a:rPr>
              <a:t>对开发人员一个好的方法</a:t>
            </a:r>
            <a:r>
              <a:rPr lang="en-NZ" dirty="0" smtClean="0">
                <a:ln>
                  <a:solidFill>
                    <a:schemeClr val="bg1">
                      <a:alpha val="0"/>
                    </a:schemeClr>
                  </a:solidFill>
                </a:ln>
                <a:solidFill>
                  <a:schemeClr val="bg1">
                    <a:alpha val="99000"/>
                  </a:schemeClr>
                </a:solidFill>
                <a:latin typeface="+mj-lt"/>
              </a:rPr>
              <a:t>:</a:t>
            </a:r>
          </a:p>
          <a:p>
            <a:pPr defTabSz="913788" fontAlgn="base">
              <a:spcBef>
                <a:spcPct val="0"/>
              </a:spcBef>
              <a:spcAft>
                <a:spcPct val="0"/>
              </a:spcAft>
            </a:pPr>
            <a:r>
              <a:rPr lang="en-NZ" sz="2000" dirty="0" smtClean="0">
                <a:ln>
                  <a:solidFill>
                    <a:schemeClr val="bg1">
                      <a:alpha val="0"/>
                    </a:schemeClr>
                  </a:solidFill>
                </a:ln>
                <a:solidFill>
                  <a:schemeClr val="bg1">
                    <a:alpha val="99000"/>
                  </a:schemeClr>
                </a:solidFill>
                <a:latin typeface="+mj-lt"/>
              </a:rPr>
              <a:t/>
            </a:r>
            <a:br>
              <a:rPr lang="en-NZ" sz="2000" dirty="0" smtClean="0">
                <a:ln>
                  <a:solidFill>
                    <a:schemeClr val="bg1">
                      <a:alpha val="0"/>
                    </a:schemeClr>
                  </a:solidFill>
                </a:ln>
                <a:solidFill>
                  <a:schemeClr val="bg1">
                    <a:alpha val="99000"/>
                  </a:schemeClr>
                </a:solidFill>
                <a:latin typeface="+mj-lt"/>
              </a:rPr>
            </a:br>
            <a:r>
              <a:rPr lang="zh-CN" altLang="en-US" sz="2000" dirty="0" smtClean="0">
                <a:ln>
                  <a:solidFill>
                    <a:schemeClr val="bg1">
                      <a:alpha val="0"/>
                    </a:schemeClr>
                  </a:solidFill>
                </a:ln>
                <a:solidFill>
                  <a:schemeClr val="bg1">
                    <a:alpha val="99000"/>
                  </a:schemeClr>
                </a:solidFill>
                <a:latin typeface="+mj-lt"/>
              </a:rPr>
              <a:t>测试部署前期的代码，将存储先放到云上</a:t>
            </a:r>
            <a:endParaRPr lang="en-US" altLang="zh-CN" sz="2000"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zh-CN" altLang="en-US" sz="2000" dirty="0" smtClean="0">
                <a:ln>
                  <a:solidFill>
                    <a:schemeClr val="bg1">
                      <a:alpha val="0"/>
                    </a:schemeClr>
                  </a:solidFill>
                </a:ln>
                <a:solidFill>
                  <a:schemeClr val="bg1">
                    <a:alpha val="99000"/>
                  </a:schemeClr>
                </a:solidFill>
                <a:latin typeface="+mj-lt"/>
              </a:rPr>
              <a:t>使用</a:t>
            </a:r>
            <a:r>
              <a:rPr lang="en-US" altLang="zh-CN" sz="2000" dirty="0" err="1" smtClean="0">
                <a:ln>
                  <a:solidFill>
                    <a:schemeClr val="bg1">
                      <a:alpha val="0"/>
                    </a:schemeClr>
                  </a:solidFill>
                </a:ln>
                <a:solidFill>
                  <a:schemeClr val="bg1">
                    <a:alpha val="99000"/>
                  </a:schemeClr>
                </a:solidFill>
                <a:latin typeface="+mj-lt"/>
              </a:rPr>
              <a:t>Dev</a:t>
            </a:r>
            <a:r>
              <a:rPr lang="en-US" altLang="zh-CN" sz="2000" dirty="0" smtClean="0">
                <a:ln>
                  <a:solidFill>
                    <a:schemeClr val="bg1">
                      <a:alpha val="0"/>
                    </a:schemeClr>
                  </a:solidFill>
                </a:ln>
                <a:solidFill>
                  <a:schemeClr val="bg1">
                    <a:alpha val="99000"/>
                  </a:schemeClr>
                </a:solidFill>
                <a:latin typeface="+mj-lt"/>
              </a:rPr>
              <a:t> Fabric</a:t>
            </a:r>
            <a:r>
              <a:rPr lang="zh-CN" altLang="en-US" sz="2000" dirty="0" smtClean="0">
                <a:ln>
                  <a:solidFill>
                    <a:schemeClr val="bg1">
                      <a:alpha val="0"/>
                    </a:schemeClr>
                  </a:solidFill>
                </a:ln>
                <a:solidFill>
                  <a:schemeClr val="bg1">
                    <a:alpha val="99000"/>
                  </a:schemeClr>
                </a:solidFill>
                <a:latin typeface="+mj-lt"/>
              </a:rPr>
              <a:t>连接到云上的存储</a:t>
            </a:r>
            <a:endParaRPr lang="en-US" altLang="zh-CN" sz="2000" dirty="0" smtClean="0">
              <a:ln>
                <a:solidFill>
                  <a:schemeClr val="bg1">
                    <a:alpha val="0"/>
                  </a:schemeClr>
                </a:solidFill>
              </a:ln>
              <a:solidFill>
                <a:schemeClr val="bg1">
                  <a:alpha val="99000"/>
                </a:schemeClr>
              </a:solidFill>
              <a:latin typeface="+mj-lt"/>
            </a:endParaRPr>
          </a:p>
          <a:p>
            <a:pPr defTabSz="913788" fontAlgn="base">
              <a:spcBef>
                <a:spcPct val="0"/>
              </a:spcBef>
              <a:spcAft>
                <a:spcPct val="0"/>
              </a:spcAft>
            </a:pPr>
            <a:r>
              <a:rPr lang="zh-CN" altLang="en-US" sz="2000" dirty="0" smtClean="0">
                <a:ln>
                  <a:solidFill>
                    <a:schemeClr val="bg1">
                      <a:alpha val="0"/>
                    </a:schemeClr>
                  </a:solidFill>
                </a:ln>
                <a:solidFill>
                  <a:schemeClr val="bg1">
                    <a:alpha val="99000"/>
                  </a:schemeClr>
                </a:solidFill>
                <a:latin typeface="+mj-lt"/>
              </a:rPr>
              <a:t>最后把计算放到云上</a:t>
            </a:r>
            <a:endParaRPr lang="en-NZ" sz="1800" dirty="0">
              <a:ln>
                <a:solidFill>
                  <a:schemeClr val="bg1">
                    <a:alpha val="0"/>
                  </a:schemeClr>
                </a:solidFill>
              </a:ln>
              <a:solidFill>
                <a:schemeClr val="bg1">
                  <a:alpha val="99000"/>
                </a:schemeClr>
              </a:solidFill>
              <a:latin typeface="+mj-lt"/>
            </a:endParaRPr>
          </a:p>
        </p:txBody>
      </p:sp>
    </p:spTree>
    <p:extLst>
      <p:ext uri="{BB962C8B-B14F-4D97-AF65-F5344CB8AC3E}">
        <p14:creationId xmlns:p14="http://schemas.microsoft.com/office/powerpoint/2010/main" val="365446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存储安全性</a:t>
            </a:r>
            <a:endParaRPr lang="en-NZ" dirty="0"/>
          </a:p>
        </p:txBody>
      </p:sp>
      <p:sp>
        <p:nvSpPr>
          <p:cNvPr id="3" name="Content Placeholder 2"/>
          <p:cNvSpPr>
            <a:spLocks noGrp="1"/>
          </p:cNvSpPr>
          <p:nvPr>
            <p:ph type="body" sz="quarter" idx="10"/>
          </p:nvPr>
        </p:nvSpPr>
        <p:spPr>
          <a:xfrm>
            <a:off x="519112" y="1447799"/>
            <a:ext cx="11149013" cy="3831818"/>
          </a:xfrm>
        </p:spPr>
        <p:txBody>
          <a:bodyPr/>
          <a:lstStyle/>
          <a:p>
            <a:r>
              <a:rPr lang="en-US" altLang="zh-CN" dirty="0" smtClean="0">
                <a:solidFill>
                  <a:schemeClr val="accent2">
                    <a:alpha val="99000"/>
                  </a:schemeClr>
                </a:solidFill>
              </a:rPr>
              <a:t>Windows Azure</a:t>
            </a:r>
            <a:r>
              <a:rPr lang="zh-CN" altLang="en-US" dirty="0" smtClean="0">
                <a:solidFill>
                  <a:schemeClr val="accent2">
                    <a:alpha val="99000"/>
                  </a:schemeClr>
                </a:solidFill>
              </a:rPr>
              <a:t>存储提供了简单的安全性来调用存储服务</a:t>
            </a:r>
            <a:endParaRPr lang="en-NZ" dirty="0" smtClean="0">
              <a:solidFill>
                <a:schemeClr val="accent2">
                  <a:alpha val="99000"/>
                </a:schemeClr>
              </a:solidFill>
            </a:endParaRPr>
          </a:p>
          <a:p>
            <a:pPr lvl="1"/>
            <a:r>
              <a:rPr lang="en-NZ" dirty="0" smtClean="0"/>
              <a:t>HTTPS </a:t>
            </a:r>
            <a:r>
              <a:rPr lang="zh-CN" altLang="en-US" dirty="0" smtClean="0"/>
              <a:t>端口</a:t>
            </a:r>
            <a:endParaRPr lang="en-NZ" dirty="0" smtClean="0"/>
          </a:p>
          <a:p>
            <a:pPr lvl="1"/>
            <a:r>
              <a:rPr lang="zh-CN" altLang="en-US" dirty="0" smtClean="0"/>
              <a:t>对于授权的操作需要数字签名请求</a:t>
            </a:r>
            <a:endParaRPr lang="en-NZ" dirty="0" smtClean="0"/>
          </a:p>
          <a:p>
            <a:pPr lvl="1"/>
            <a:endParaRPr lang="en-NZ" dirty="0" smtClean="0"/>
          </a:p>
          <a:p>
            <a:r>
              <a:rPr lang="zh-CN" altLang="en-US" dirty="0" smtClean="0">
                <a:solidFill>
                  <a:schemeClr val="accent2">
                    <a:alpha val="99000"/>
                  </a:schemeClr>
                </a:solidFill>
              </a:rPr>
              <a:t>每个账户有两个</a:t>
            </a:r>
            <a:r>
              <a:rPr lang="en-NZ" dirty="0" smtClean="0">
                <a:solidFill>
                  <a:schemeClr val="accent2">
                    <a:alpha val="99000"/>
                  </a:schemeClr>
                </a:solidFill>
              </a:rPr>
              <a:t>512bit </a:t>
            </a:r>
            <a:r>
              <a:rPr lang="zh-CN" altLang="en-US" dirty="0" smtClean="0">
                <a:solidFill>
                  <a:schemeClr val="accent2">
                    <a:alpha val="99000"/>
                  </a:schemeClr>
                </a:solidFill>
              </a:rPr>
              <a:t>对称密钥</a:t>
            </a:r>
            <a:endParaRPr lang="en-NZ" dirty="0" smtClean="0">
              <a:solidFill>
                <a:schemeClr val="accent2">
                  <a:alpha val="99000"/>
                </a:schemeClr>
              </a:solidFill>
            </a:endParaRPr>
          </a:p>
          <a:p>
            <a:pPr lvl="1"/>
            <a:r>
              <a:rPr lang="zh-CN" altLang="en-US" dirty="0" smtClean="0"/>
              <a:t>能够独立生成</a:t>
            </a:r>
            <a:endParaRPr lang="en-NZ" dirty="0" smtClean="0"/>
          </a:p>
          <a:p>
            <a:pPr lvl="1"/>
            <a:endParaRPr lang="en-NZ" dirty="0" smtClean="0"/>
          </a:p>
          <a:p>
            <a:r>
              <a:rPr lang="zh-CN" altLang="en-US" dirty="0" smtClean="0">
                <a:solidFill>
                  <a:schemeClr val="accent2">
                    <a:alpha val="99000"/>
                  </a:schemeClr>
                </a:solidFill>
              </a:rPr>
              <a:t>通过共享的访问签名实现更多颗粒的安全性</a:t>
            </a:r>
            <a:endParaRPr lang="en-NZ" dirty="0">
              <a:solidFill>
                <a:schemeClr val="accent2">
                  <a:alpha val="99000"/>
                </a:schemeClr>
              </a:solidFill>
            </a:endParaRPr>
          </a:p>
        </p:txBody>
      </p:sp>
    </p:spTree>
    <p:extLst>
      <p:ext uri="{BB962C8B-B14F-4D97-AF65-F5344CB8AC3E}">
        <p14:creationId xmlns:p14="http://schemas.microsoft.com/office/powerpoint/2010/main" val="138096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Storage </a:t>
            </a:r>
            <a:r>
              <a:rPr lang="zh-CN" altLang="en-US" dirty="0" smtClean="0"/>
              <a:t>抽象</a:t>
            </a:r>
            <a:endParaRPr lang="en-US" dirty="0"/>
          </a:p>
        </p:txBody>
      </p:sp>
      <p:grpSp>
        <p:nvGrpSpPr>
          <p:cNvPr id="25" name="Group 24"/>
          <p:cNvGrpSpPr/>
          <p:nvPr/>
        </p:nvGrpSpPr>
        <p:grpSpPr>
          <a:xfrm>
            <a:off x="4769491" y="1964326"/>
            <a:ext cx="2488654" cy="3364778"/>
            <a:chOff x="519113" y="1446214"/>
            <a:chExt cx="2488654" cy="3364778"/>
          </a:xfrm>
        </p:grpSpPr>
        <p:sp>
          <p:nvSpPr>
            <p:cNvPr id="6" name="Rectangle 5"/>
            <p:cNvSpPr/>
            <p:nvPr/>
          </p:nvSpPr>
          <p:spPr bwMode="auto">
            <a:xfrm>
              <a:off x="519113"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sz="3200" dirty="0" smtClean="0">
                  <a:solidFill>
                    <a:schemeClr val="tx1"/>
                  </a:solidFill>
                  <a:latin typeface="Segoe UI Light" pitchFamily="34" charset="0"/>
                </a:rPr>
                <a:t>Tables</a:t>
              </a:r>
              <a:endParaRPr lang="en-US" sz="2800" dirty="0" smtClean="0">
                <a:solidFill>
                  <a:schemeClr val="tx1"/>
                </a:solidFill>
                <a:latin typeface="Segoe UI Light" pitchFamily="34" charset="0"/>
              </a:endParaRPr>
            </a:p>
            <a:p>
              <a:pPr defTabSz="914099" fontAlgn="base">
                <a:spcBef>
                  <a:spcPct val="0"/>
                </a:spcBef>
                <a:spcAft>
                  <a:spcPct val="0"/>
                </a:spcAft>
              </a:pPr>
              <a:r>
                <a:rPr lang="zh-CN" altLang="en-US" sz="1800" dirty="0" smtClean="0">
                  <a:solidFill>
                    <a:schemeClr val="tx1"/>
                  </a:solidFill>
                  <a:latin typeface="+mj-lt"/>
                </a:rPr>
                <a:t>结构化的存储。一张表是实体的集合，一个实体是属性的集合。</a:t>
              </a:r>
              <a:endParaRPr lang="en-US" sz="1800" dirty="0">
                <a:solidFill>
                  <a:schemeClr val="tx1"/>
                </a:solidFill>
                <a:latin typeface="+mj-lt"/>
              </a:endParaRPr>
            </a:p>
          </p:txBody>
        </p:sp>
        <p:sp>
          <p:nvSpPr>
            <p:cNvPr id="7" name="Freeform 6"/>
            <p:cNvSpPr>
              <a:spLocks noEditPoints="1"/>
            </p:cNvSpPr>
            <p:nvPr/>
          </p:nvSpPr>
          <p:spPr bwMode="auto">
            <a:xfrm>
              <a:off x="1144491" y="1706652"/>
              <a:ext cx="1237898" cy="1082587"/>
            </a:xfrm>
            <a:custGeom>
              <a:avLst/>
              <a:gdLst>
                <a:gd name="T0" fmla="*/ 0 w 570"/>
                <a:gd name="T1" fmla="*/ 12 h 499"/>
                <a:gd name="T2" fmla="*/ 558 w 570"/>
                <a:gd name="T3" fmla="*/ 499 h 499"/>
                <a:gd name="T4" fmla="*/ 558 w 570"/>
                <a:gd name="T5" fmla="*/ 0 h 499"/>
                <a:gd name="T6" fmla="*/ 223 w 570"/>
                <a:gd name="T7" fmla="*/ 396 h 499"/>
                <a:gd name="T8" fmla="*/ 223 w 570"/>
                <a:gd name="T9" fmla="*/ 215 h 499"/>
                <a:gd name="T10" fmla="*/ 138 w 570"/>
                <a:gd name="T11" fmla="*/ 215 h 499"/>
                <a:gd name="T12" fmla="*/ 138 w 570"/>
                <a:gd name="T13" fmla="*/ 124 h 499"/>
                <a:gd name="T14" fmla="*/ 138 w 570"/>
                <a:gd name="T15" fmla="*/ 195 h 499"/>
                <a:gd name="T16" fmla="*/ 138 w 570"/>
                <a:gd name="T17" fmla="*/ 376 h 499"/>
                <a:gd name="T18" fmla="*/ 243 w 570"/>
                <a:gd name="T19" fmla="*/ 464 h 499"/>
                <a:gd name="T20" fmla="*/ 327 w 570"/>
                <a:gd name="T21" fmla="*/ 464 h 499"/>
                <a:gd name="T22" fmla="*/ 327 w 570"/>
                <a:gd name="T23" fmla="*/ 285 h 499"/>
                <a:gd name="T24" fmla="*/ 327 w 570"/>
                <a:gd name="T25" fmla="*/ 215 h 499"/>
                <a:gd name="T26" fmla="*/ 327 w 570"/>
                <a:gd name="T27" fmla="*/ 124 h 499"/>
                <a:gd name="T28" fmla="*/ 327 w 570"/>
                <a:gd name="T29" fmla="*/ 305 h 499"/>
                <a:gd name="T30" fmla="*/ 243 w 570"/>
                <a:gd name="T31" fmla="*/ 305 h 499"/>
                <a:gd name="T32" fmla="*/ 347 w 570"/>
                <a:gd name="T33" fmla="*/ 396 h 499"/>
                <a:gd name="T34" fmla="*/ 347 w 570"/>
                <a:gd name="T35" fmla="*/ 464 h 499"/>
                <a:gd name="T36" fmla="*/ 347 w 570"/>
                <a:gd name="T37" fmla="*/ 285 h 499"/>
                <a:gd name="T38" fmla="*/ 347 w 570"/>
                <a:gd name="T39" fmla="*/ 195 h 499"/>
                <a:gd name="T40" fmla="*/ 432 w 570"/>
                <a:gd name="T41" fmla="*/ 195 h 499"/>
                <a:gd name="T42" fmla="*/ 432 w 570"/>
                <a:gd name="T43" fmla="*/ 376 h 499"/>
                <a:gd name="T44" fmla="*/ 432 w 570"/>
                <a:gd name="T45" fmla="*/ 305 h 499"/>
                <a:gd name="T46" fmla="*/ 535 w 570"/>
                <a:gd name="T47" fmla="*/ 396 h 499"/>
                <a:gd name="T48" fmla="*/ 452 w 570"/>
                <a:gd name="T49" fmla="*/ 376 h 499"/>
                <a:gd name="T50" fmla="*/ 535 w 570"/>
                <a:gd name="T51" fmla="*/ 376 h 499"/>
                <a:gd name="T52" fmla="*/ 452 w 570"/>
                <a:gd name="T53" fmla="*/ 215 h 499"/>
                <a:gd name="T54" fmla="*/ 452 w 570"/>
                <a:gd name="T55" fmla="*/ 285 h 499"/>
                <a:gd name="T56" fmla="*/ 535 w 570"/>
                <a:gd name="T57" fmla="*/ 124 h 499"/>
                <a:gd name="T58" fmla="*/ 535 w 570"/>
                <a:gd name="T59" fmla="*/ 35 h 499"/>
                <a:gd name="T60" fmla="*/ 452 w 570"/>
                <a:gd name="T61" fmla="*/ 35 h 499"/>
                <a:gd name="T62" fmla="*/ 432 w 570"/>
                <a:gd name="T63" fmla="*/ 104 h 499"/>
                <a:gd name="T64" fmla="*/ 432 w 570"/>
                <a:gd name="T65" fmla="*/ 35 h 499"/>
                <a:gd name="T66" fmla="*/ 243 w 570"/>
                <a:gd name="T67" fmla="*/ 104 h 499"/>
                <a:gd name="T68" fmla="*/ 223 w 570"/>
                <a:gd name="T69" fmla="*/ 35 h 499"/>
                <a:gd name="T70" fmla="*/ 138 w 570"/>
                <a:gd name="T71" fmla="*/ 35 h 499"/>
                <a:gd name="T72" fmla="*/ 35 w 570"/>
                <a:gd name="T73" fmla="*/ 104 h 499"/>
                <a:gd name="T74" fmla="*/ 118 w 570"/>
                <a:gd name="T75" fmla="*/ 104 h 499"/>
                <a:gd name="T76" fmla="*/ 35 w 570"/>
                <a:gd name="T77" fmla="*/ 195 h 499"/>
                <a:gd name="T78" fmla="*/ 118 w 570"/>
                <a:gd name="T79" fmla="*/ 215 h 499"/>
                <a:gd name="T80" fmla="*/ 35 w 570"/>
                <a:gd name="T81" fmla="*/ 215 h 499"/>
                <a:gd name="T82" fmla="*/ 118 w 570"/>
                <a:gd name="T83" fmla="*/ 376 h 499"/>
                <a:gd name="T84" fmla="*/ 118 w 570"/>
                <a:gd name="T85" fmla="*/ 305 h 499"/>
                <a:gd name="T86" fmla="*/ 35 w 570"/>
                <a:gd name="T87" fmla="*/ 46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0" h="499">
                  <a:moveTo>
                    <a:pt x="558" y="0"/>
                  </a:moveTo>
                  <a:cubicBezTo>
                    <a:pt x="12" y="0"/>
                    <a:pt x="12" y="0"/>
                    <a:pt x="12" y="0"/>
                  </a:cubicBezTo>
                  <a:cubicBezTo>
                    <a:pt x="5" y="0"/>
                    <a:pt x="0" y="5"/>
                    <a:pt x="0" y="12"/>
                  </a:cubicBezTo>
                  <a:cubicBezTo>
                    <a:pt x="0" y="487"/>
                    <a:pt x="0" y="487"/>
                    <a:pt x="0" y="487"/>
                  </a:cubicBezTo>
                  <a:cubicBezTo>
                    <a:pt x="0" y="493"/>
                    <a:pt x="5" y="499"/>
                    <a:pt x="12" y="499"/>
                  </a:cubicBezTo>
                  <a:cubicBezTo>
                    <a:pt x="558" y="499"/>
                    <a:pt x="558" y="499"/>
                    <a:pt x="558" y="499"/>
                  </a:cubicBezTo>
                  <a:cubicBezTo>
                    <a:pt x="564" y="499"/>
                    <a:pt x="570" y="493"/>
                    <a:pt x="570" y="487"/>
                  </a:cubicBezTo>
                  <a:cubicBezTo>
                    <a:pt x="570" y="12"/>
                    <a:pt x="570" y="12"/>
                    <a:pt x="570" y="12"/>
                  </a:cubicBezTo>
                  <a:cubicBezTo>
                    <a:pt x="570" y="5"/>
                    <a:pt x="564" y="0"/>
                    <a:pt x="558" y="0"/>
                  </a:cubicBezTo>
                  <a:close/>
                  <a:moveTo>
                    <a:pt x="138" y="464"/>
                  </a:moveTo>
                  <a:cubicBezTo>
                    <a:pt x="138" y="396"/>
                    <a:pt x="138" y="396"/>
                    <a:pt x="138" y="396"/>
                  </a:cubicBezTo>
                  <a:cubicBezTo>
                    <a:pt x="223" y="396"/>
                    <a:pt x="223" y="396"/>
                    <a:pt x="223" y="396"/>
                  </a:cubicBezTo>
                  <a:cubicBezTo>
                    <a:pt x="223" y="464"/>
                    <a:pt x="223" y="464"/>
                    <a:pt x="223" y="464"/>
                  </a:cubicBezTo>
                  <a:lnTo>
                    <a:pt x="138" y="464"/>
                  </a:lnTo>
                  <a:close/>
                  <a:moveTo>
                    <a:pt x="223" y="215"/>
                  </a:moveTo>
                  <a:cubicBezTo>
                    <a:pt x="223" y="285"/>
                    <a:pt x="223" y="285"/>
                    <a:pt x="223" y="285"/>
                  </a:cubicBezTo>
                  <a:cubicBezTo>
                    <a:pt x="138" y="285"/>
                    <a:pt x="138" y="285"/>
                    <a:pt x="138" y="285"/>
                  </a:cubicBezTo>
                  <a:cubicBezTo>
                    <a:pt x="138" y="215"/>
                    <a:pt x="138" y="215"/>
                    <a:pt x="138" y="215"/>
                  </a:cubicBezTo>
                  <a:lnTo>
                    <a:pt x="223" y="215"/>
                  </a:lnTo>
                  <a:close/>
                  <a:moveTo>
                    <a:pt x="138" y="195"/>
                  </a:moveTo>
                  <a:cubicBezTo>
                    <a:pt x="138" y="124"/>
                    <a:pt x="138" y="124"/>
                    <a:pt x="138" y="124"/>
                  </a:cubicBezTo>
                  <a:cubicBezTo>
                    <a:pt x="223" y="124"/>
                    <a:pt x="223" y="124"/>
                    <a:pt x="223" y="124"/>
                  </a:cubicBezTo>
                  <a:cubicBezTo>
                    <a:pt x="223" y="195"/>
                    <a:pt x="223" y="195"/>
                    <a:pt x="223" y="195"/>
                  </a:cubicBezTo>
                  <a:lnTo>
                    <a:pt x="138" y="195"/>
                  </a:lnTo>
                  <a:close/>
                  <a:moveTo>
                    <a:pt x="223" y="305"/>
                  </a:moveTo>
                  <a:cubicBezTo>
                    <a:pt x="223" y="376"/>
                    <a:pt x="223" y="376"/>
                    <a:pt x="223" y="376"/>
                  </a:cubicBezTo>
                  <a:cubicBezTo>
                    <a:pt x="138" y="376"/>
                    <a:pt x="138" y="376"/>
                    <a:pt x="138" y="376"/>
                  </a:cubicBezTo>
                  <a:cubicBezTo>
                    <a:pt x="138" y="305"/>
                    <a:pt x="138" y="305"/>
                    <a:pt x="138" y="305"/>
                  </a:cubicBezTo>
                  <a:lnTo>
                    <a:pt x="223" y="305"/>
                  </a:lnTo>
                  <a:close/>
                  <a:moveTo>
                    <a:pt x="243" y="464"/>
                  </a:moveTo>
                  <a:cubicBezTo>
                    <a:pt x="243" y="396"/>
                    <a:pt x="243" y="396"/>
                    <a:pt x="243" y="396"/>
                  </a:cubicBezTo>
                  <a:cubicBezTo>
                    <a:pt x="327" y="396"/>
                    <a:pt x="327" y="396"/>
                    <a:pt x="327" y="396"/>
                  </a:cubicBezTo>
                  <a:cubicBezTo>
                    <a:pt x="327" y="464"/>
                    <a:pt x="327" y="464"/>
                    <a:pt x="327" y="464"/>
                  </a:cubicBezTo>
                  <a:lnTo>
                    <a:pt x="243" y="464"/>
                  </a:lnTo>
                  <a:close/>
                  <a:moveTo>
                    <a:pt x="327" y="215"/>
                  </a:moveTo>
                  <a:cubicBezTo>
                    <a:pt x="327" y="285"/>
                    <a:pt x="327" y="285"/>
                    <a:pt x="327" y="285"/>
                  </a:cubicBezTo>
                  <a:cubicBezTo>
                    <a:pt x="243" y="285"/>
                    <a:pt x="243" y="285"/>
                    <a:pt x="243" y="285"/>
                  </a:cubicBezTo>
                  <a:cubicBezTo>
                    <a:pt x="243" y="215"/>
                    <a:pt x="243" y="215"/>
                    <a:pt x="243" y="215"/>
                  </a:cubicBezTo>
                  <a:lnTo>
                    <a:pt x="327" y="215"/>
                  </a:lnTo>
                  <a:close/>
                  <a:moveTo>
                    <a:pt x="243" y="195"/>
                  </a:moveTo>
                  <a:cubicBezTo>
                    <a:pt x="243" y="124"/>
                    <a:pt x="243" y="124"/>
                    <a:pt x="243" y="124"/>
                  </a:cubicBezTo>
                  <a:cubicBezTo>
                    <a:pt x="327" y="124"/>
                    <a:pt x="327" y="124"/>
                    <a:pt x="327" y="124"/>
                  </a:cubicBezTo>
                  <a:cubicBezTo>
                    <a:pt x="327" y="195"/>
                    <a:pt x="327" y="195"/>
                    <a:pt x="327" y="195"/>
                  </a:cubicBezTo>
                  <a:lnTo>
                    <a:pt x="243" y="195"/>
                  </a:lnTo>
                  <a:close/>
                  <a:moveTo>
                    <a:pt x="327" y="305"/>
                  </a:moveTo>
                  <a:cubicBezTo>
                    <a:pt x="327" y="376"/>
                    <a:pt x="327" y="376"/>
                    <a:pt x="327" y="376"/>
                  </a:cubicBezTo>
                  <a:cubicBezTo>
                    <a:pt x="243" y="376"/>
                    <a:pt x="243" y="376"/>
                    <a:pt x="243" y="376"/>
                  </a:cubicBezTo>
                  <a:cubicBezTo>
                    <a:pt x="243" y="305"/>
                    <a:pt x="243" y="305"/>
                    <a:pt x="243" y="305"/>
                  </a:cubicBezTo>
                  <a:lnTo>
                    <a:pt x="327" y="305"/>
                  </a:lnTo>
                  <a:close/>
                  <a:moveTo>
                    <a:pt x="347" y="464"/>
                  </a:moveTo>
                  <a:cubicBezTo>
                    <a:pt x="347" y="396"/>
                    <a:pt x="347" y="396"/>
                    <a:pt x="347" y="396"/>
                  </a:cubicBezTo>
                  <a:cubicBezTo>
                    <a:pt x="432" y="396"/>
                    <a:pt x="432" y="396"/>
                    <a:pt x="432" y="396"/>
                  </a:cubicBezTo>
                  <a:cubicBezTo>
                    <a:pt x="432" y="464"/>
                    <a:pt x="432" y="464"/>
                    <a:pt x="432" y="464"/>
                  </a:cubicBezTo>
                  <a:lnTo>
                    <a:pt x="347" y="464"/>
                  </a:lnTo>
                  <a:close/>
                  <a:moveTo>
                    <a:pt x="432" y="215"/>
                  </a:moveTo>
                  <a:cubicBezTo>
                    <a:pt x="432" y="285"/>
                    <a:pt x="432" y="285"/>
                    <a:pt x="432" y="285"/>
                  </a:cubicBezTo>
                  <a:cubicBezTo>
                    <a:pt x="347" y="285"/>
                    <a:pt x="347" y="285"/>
                    <a:pt x="347" y="285"/>
                  </a:cubicBezTo>
                  <a:cubicBezTo>
                    <a:pt x="347" y="215"/>
                    <a:pt x="347" y="215"/>
                    <a:pt x="347" y="215"/>
                  </a:cubicBezTo>
                  <a:lnTo>
                    <a:pt x="432" y="215"/>
                  </a:lnTo>
                  <a:close/>
                  <a:moveTo>
                    <a:pt x="347" y="195"/>
                  </a:moveTo>
                  <a:cubicBezTo>
                    <a:pt x="347" y="124"/>
                    <a:pt x="347" y="124"/>
                    <a:pt x="347" y="124"/>
                  </a:cubicBezTo>
                  <a:cubicBezTo>
                    <a:pt x="432" y="124"/>
                    <a:pt x="432" y="124"/>
                    <a:pt x="432" y="124"/>
                  </a:cubicBezTo>
                  <a:cubicBezTo>
                    <a:pt x="432" y="195"/>
                    <a:pt x="432" y="195"/>
                    <a:pt x="432" y="195"/>
                  </a:cubicBezTo>
                  <a:lnTo>
                    <a:pt x="347" y="195"/>
                  </a:lnTo>
                  <a:close/>
                  <a:moveTo>
                    <a:pt x="432" y="305"/>
                  </a:moveTo>
                  <a:cubicBezTo>
                    <a:pt x="432" y="376"/>
                    <a:pt x="432" y="376"/>
                    <a:pt x="432" y="376"/>
                  </a:cubicBezTo>
                  <a:cubicBezTo>
                    <a:pt x="347" y="376"/>
                    <a:pt x="347" y="376"/>
                    <a:pt x="347" y="376"/>
                  </a:cubicBezTo>
                  <a:cubicBezTo>
                    <a:pt x="347" y="305"/>
                    <a:pt x="347" y="305"/>
                    <a:pt x="347" y="305"/>
                  </a:cubicBezTo>
                  <a:lnTo>
                    <a:pt x="432" y="305"/>
                  </a:lnTo>
                  <a:close/>
                  <a:moveTo>
                    <a:pt x="452" y="464"/>
                  </a:moveTo>
                  <a:cubicBezTo>
                    <a:pt x="452" y="396"/>
                    <a:pt x="452" y="396"/>
                    <a:pt x="452" y="396"/>
                  </a:cubicBezTo>
                  <a:cubicBezTo>
                    <a:pt x="535" y="396"/>
                    <a:pt x="535" y="396"/>
                    <a:pt x="535" y="396"/>
                  </a:cubicBezTo>
                  <a:cubicBezTo>
                    <a:pt x="535" y="464"/>
                    <a:pt x="535" y="464"/>
                    <a:pt x="535" y="464"/>
                  </a:cubicBezTo>
                  <a:lnTo>
                    <a:pt x="452" y="464"/>
                  </a:lnTo>
                  <a:close/>
                  <a:moveTo>
                    <a:pt x="452" y="376"/>
                  </a:moveTo>
                  <a:cubicBezTo>
                    <a:pt x="452" y="305"/>
                    <a:pt x="452" y="305"/>
                    <a:pt x="452" y="305"/>
                  </a:cubicBezTo>
                  <a:cubicBezTo>
                    <a:pt x="535" y="305"/>
                    <a:pt x="535" y="305"/>
                    <a:pt x="535" y="305"/>
                  </a:cubicBezTo>
                  <a:cubicBezTo>
                    <a:pt x="535" y="376"/>
                    <a:pt x="535" y="376"/>
                    <a:pt x="535" y="376"/>
                  </a:cubicBezTo>
                  <a:lnTo>
                    <a:pt x="452" y="376"/>
                  </a:lnTo>
                  <a:close/>
                  <a:moveTo>
                    <a:pt x="452" y="285"/>
                  </a:moveTo>
                  <a:cubicBezTo>
                    <a:pt x="452" y="215"/>
                    <a:pt x="452" y="215"/>
                    <a:pt x="452" y="215"/>
                  </a:cubicBezTo>
                  <a:cubicBezTo>
                    <a:pt x="535" y="215"/>
                    <a:pt x="535" y="215"/>
                    <a:pt x="535" y="215"/>
                  </a:cubicBezTo>
                  <a:cubicBezTo>
                    <a:pt x="535" y="285"/>
                    <a:pt x="535" y="285"/>
                    <a:pt x="535" y="285"/>
                  </a:cubicBezTo>
                  <a:lnTo>
                    <a:pt x="452" y="285"/>
                  </a:lnTo>
                  <a:close/>
                  <a:moveTo>
                    <a:pt x="452" y="195"/>
                  </a:moveTo>
                  <a:cubicBezTo>
                    <a:pt x="452" y="124"/>
                    <a:pt x="452" y="124"/>
                    <a:pt x="452" y="124"/>
                  </a:cubicBezTo>
                  <a:cubicBezTo>
                    <a:pt x="535" y="124"/>
                    <a:pt x="535" y="124"/>
                    <a:pt x="535" y="124"/>
                  </a:cubicBezTo>
                  <a:cubicBezTo>
                    <a:pt x="535" y="195"/>
                    <a:pt x="535" y="195"/>
                    <a:pt x="535" y="195"/>
                  </a:cubicBezTo>
                  <a:lnTo>
                    <a:pt x="452" y="195"/>
                  </a:lnTo>
                  <a:close/>
                  <a:moveTo>
                    <a:pt x="535" y="35"/>
                  </a:moveTo>
                  <a:cubicBezTo>
                    <a:pt x="535" y="104"/>
                    <a:pt x="535" y="104"/>
                    <a:pt x="535" y="104"/>
                  </a:cubicBezTo>
                  <a:cubicBezTo>
                    <a:pt x="452" y="104"/>
                    <a:pt x="452" y="104"/>
                    <a:pt x="452" y="104"/>
                  </a:cubicBezTo>
                  <a:cubicBezTo>
                    <a:pt x="452" y="35"/>
                    <a:pt x="452" y="35"/>
                    <a:pt x="452" y="35"/>
                  </a:cubicBezTo>
                  <a:lnTo>
                    <a:pt x="535" y="35"/>
                  </a:lnTo>
                  <a:close/>
                  <a:moveTo>
                    <a:pt x="432" y="35"/>
                  </a:moveTo>
                  <a:cubicBezTo>
                    <a:pt x="432" y="104"/>
                    <a:pt x="432" y="104"/>
                    <a:pt x="432" y="104"/>
                  </a:cubicBezTo>
                  <a:cubicBezTo>
                    <a:pt x="347" y="104"/>
                    <a:pt x="347" y="104"/>
                    <a:pt x="347" y="104"/>
                  </a:cubicBezTo>
                  <a:cubicBezTo>
                    <a:pt x="347" y="35"/>
                    <a:pt x="347" y="35"/>
                    <a:pt x="347" y="35"/>
                  </a:cubicBezTo>
                  <a:lnTo>
                    <a:pt x="432" y="35"/>
                  </a:lnTo>
                  <a:close/>
                  <a:moveTo>
                    <a:pt x="327" y="35"/>
                  </a:moveTo>
                  <a:cubicBezTo>
                    <a:pt x="327" y="104"/>
                    <a:pt x="327" y="104"/>
                    <a:pt x="327" y="104"/>
                  </a:cubicBezTo>
                  <a:cubicBezTo>
                    <a:pt x="243" y="104"/>
                    <a:pt x="243" y="104"/>
                    <a:pt x="243" y="104"/>
                  </a:cubicBezTo>
                  <a:cubicBezTo>
                    <a:pt x="243" y="35"/>
                    <a:pt x="243" y="35"/>
                    <a:pt x="243" y="35"/>
                  </a:cubicBezTo>
                  <a:lnTo>
                    <a:pt x="327" y="35"/>
                  </a:lnTo>
                  <a:close/>
                  <a:moveTo>
                    <a:pt x="223" y="35"/>
                  </a:moveTo>
                  <a:cubicBezTo>
                    <a:pt x="223" y="104"/>
                    <a:pt x="223" y="104"/>
                    <a:pt x="223" y="104"/>
                  </a:cubicBezTo>
                  <a:cubicBezTo>
                    <a:pt x="138" y="104"/>
                    <a:pt x="138" y="104"/>
                    <a:pt x="138" y="104"/>
                  </a:cubicBezTo>
                  <a:cubicBezTo>
                    <a:pt x="138" y="35"/>
                    <a:pt x="138" y="35"/>
                    <a:pt x="138" y="35"/>
                  </a:cubicBezTo>
                  <a:lnTo>
                    <a:pt x="223" y="35"/>
                  </a:lnTo>
                  <a:close/>
                  <a:moveTo>
                    <a:pt x="118" y="104"/>
                  </a:moveTo>
                  <a:cubicBezTo>
                    <a:pt x="35" y="104"/>
                    <a:pt x="35" y="104"/>
                    <a:pt x="35" y="104"/>
                  </a:cubicBezTo>
                  <a:cubicBezTo>
                    <a:pt x="35" y="35"/>
                    <a:pt x="35" y="35"/>
                    <a:pt x="35" y="35"/>
                  </a:cubicBezTo>
                  <a:cubicBezTo>
                    <a:pt x="118" y="35"/>
                    <a:pt x="118" y="35"/>
                    <a:pt x="118" y="35"/>
                  </a:cubicBezTo>
                  <a:lnTo>
                    <a:pt x="118" y="104"/>
                  </a:lnTo>
                  <a:close/>
                  <a:moveTo>
                    <a:pt x="118" y="124"/>
                  </a:moveTo>
                  <a:cubicBezTo>
                    <a:pt x="118" y="195"/>
                    <a:pt x="118" y="195"/>
                    <a:pt x="118" y="195"/>
                  </a:cubicBezTo>
                  <a:cubicBezTo>
                    <a:pt x="35" y="195"/>
                    <a:pt x="35" y="195"/>
                    <a:pt x="35" y="195"/>
                  </a:cubicBezTo>
                  <a:cubicBezTo>
                    <a:pt x="35" y="124"/>
                    <a:pt x="35" y="124"/>
                    <a:pt x="35" y="124"/>
                  </a:cubicBezTo>
                  <a:lnTo>
                    <a:pt x="118" y="124"/>
                  </a:lnTo>
                  <a:close/>
                  <a:moveTo>
                    <a:pt x="118" y="215"/>
                  </a:moveTo>
                  <a:cubicBezTo>
                    <a:pt x="118" y="285"/>
                    <a:pt x="118" y="285"/>
                    <a:pt x="118" y="285"/>
                  </a:cubicBezTo>
                  <a:cubicBezTo>
                    <a:pt x="35" y="285"/>
                    <a:pt x="35" y="285"/>
                    <a:pt x="35" y="285"/>
                  </a:cubicBezTo>
                  <a:cubicBezTo>
                    <a:pt x="35" y="215"/>
                    <a:pt x="35" y="215"/>
                    <a:pt x="35" y="215"/>
                  </a:cubicBezTo>
                  <a:lnTo>
                    <a:pt x="118" y="215"/>
                  </a:lnTo>
                  <a:close/>
                  <a:moveTo>
                    <a:pt x="118" y="305"/>
                  </a:moveTo>
                  <a:cubicBezTo>
                    <a:pt x="118" y="376"/>
                    <a:pt x="118" y="376"/>
                    <a:pt x="118" y="376"/>
                  </a:cubicBezTo>
                  <a:cubicBezTo>
                    <a:pt x="35" y="376"/>
                    <a:pt x="35" y="376"/>
                    <a:pt x="35" y="376"/>
                  </a:cubicBezTo>
                  <a:cubicBezTo>
                    <a:pt x="35" y="305"/>
                    <a:pt x="35" y="305"/>
                    <a:pt x="35" y="305"/>
                  </a:cubicBezTo>
                  <a:lnTo>
                    <a:pt x="118" y="305"/>
                  </a:lnTo>
                  <a:close/>
                  <a:moveTo>
                    <a:pt x="118" y="396"/>
                  </a:moveTo>
                  <a:cubicBezTo>
                    <a:pt x="118" y="464"/>
                    <a:pt x="118" y="464"/>
                    <a:pt x="118" y="464"/>
                  </a:cubicBezTo>
                  <a:cubicBezTo>
                    <a:pt x="35" y="464"/>
                    <a:pt x="35" y="464"/>
                    <a:pt x="35" y="464"/>
                  </a:cubicBezTo>
                  <a:cubicBezTo>
                    <a:pt x="35" y="396"/>
                    <a:pt x="35" y="396"/>
                    <a:pt x="35" y="396"/>
                  </a:cubicBezTo>
                  <a:lnTo>
                    <a:pt x="118" y="3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3" name="Group 22"/>
          <p:cNvGrpSpPr/>
          <p:nvPr/>
        </p:nvGrpSpPr>
        <p:grpSpPr>
          <a:xfrm>
            <a:off x="7409937" y="1964326"/>
            <a:ext cx="2488654" cy="3364778"/>
            <a:chOff x="5988943" y="1446214"/>
            <a:chExt cx="2488654" cy="3364778"/>
          </a:xfrm>
        </p:grpSpPr>
        <p:sp>
          <p:nvSpPr>
            <p:cNvPr id="9" name="Rectangle 8"/>
            <p:cNvSpPr/>
            <p:nvPr/>
          </p:nvSpPr>
          <p:spPr bwMode="auto">
            <a:xfrm>
              <a:off x="5988943"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sz="3200" dirty="0">
                  <a:solidFill>
                    <a:schemeClr val="tx1"/>
                  </a:solidFill>
                  <a:latin typeface="Segoe UI Light" pitchFamily="34" charset="0"/>
                </a:rPr>
                <a:t>Queues</a:t>
              </a:r>
            </a:p>
            <a:p>
              <a:pPr defTabSz="914099" fontAlgn="base">
                <a:spcBef>
                  <a:spcPct val="0"/>
                </a:spcBef>
                <a:spcAft>
                  <a:spcPct val="0"/>
                </a:spcAft>
              </a:pPr>
              <a:r>
                <a:rPr lang="zh-CN" altLang="en-US" sz="1800" dirty="0" smtClean="0">
                  <a:solidFill>
                    <a:schemeClr val="tx1"/>
                  </a:solidFill>
                  <a:latin typeface="+mj-lt"/>
                </a:rPr>
                <a:t>可靠的消息存储和发送</a:t>
              </a:r>
              <a:endParaRPr lang="en-US" sz="1800" dirty="0">
                <a:solidFill>
                  <a:schemeClr val="tx1"/>
                </a:solidFill>
                <a:latin typeface="+mj-lt"/>
              </a:endParaRPr>
            </a:p>
          </p:txBody>
        </p:sp>
        <p:sp>
          <p:nvSpPr>
            <p:cNvPr id="10" name="Freeform 16"/>
            <p:cNvSpPr>
              <a:spLocks noEditPoints="1"/>
            </p:cNvSpPr>
            <p:nvPr/>
          </p:nvSpPr>
          <p:spPr bwMode="auto">
            <a:xfrm>
              <a:off x="6544309" y="1903414"/>
              <a:ext cx="1377923" cy="672083"/>
            </a:xfrm>
            <a:custGeom>
              <a:avLst/>
              <a:gdLst>
                <a:gd name="T0" fmla="*/ 558 w 570"/>
                <a:gd name="T1" fmla="*/ 0 h 278"/>
                <a:gd name="T2" fmla="*/ 12 w 570"/>
                <a:gd name="T3" fmla="*/ 0 h 278"/>
                <a:gd name="T4" fmla="*/ 0 w 570"/>
                <a:gd name="T5" fmla="*/ 12 h 278"/>
                <a:gd name="T6" fmla="*/ 0 w 570"/>
                <a:gd name="T7" fmla="*/ 266 h 278"/>
                <a:gd name="T8" fmla="*/ 12 w 570"/>
                <a:gd name="T9" fmla="*/ 278 h 278"/>
                <a:gd name="T10" fmla="*/ 558 w 570"/>
                <a:gd name="T11" fmla="*/ 278 h 278"/>
                <a:gd name="T12" fmla="*/ 570 w 570"/>
                <a:gd name="T13" fmla="*/ 266 h 278"/>
                <a:gd name="T14" fmla="*/ 570 w 570"/>
                <a:gd name="T15" fmla="*/ 12 h 278"/>
                <a:gd name="T16" fmla="*/ 558 w 570"/>
                <a:gd name="T17" fmla="*/ 0 h 278"/>
                <a:gd name="T18" fmla="*/ 119 w 570"/>
                <a:gd name="T19" fmla="*/ 243 h 278"/>
                <a:gd name="T20" fmla="*/ 36 w 570"/>
                <a:gd name="T21" fmla="*/ 243 h 278"/>
                <a:gd name="T22" fmla="*/ 36 w 570"/>
                <a:gd name="T23" fmla="*/ 36 h 278"/>
                <a:gd name="T24" fmla="*/ 119 w 570"/>
                <a:gd name="T25" fmla="*/ 36 h 278"/>
                <a:gd name="T26" fmla="*/ 119 w 570"/>
                <a:gd name="T27" fmla="*/ 243 h 278"/>
                <a:gd name="T28" fmla="*/ 223 w 570"/>
                <a:gd name="T29" fmla="*/ 243 h 278"/>
                <a:gd name="T30" fmla="*/ 139 w 570"/>
                <a:gd name="T31" fmla="*/ 243 h 278"/>
                <a:gd name="T32" fmla="*/ 139 w 570"/>
                <a:gd name="T33" fmla="*/ 36 h 278"/>
                <a:gd name="T34" fmla="*/ 223 w 570"/>
                <a:gd name="T35" fmla="*/ 36 h 278"/>
                <a:gd name="T36" fmla="*/ 223 w 570"/>
                <a:gd name="T37" fmla="*/ 243 h 278"/>
                <a:gd name="T38" fmla="*/ 328 w 570"/>
                <a:gd name="T39" fmla="*/ 243 h 278"/>
                <a:gd name="T40" fmla="*/ 243 w 570"/>
                <a:gd name="T41" fmla="*/ 243 h 278"/>
                <a:gd name="T42" fmla="*/ 243 w 570"/>
                <a:gd name="T43" fmla="*/ 36 h 278"/>
                <a:gd name="T44" fmla="*/ 328 w 570"/>
                <a:gd name="T45" fmla="*/ 36 h 278"/>
                <a:gd name="T46" fmla="*/ 328 w 570"/>
                <a:gd name="T47" fmla="*/ 243 h 278"/>
                <a:gd name="T48" fmla="*/ 433 w 570"/>
                <a:gd name="T49" fmla="*/ 243 h 278"/>
                <a:gd name="T50" fmla="*/ 348 w 570"/>
                <a:gd name="T51" fmla="*/ 243 h 278"/>
                <a:gd name="T52" fmla="*/ 348 w 570"/>
                <a:gd name="T53" fmla="*/ 36 h 278"/>
                <a:gd name="T54" fmla="*/ 433 w 570"/>
                <a:gd name="T55" fmla="*/ 36 h 278"/>
                <a:gd name="T56" fmla="*/ 433 w 570"/>
                <a:gd name="T57" fmla="*/ 243 h 278"/>
                <a:gd name="T58" fmla="*/ 536 w 570"/>
                <a:gd name="T59" fmla="*/ 243 h 278"/>
                <a:gd name="T60" fmla="*/ 453 w 570"/>
                <a:gd name="T61" fmla="*/ 243 h 278"/>
                <a:gd name="T62" fmla="*/ 453 w 570"/>
                <a:gd name="T63" fmla="*/ 36 h 278"/>
                <a:gd name="T64" fmla="*/ 536 w 570"/>
                <a:gd name="T65" fmla="*/ 36 h 278"/>
                <a:gd name="T66" fmla="*/ 536 w 570"/>
                <a:gd name="T67" fmla="*/ 24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0" h="278">
                  <a:moveTo>
                    <a:pt x="558" y="0"/>
                  </a:moveTo>
                  <a:cubicBezTo>
                    <a:pt x="12" y="0"/>
                    <a:pt x="12" y="0"/>
                    <a:pt x="12" y="0"/>
                  </a:cubicBezTo>
                  <a:cubicBezTo>
                    <a:pt x="6" y="0"/>
                    <a:pt x="0" y="6"/>
                    <a:pt x="0" y="12"/>
                  </a:cubicBezTo>
                  <a:cubicBezTo>
                    <a:pt x="0" y="266"/>
                    <a:pt x="0" y="266"/>
                    <a:pt x="0" y="266"/>
                  </a:cubicBezTo>
                  <a:cubicBezTo>
                    <a:pt x="0" y="272"/>
                    <a:pt x="6" y="278"/>
                    <a:pt x="12" y="278"/>
                  </a:cubicBezTo>
                  <a:cubicBezTo>
                    <a:pt x="558" y="278"/>
                    <a:pt x="558" y="278"/>
                    <a:pt x="558" y="278"/>
                  </a:cubicBezTo>
                  <a:cubicBezTo>
                    <a:pt x="565" y="278"/>
                    <a:pt x="570" y="272"/>
                    <a:pt x="570" y="266"/>
                  </a:cubicBezTo>
                  <a:cubicBezTo>
                    <a:pt x="570" y="12"/>
                    <a:pt x="570" y="12"/>
                    <a:pt x="570" y="12"/>
                  </a:cubicBezTo>
                  <a:cubicBezTo>
                    <a:pt x="570" y="6"/>
                    <a:pt x="565" y="0"/>
                    <a:pt x="558" y="0"/>
                  </a:cubicBezTo>
                  <a:close/>
                  <a:moveTo>
                    <a:pt x="119" y="243"/>
                  </a:moveTo>
                  <a:cubicBezTo>
                    <a:pt x="36" y="243"/>
                    <a:pt x="36" y="243"/>
                    <a:pt x="36" y="243"/>
                  </a:cubicBezTo>
                  <a:cubicBezTo>
                    <a:pt x="36" y="36"/>
                    <a:pt x="36" y="36"/>
                    <a:pt x="36" y="36"/>
                  </a:cubicBezTo>
                  <a:cubicBezTo>
                    <a:pt x="119" y="36"/>
                    <a:pt x="119" y="36"/>
                    <a:pt x="119" y="36"/>
                  </a:cubicBezTo>
                  <a:lnTo>
                    <a:pt x="119" y="243"/>
                  </a:lnTo>
                  <a:close/>
                  <a:moveTo>
                    <a:pt x="223" y="243"/>
                  </a:moveTo>
                  <a:cubicBezTo>
                    <a:pt x="139" y="243"/>
                    <a:pt x="139" y="243"/>
                    <a:pt x="139" y="243"/>
                  </a:cubicBezTo>
                  <a:cubicBezTo>
                    <a:pt x="139" y="36"/>
                    <a:pt x="139" y="36"/>
                    <a:pt x="139" y="36"/>
                  </a:cubicBezTo>
                  <a:cubicBezTo>
                    <a:pt x="223" y="36"/>
                    <a:pt x="223" y="36"/>
                    <a:pt x="223" y="36"/>
                  </a:cubicBezTo>
                  <a:lnTo>
                    <a:pt x="223" y="243"/>
                  </a:lnTo>
                  <a:close/>
                  <a:moveTo>
                    <a:pt x="328" y="243"/>
                  </a:moveTo>
                  <a:cubicBezTo>
                    <a:pt x="243" y="243"/>
                    <a:pt x="243" y="243"/>
                    <a:pt x="243" y="243"/>
                  </a:cubicBezTo>
                  <a:cubicBezTo>
                    <a:pt x="243" y="36"/>
                    <a:pt x="243" y="36"/>
                    <a:pt x="243" y="36"/>
                  </a:cubicBezTo>
                  <a:cubicBezTo>
                    <a:pt x="328" y="36"/>
                    <a:pt x="328" y="36"/>
                    <a:pt x="328" y="36"/>
                  </a:cubicBezTo>
                  <a:lnTo>
                    <a:pt x="328" y="243"/>
                  </a:lnTo>
                  <a:close/>
                  <a:moveTo>
                    <a:pt x="433" y="243"/>
                  </a:moveTo>
                  <a:cubicBezTo>
                    <a:pt x="348" y="243"/>
                    <a:pt x="348" y="243"/>
                    <a:pt x="348" y="243"/>
                  </a:cubicBezTo>
                  <a:cubicBezTo>
                    <a:pt x="348" y="36"/>
                    <a:pt x="348" y="36"/>
                    <a:pt x="348" y="36"/>
                  </a:cubicBezTo>
                  <a:cubicBezTo>
                    <a:pt x="433" y="36"/>
                    <a:pt x="433" y="36"/>
                    <a:pt x="433" y="36"/>
                  </a:cubicBezTo>
                  <a:lnTo>
                    <a:pt x="433" y="243"/>
                  </a:lnTo>
                  <a:close/>
                  <a:moveTo>
                    <a:pt x="536" y="243"/>
                  </a:moveTo>
                  <a:cubicBezTo>
                    <a:pt x="453" y="243"/>
                    <a:pt x="453" y="243"/>
                    <a:pt x="453" y="243"/>
                  </a:cubicBezTo>
                  <a:cubicBezTo>
                    <a:pt x="453" y="36"/>
                    <a:pt x="453" y="36"/>
                    <a:pt x="453" y="36"/>
                  </a:cubicBezTo>
                  <a:cubicBezTo>
                    <a:pt x="536" y="36"/>
                    <a:pt x="536" y="36"/>
                    <a:pt x="536" y="36"/>
                  </a:cubicBezTo>
                  <a:lnTo>
                    <a:pt x="536" y="2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4" name="Group 23"/>
          <p:cNvGrpSpPr/>
          <p:nvPr/>
        </p:nvGrpSpPr>
        <p:grpSpPr>
          <a:xfrm>
            <a:off x="2003154" y="1964326"/>
            <a:ext cx="2488654" cy="3364778"/>
            <a:chOff x="3254028" y="1446214"/>
            <a:chExt cx="2488654" cy="3364778"/>
          </a:xfrm>
        </p:grpSpPr>
        <p:sp>
          <p:nvSpPr>
            <p:cNvPr id="12" name="Rectangle 11"/>
            <p:cNvSpPr/>
            <p:nvPr/>
          </p:nvSpPr>
          <p:spPr bwMode="auto">
            <a:xfrm>
              <a:off x="3254028" y="1446214"/>
              <a:ext cx="2488654" cy="336477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1645920" rIns="91436" bIns="45718" numCol="1" rtlCol="0" anchor="t" anchorCtr="0" compatLnSpc="1">
              <a:prstTxWarp prst="textNoShape">
                <a:avLst/>
              </a:prstTxWarp>
            </a:bodyPr>
            <a:lstStyle/>
            <a:p>
              <a:pPr defTabSz="914099" fontAlgn="base">
                <a:spcBef>
                  <a:spcPct val="0"/>
                </a:spcBef>
                <a:spcAft>
                  <a:spcPct val="0"/>
                </a:spcAft>
              </a:pPr>
              <a:r>
                <a:rPr lang="en-US" sz="3200" dirty="0" smtClean="0">
                  <a:solidFill>
                    <a:schemeClr val="tx1"/>
                  </a:solidFill>
                  <a:latin typeface="Segoe UI Light" pitchFamily="34" charset="0"/>
                </a:rPr>
                <a:t>Blobs</a:t>
              </a:r>
              <a:endParaRPr lang="en-US" sz="2800" dirty="0" smtClean="0">
                <a:solidFill>
                  <a:schemeClr val="tx1"/>
                </a:solidFill>
                <a:latin typeface="Segoe UI Light" pitchFamily="34" charset="0"/>
              </a:endParaRPr>
            </a:p>
            <a:p>
              <a:pPr defTabSz="914099" fontAlgn="base">
                <a:spcBef>
                  <a:spcPct val="0"/>
                </a:spcBef>
                <a:spcAft>
                  <a:spcPct val="0"/>
                </a:spcAft>
              </a:pPr>
              <a:r>
                <a:rPr lang="zh-CN" altLang="en-US" sz="1800" dirty="0" smtClean="0">
                  <a:solidFill>
                    <a:schemeClr val="tx1"/>
                  </a:solidFill>
                  <a:latin typeface="+mj-lt"/>
                </a:rPr>
                <a:t>简单命名的文件和元数据</a:t>
              </a:r>
              <a:endParaRPr lang="en-US" sz="1800" dirty="0">
                <a:solidFill>
                  <a:schemeClr val="tx1"/>
                </a:solidFill>
                <a:latin typeface="+mj-lt"/>
              </a:endParaRPr>
            </a:p>
          </p:txBody>
        </p:sp>
        <p:sp>
          <p:nvSpPr>
            <p:cNvPr id="13" name="Freeform 12"/>
            <p:cNvSpPr>
              <a:spLocks noEditPoints="1"/>
            </p:cNvSpPr>
            <p:nvPr/>
          </p:nvSpPr>
          <p:spPr bwMode="auto">
            <a:xfrm>
              <a:off x="3919373" y="1741651"/>
              <a:ext cx="1157964" cy="1020956"/>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276599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2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3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smtClean="0"/>
              <a:t>Blob </a:t>
            </a:r>
            <a:r>
              <a:rPr lang="zh-CN" altLang="en-US" dirty="0" smtClean="0"/>
              <a:t>存储</a:t>
            </a:r>
            <a:endParaRPr lang="en-US" dirty="0"/>
          </a:p>
        </p:txBody>
      </p:sp>
    </p:spTree>
    <p:extLst>
      <p:ext uri="{BB962C8B-B14F-4D97-AF65-F5344CB8AC3E}">
        <p14:creationId xmlns:p14="http://schemas.microsoft.com/office/powerpoint/2010/main" val="265939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Blob Storage </a:t>
            </a:r>
            <a:r>
              <a:rPr lang="zh-CN" altLang="en-US" dirty="0" smtClean="0"/>
              <a:t>概念</a:t>
            </a:r>
            <a:endParaRPr lang="en-US" dirty="0"/>
          </a:p>
        </p:txBody>
      </p:sp>
      <p:sp>
        <p:nvSpPr>
          <p:cNvPr id="66" name="Rounded Rectangle 65"/>
          <p:cNvSpPr/>
          <p:nvPr/>
        </p:nvSpPr>
        <p:spPr>
          <a:xfrm>
            <a:off x="5597591" y="1803399"/>
            <a:ext cx="2200710"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4320"/>
          <a:lstStyle/>
          <a:p>
            <a:pPr defTabSz="1555685">
              <a:lnSpc>
                <a:spcPct val="90000"/>
              </a:lnSpc>
              <a:spcBef>
                <a:spcPct val="0"/>
              </a:spcBef>
              <a:spcAft>
                <a:spcPct val="35000"/>
              </a:spcAft>
            </a:pPr>
            <a:r>
              <a:rPr lang="en-US" sz="2800" dirty="0">
                <a:solidFill>
                  <a:srgbClr val="595959">
                    <a:alpha val="98824"/>
                  </a:srgbClr>
                </a:solidFill>
                <a:latin typeface="Segoe UI Light" pitchFamily="34" charset="0"/>
              </a:rPr>
              <a:t>Blob</a:t>
            </a:r>
          </a:p>
        </p:txBody>
      </p:sp>
      <p:sp>
        <p:nvSpPr>
          <p:cNvPr id="69" name="Rounded Rectangle 68"/>
          <p:cNvSpPr/>
          <p:nvPr/>
        </p:nvSpPr>
        <p:spPr>
          <a:xfrm>
            <a:off x="3024286" y="1803400"/>
            <a:ext cx="2444678"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4320"/>
          <a:lstStyle/>
          <a:p>
            <a:pPr defTabSz="1555685">
              <a:lnSpc>
                <a:spcPct val="90000"/>
              </a:lnSpc>
              <a:spcBef>
                <a:spcPct val="0"/>
              </a:spcBef>
              <a:spcAft>
                <a:spcPct val="35000"/>
              </a:spcAft>
            </a:pPr>
            <a:r>
              <a:rPr lang="en-US" sz="2800" dirty="0">
                <a:solidFill>
                  <a:srgbClr val="595959">
                    <a:alpha val="98824"/>
                  </a:srgbClr>
                </a:solidFill>
                <a:latin typeface="Segoe UI Light" pitchFamily="34" charset="0"/>
              </a:rPr>
              <a:t>Container</a:t>
            </a:r>
          </a:p>
        </p:txBody>
      </p:sp>
      <p:sp>
        <p:nvSpPr>
          <p:cNvPr id="72" name="Rounded Rectangle 71"/>
          <p:cNvSpPr/>
          <p:nvPr/>
        </p:nvSpPr>
        <p:spPr>
          <a:xfrm>
            <a:off x="519113" y="1803400"/>
            <a:ext cx="2361146"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4320"/>
          <a:lstStyle/>
          <a:p>
            <a:pPr lvl="0" defTabSz="1555685">
              <a:lnSpc>
                <a:spcPct val="90000"/>
              </a:lnSpc>
              <a:spcBef>
                <a:spcPct val="0"/>
              </a:spcBef>
              <a:spcAft>
                <a:spcPct val="35000"/>
              </a:spcAft>
            </a:pPr>
            <a:r>
              <a:rPr lang="zh-CN" altLang="en-US" sz="2800" dirty="0" smtClean="0">
                <a:solidFill>
                  <a:srgbClr val="595959">
                    <a:alpha val="98824"/>
                  </a:srgbClr>
                </a:solidFill>
                <a:latin typeface="Segoe UI Light" pitchFamily="34" charset="0"/>
              </a:rPr>
              <a:t>账户</a:t>
            </a:r>
            <a:endParaRPr lang="en-US" sz="3100" dirty="0">
              <a:solidFill>
                <a:srgbClr val="595959">
                  <a:alpha val="98824"/>
                </a:srgbClr>
              </a:solidFill>
              <a:latin typeface="Segoe UI Light" pitchFamily="34" charset="0"/>
            </a:endParaRPr>
          </a:p>
        </p:txBody>
      </p:sp>
      <p:sp>
        <p:nvSpPr>
          <p:cNvPr id="100" name="Rectangle 99"/>
          <p:cNvSpPr/>
          <p:nvPr/>
        </p:nvSpPr>
        <p:spPr bwMode="auto">
          <a:xfrm>
            <a:off x="519113" y="1136378"/>
            <a:ext cx="9791004" cy="457200"/>
          </a:xfrm>
          <a:prstGeom prst="rect">
            <a:avLst/>
          </a:prstGeom>
          <a:solidFill>
            <a:schemeClr val="accent2"/>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US" sz="2000" dirty="0" smtClean="0">
                <a:solidFill>
                  <a:srgbClr val="FFFFFF">
                    <a:alpha val="99000"/>
                  </a:srgbClr>
                </a:solidFill>
                <a:latin typeface="Consolas" pitchFamily="49" charset="0"/>
                <a:cs typeface="Consolas" pitchFamily="49" charset="0"/>
              </a:rPr>
              <a:t>http://&lt;account&gt;.</a:t>
            </a:r>
            <a:r>
              <a:rPr lang="en-US" sz="2000" b="1" dirty="0" smtClean="0">
                <a:solidFill>
                  <a:srgbClr val="FFFFFF">
                    <a:alpha val="99000"/>
                  </a:srgbClr>
                </a:solidFill>
                <a:latin typeface="Consolas" pitchFamily="49" charset="0"/>
                <a:cs typeface="Consolas" pitchFamily="49" charset="0"/>
              </a:rPr>
              <a:t>blob</a:t>
            </a:r>
            <a:r>
              <a:rPr lang="en-US" sz="2000" dirty="0" smtClean="0">
                <a:solidFill>
                  <a:srgbClr val="FFFFFF">
                    <a:alpha val="99000"/>
                  </a:srgbClr>
                </a:solidFill>
                <a:latin typeface="Consolas" pitchFamily="49" charset="0"/>
                <a:cs typeface="Consolas" pitchFamily="49" charset="0"/>
              </a:rPr>
              <a:t>.core.windows.net/&lt;container&gt;/&lt;blobname&gt;</a:t>
            </a:r>
          </a:p>
        </p:txBody>
      </p:sp>
      <p:sp>
        <p:nvSpPr>
          <p:cNvPr id="101" name="Down Arrow 100"/>
          <p:cNvSpPr/>
          <p:nvPr/>
        </p:nvSpPr>
        <p:spPr bwMode="auto">
          <a:xfrm rot="10800000">
            <a:off x="2555347" y="1544151"/>
            <a:ext cx="302165" cy="394210"/>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102" name="Down Arrow 101"/>
          <p:cNvSpPr/>
          <p:nvPr/>
        </p:nvSpPr>
        <p:spPr bwMode="auto">
          <a:xfrm rot="10800000">
            <a:off x="7220577" y="1516744"/>
            <a:ext cx="302165" cy="394210"/>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105" name="Rounded Rectangle 104"/>
          <p:cNvSpPr/>
          <p:nvPr/>
        </p:nvSpPr>
        <p:spPr>
          <a:xfrm>
            <a:off x="7929368" y="1803399"/>
            <a:ext cx="2380749" cy="429606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tIns="274320"/>
          <a:lstStyle/>
          <a:p>
            <a:pPr defTabSz="1555685">
              <a:lnSpc>
                <a:spcPct val="90000"/>
              </a:lnSpc>
              <a:spcBef>
                <a:spcPct val="0"/>
              </a:spcBef>
              <a:spcAft>
                <a:spcPct val="35000"/>
              </a:spcAft>
            </a:pPr>
            <a:r>
              <a:rPr lang="en-US" sz="2800" dirty="0">
                <a:solidFill>
                  <a:srgbClr val="595959">
                    <a:alpha val="98824"/>
                  </a:srgbClr>
                </a:solidFill>
                <a:latin typeface="Segoe UI Light" pitchFamily="34" charset="0"/>
              </a:rPr>
              <a:t>Pages/ Blocks</a:t>
            </a:r>
          </a:p>
        </p:txBody>
      </p:sp>
      <p:sp>
        <p:nvSpPr>
          <p:cNvPr id="103" name="Down Arrow 102"/>
          <p:cNvSpPr/>
          <p:nvPr/>
        </p:nvSpPr>
        <p:spPr bwMode="auto">
          <a:xfrm rot="10800000">
            <a:off x="8857078" y="1527957"/>
            <a:ext cx="302165" cy="394210"/>
          </a:xfrm>
          <a:prstGeom prst="downArrow">
            <a:avLst/>
          </a:prstGeom>
          <a:solidFill>
            <a:schemeClr val="accent1"/>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cxnSp>
        <p:nvCxnSpPr>
          <p:cNvPr id="4" name="Straight Connector 3"/>
          <p:cNvCxnSpPr/>
          <p:nvPr/>
        </p:nvCxnSpPr>
        <p:spPr>
          <a:xfrm>
            <a:off x="2295959" y="4551218"/>
            <a:ext cx="1537854" cy="101830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2285568" y="3647209"/>
            <a:ext cx="1496291" cy="1049482"/>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956708" y="4230654"/>
            <a:ext cx="148595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err="1" smtClean="0">
                <a:solidFill>
                  <a:schemeClr val="lt1">
                    <a:alpha val="99000"/>
                  </a:schemeClr>
                </a:solidFill>
              </a:rPr>
              <a:t>contoso</a:t>
            </a:r>
            <a:endParaRPr lang="en-US" sz="2000" dirty="0">
              <a:solidFill>
                <a:schemeClr val="lt1">
                  <a:alpha val="99000"/>
                </a:schemeClr>
              </a:solidFill>
            </a:endParaRPr>
          </a:p>
        </p:txBody>
      </p:sp>
      <p:cxnSp>
        <p:nvCxnSpPr>
          <p:cNvPr id="119" name="Straight Connector 118"/>
          <p:cNvCxnSpPr/>
          <p:nvPr/>
        </p:nvCxnSpPr>
        <p:spPr>
          <a:xfrm>
            <a:off x="4893686" y="5434445"/>
            <a:ext cx="10287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820950" y="3709554"/>
            <a:ext cx="1273463" cy="66501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4820950" y="3086100"/>
            <a:ext cx="1195386" cy="75853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7325159" y="4239491"/>
            <a:ext cx="1589809" cy="90400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endCxn id="111" idx="1"/>
          </p:cNvCxnSpPr>
          <p:nvPr/>
        </p:nvCxnSpPr>
        <p:spPr>
          <a:xfrm flipV="1">
            <a:off x="7314768" y="3737075"/>
            <a:ext cx="1011020" cy="66867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5905004" y="2773645"/>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a:solidFill>
                  <a:schemeClr val="lt1">
                    <a:alpha val="99000"/>
                  </a:schemeClr>
                </a:solidFill>
              </a:rPr>
              <a:t>PIC01.JPG</a:t>
            </a:r>
          </a:p>
        </p:txBody>
      </p:sp>
      <p:sp>
        <p:nvSpPr>
          <p:cNvPr id="111" name="Rounded Rectangle 18"/>
          <p:cNvSpPr/>
          <p:nvPr/>
        </p:nvSpPr>
        <p:spPr>
          <a:xfrm>
            <a:off x="8325788" y="3385646"/>
            <a:ext cx="1585469" cy="70285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a:solidFill>
                  <a:schemeClr val="lt1">
                    <a:alpha val="99000"/>
                  </a:schemeClr>
                </a:solidFill>
              </a:rPr>
              <a:t>Block/Page</a:t>
            </a:r>
          </a:p>
        </p:txBody>
      </p:sp>
      <p:sp>
        <p:nvSpPr>
          <p:cNvPr id="115" name="Rectangle 114"/>
          <p:cNvSpPr/>
          <p:nvPr/>
        </p:nvSpPr>
        <p:spPr>
          <a:xfrm>
            <a:off x="8325579" y="4520876"/>
            <a:ext cx="158588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a:solidFill>
                  <a:schemeClr val="lt1">
                    <a:alpha val="99000"/>
                  </a:schemeClr>
                </a:solidFill>
              </a:rPr>
              <a:t>Block/Page</a:t>
            </a:r>
          </a:p>
        </p:txBody>
      </p:sp>
      <p:sp>
        <p:nvSpPr>
          <p:cNvPr id="117" name="Rectangle 116"/>
          <p:cNvSpPr/>
          <p:nvPr/>
        </p:nvSpPr>
        <p:spPr>
          <a:xfrm>
            <a:off x="5905003" y="3916648"/>
            <a:ext cx="158588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PIC02.JPG</a:t>
            </a:r>
            <a:endParaRPr lang="en-US" sz="2000" dirty="0">
              <a:solidFill>
                <a:schemeClr val="lt1">
                  <a:alpha val="99000"/>
                </a:schemeClr>
              </a:solidFill>
            </a:endParaRPr>
          </a:p>
        </p:txBody>
      </p:sp>
      <p:sp>
        <p:nvSpPr>
          <p:cNvPr id="79" name="Rectangle 78"/>
          <p:cNvSpPr/>
          <p:nvPr/>
        </p:nvSpPr>
        <p:spPr>
          <a:xfrm>
            <a:off x="3520220" y="3383250"/>
            <a:ext cx="1437410"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a:solidFill>
                  <a:schemeClr val="lt1">
                    <a:alpha val="99000"/>
                  </a:schemeClr>
                </a:solidFill>
              </a:rPr>
              <a:t>images</a:t>
            </a:r>
          </a:p>
        </p:txBody>
      </p:sp>
      <p:sp>
        <p:nvSpPr>
          <p:cNvPr id="98" name="Rounded Rectangle 97"/>
          <p:cNvSpPr/>
          <p:nvPr/>
        </p:nvSpPr>
        <p:spPr>
          <a:xfrm>
            <a:off x="5905004" y="5078059"/>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VID1.AVI</a:t>
            </a:r>
            <a:endParaRPr lang="en-US" sz="2000" dirty="0">
              <a:solidFill>
                <a:schemeClr val="lt1">
                  <a:alpha val="99000"/>
                </a:schemeClr>
              </a:solidFill>
            </a:endParaRPr>
          </a:p>
        </p:txBody>
      </p:sp>
      <p:sp>
        <p:nvSpPr>
          <p:cNvPr id="92" name="Rectangle 91"/>
          <p:cNvSpPr/>
          <p:nvPr/>
        </p:nvSpPr>
        <p:spPr>
          <a:xfrm>
            <a:off x="3520220" y="5078059"/>
            <a:ext cx="1437411"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a:solidFill>
                  <a:schemeClr val="lt1">
                    <a:alpha val="99000"/>
                  </a:schemeClr>
                </a:solidFill>
              </a:rPr>
              <a:t>videos</a:t>
            </a:r>
          </a:p>
        </p:txBody>
      </p:sp>
    </p:spTree>
    <p:extLst>
      <p:ext uri="{BB962C8B-B14F-4D97-AF65-F5344CB8AC3E}">
        <p14:creationId xmlns:p14="http://schemas.microsoft.com/office/powerpoint/2010/main" val="395120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2000" tmFilter="0, 0; .2, .5; .8, .5; 1, 0"/>
                                        <p:tgtEl>
                                          <p:spTgt spid="72"/>
                                        </p:tgtEl>
                                      </p:cBhvr>
                                    </p:animEffect>
                                    <p:animScale>
                                      <p:cBhvr>
                                        <p:cTn id="12" dur="1000" autoRev="1" fill="hold"/>
                                        <p:tgtEl>
                                          <p:spTgt spid="7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2000" tmFilter="0, 0; .2, .5; .8, .5; 1, 0"/>
                                        <p:tgtEl>
                                          <p:spTgt spid="69"/>
                                        </p:tgtEl>
                                      </p:cBhvr>
                                    </p:animEffect>
                                    <p:animScale>
                                      <p:cBhvr>
                                        <p:cTn id="22" dur="1000" autoRev="1" fill="hold"/>
                                        <p:tgtEl>
                                          <p:spTgt spid="6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2000" tmFilter="0, 0; .2, .5; .8, .5; 1, 0"/>
                                        <p:tgtEl>
                                          <p:spTgt spid="66"/>
                                        </p:tgtEl>
                                      </p:cBhvr>
                                    </p:animEffect>
                                    <p:animScale>
                                      <p:cBhvr>
                                        <p:cTn id="32" dur="1000" autoRev="1" fill="hold"/>
                                        <p:tgtEl>
                                          <p:spTgt spid="66"/>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fade">
                                      <p:cBhvr>
                                        <p:cTn id="37"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9" grpId="0" animBg="1"/>
      <p:bldP spid="72" grpId="0" animBg="1"/>
      <p:bldP spid="100" grpId="0" animBg="1"/>
      <p:bldP spid="101" grpId="0" animBg="1"/>
      <p:bldP spid="102" grpId="0" animBg="1"/>
      <p:bldP spid="10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Blob </a:t>
            </a:r>
            <a:r>
              <a:rPr lang="zh-CN" altLang="en-US" dirty="0" smtClean="0"/>
              <a:t>细节</a:t>
            </a:r>
            <a:endParaRPr lang="en-US" dirty="0"/>
          </a:p>
        </p:txBody>
      </p:sp>
      <p:sp>
        <p:nvSpPr>
          <p:cNvPr id="3" name="Content Placeholder 2"/>
          <p:cNvSpPr>
            <a:spLocks noGrp="1"/>
          </p:cNvSpPr>
          <p:nvPr>
            <p:ph type="body" sz="quarter" idx="10"/>
          </p:nvPr>
        </p:nvSpPr>
        <p:spPr>
          <a:xfrm>
            <a:off x="519113" y="2700678"/>
            <a:ext cx="4032106" cy="1107996"/>
          </a:xfrm>
        </p:spPr>
        <p:txBody>
          <a:bodyPr/>
          <a:lstStyle/>
          <a:p>
            <a:pPr algn="r"/>
            <a:r>
              <a:rPr lang="zh-CN" altLang="en-US" dirty="0" smtClean="0">
                <a:solidFill>
                  <a:schemeClr val="accent2">
                    <a:alpha val="99000"/>
                  </a:schemeClr>
                </a:solidFill>
              </a:rPr>
              <a:t>主要</a:t>
            </a:r>
            <a:r>
              <a:rPr lang="en-US" dirty="0" smtClean="0">
                <a:solidFill>
                  <a:schemeClr val="accent2">
                    <a:alpha val="99000"/>
                  </a:schemeClr>
                </a:solidFill>
              </a:rPr>
              <a:t>Web Service </a:t>
            </a:r>
            <a:r>
              <a:rPr lang="zh-CN" altLang="en-US" dirty="0" smtClean="0">
                <a:solidFill>
                  <a:schemeClr val="accent2">
                    <a:alpha val="99000"/>
                  </a:schemeClr>
                </a:solidFill>
              </a:rPr>
              <a:t>操作</a:t>
            </a:r>
            <a:endParaRPr lang="en-US" dirty="0" smtClean="0">
              <a:solidFill>
                <a:schemeClr val="accent2">
                  <a:alpha val="99000"/>
                </a:schemeClr>
              </a:solidFill>
            </a:endParaRPr>
          </a:p>
        </p:txBody>
      </p:sp>
      <p:sp>
        <p:nvSpPr>
          <p:cNvPr id="8" name="Rectangle 7"/>
          <p:cNvSpPr/>
          <p:nvPr/>
        </p:nvSpPr>
        <p:spPr bwMode="auto">
          <a:xfrm>
            <a:off x="4956032" y="1446214"/>
            <a:ext cx="6715268" cy="36169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45718" rIns="1645920" bIns="45718" numCol="1" rtlCol="0" anchor="ctr" anchorCtr="0" compatLnSpc="1">
            <a:prstTxWarp prst="textNoShape">
              <a:avLst/>
            </a:prstTxWarp>
          </a:bodyPr>
          <a:lstStyle/>
          <a:p>
            <a:pPr defTabSz="914099" fontAlgn="base">
              <a:spcBef>
                <a:spcPct val="0"/>
              </a:spcBef>
              <a:spcAft>
                <a:spcPct val="0"/>
              </a:spcAft>
            </a:pPr>
            <a:r>
              <a:rPr lang="en-US" sz="2800" dirty="0" err="1">
                <a:gradFill>
                  <a:gsLst>
                    <a:gs pos="0">
                      <a:srgbClr val="FFFFFF"/>
                    </a:gs>
                    <a:gs pos="100000">
                      <a:srgbClr val="FFFFFF"/>
                    </a:gs>
                  </a:gsLst>
                  <a:lin ang="5400000" scaled="0"/>
                </a:gradFill>
              </a:rPr>
              <a:t>PutBlob</a:t>
            </a:r>
            <a:endParaRPr lang="en-US" sz="2800" dirty="0">
              <a:gradFill>
                <a:gsLst>
                  <a:gs pos="0">
                    <a:srgbClr val="FFFFFF"/>
                  </a:gs>
                  <a:gs pos="100000">
                    <a:srgbClr val="FFFFFF"/>
                  </a:gs>
                </a:gsLst>
                <a:lin ang="5400000" scaled="0"/>
              </a:gradFill>
            </a:endParaRPr>
          </a:p>
          <a:p>
            <a:pPr defTabSz="914099" fontAlgn="base">
              <a:spcBef>
                <a:spcPct val="0"/>
              </a:spcBef>
              <a:spcAft>
                <a:spcPct val="0"/>
              </a:spcAft>
            </a:pPr>
            <a:r>
              <a:rPr lang="en-US" sz="2800" dirty="0" err="1">
                <a:gradFill>
                  <a:gsLst>
                    <a:gs pos="0">
                      <a:srgbClr val="FFFFFF"/>
                    </a:gs>
                    <a:gs pos="100000">
                      <a:srgbClr val="FFFFFF"/>
                    </a:gs>
                  </a:gsLst>
                  <a:lin ang="5400000" scaled="0"/>
                </a:gradFill>
              </a:rPr>
              <a:t>GetBlob</a:t>
            </a:r>
            <a:endParaRPr lang="en-US" sz="2800" dirty="0">
              <a:gradFill>
                <a:gsLst>
                  <a:gs pos="0">
                    <a:srgbClr val="FFFFFF"/>
                  </a:gs>
                  <a:gs pos="100000">
                    <a:srgbClr val="FFFFFF"/>
                  </a:gs>
                </a:gsLst>
                <a:lin ang="5400000" scaled="0"/>
              </a:gradFill>
            </a:endParaRPr>
          </a:p>
          <a:p>
            <a:pPr defTabSz="914099" fontAlgn="base">
              <a:spcBef>
                <a:spcPct val="0"/>
              </a:spcBef>
              <a:spcAft>
                <a:spcPct val="0"/>
              </a:spcAft>
            </a:pPr>
            <a:r>
              <a:rPr lang="en-US" sz="2800" dirty="0" err="1">
                <a:gradFill>
                  <a:gsLst>
                    <a:gs pos="0">
                      <a:srgbClr val="FFFFFF"/>
                    </a:gs>
                    <a:gs pos="100000">
                      <a:srgbClr val="FFFFFF"/>
                    </a:gs>
                  </a:gsLst>
                  <a:lin ang="5400000" scaled="0"/>
                </a:gradFill>
              </a:rPr>
              <a:t>DeleteBlob</a:t>
            </a:r>
            <a:endParaRPr lang="en-US" sz="2800" dirty="0">
              <a:gradFill>
                <a:gsLst>
                  <a:gs pos="0">
                    <a:srgbClr val="FFFFFF"/>
                  </a:gs>
                  <a:gs pos="100000">
                    <a:srgbClr val="FFFFFF"/>
                  </a:gs>
                </a:gsLst>
                <a:lin ang="5400000" scaled="0"/>
              </a:gradFill>
            </a:endParaRPr>
          </a:p>
          <a:p>
            <a:pPr defTabSz="914099" fontAlgn="base">
              <a:spcBef>
                <a:spcPct val="0"/>
              </a:spcBef>
              <a:spcAft>
                <a:spcPct val="0"/>
              </a:spcAft>
            </a:pPr>
            <a:r>
              <a:rPr lang="en-US" sz="2800" dirty="0" err="1">
                <a:gradFill>
                  <a:gsLst>
                    <a:gs pos="0">
                      <a:srgbClr val="FFFFFF"/>
                    </a:gs>
                    <a:gs pos="100000">
                      <a:srgbClr val="FFFFFF"/>
                    </a:gs>
                  </a:gsLst>
                  <a:lin ang="5400000" scaled="0"/>
                </a:gradFill>
              </a:rPr>
              <a:t>CopyBlob</a:t>
            </a:r>
            <a:endParaRPr lang="en-US" sz="2800" dirty="0">
              <a:gradFill>
                <a:gsLst>
                  <a:gs pos="0">
                    <a:srgbClr val="FFFFFF"/>
                  </a:gs>
                  <a:gs pos="100000">
                    <a:srgbClr val="FFFFFF"/>
                  </a:gs>
                </a:gsLst>
                <a:lin ang="5400000" scaled="0"/>
              </a:gradFill>
            </a:endParaRPr>
          </a:p>
          <a:p>
            <a:pPr defTabSz="914099" fontAlgn="base">
              <a:spcBef>
                <a:spcPct val="0"/>
              </a:spcBef>
              <a:spcAft>
                <a:spcPct val="0"/>
              </a:spcAft>
            </a:pPr>
            <a:r>
              <a:rPr lang="en-US" sz="2800" dirty="0" err="1">
                <a:gradFill>
                  <a:gsLst>
                    <a:gs pos="0">
                      <a:srgbClr val="FFFFFF"/>
                    </a:gs>
                    <a:gs pos="100000">
                      <a:srgbClr val="FFFFFF"/>
                    </a:gs>
                  </a:gsLst>
                  <a:lin ang="5400000" scaled="0"/>
                </a:gradFill>
              </a:rPr>
              <a:t>SnapshotBlob</a:t>
            </a:r>
            <a:r>
              <a:rPr lang="en-US" sz="2800" dirty="0">
                <a:gradFill>
                  <a:gsLst>
                    <a:gs pos="0">
                      <a:srgbClr val="FFFFFF"/>
                    </a:gs>
                    <a:gs pos="100000">
                      <a:srgbClr val="FFFFFF"/>
                    </a:gs>
                  </a:gsLst>
                  <a:lin ang="5400000" scaled="0"/>
                </a:gradFill>
              </a:rPr>
              <a:t> </a:t>
            </a:r>
          </a:p>
          <a:p>
            <a:pPr defTabSz="914099" fontAlgn="base">
              <a:spcBef>
                <a:spcPct val="0"/>
              </a:spcBef>
              <a:spcAft>
                <a:spcPct val="0"/>
              </a:spcAft>
            </a:pPr>
            <a:r>
              <a:rPr lang="en-US" sz="2800" dirty="0" err="1">
                <a:gradFill>
                  <a:gsLst>
                    <a:gs pos="0">
                      <a:srgbClr val="FFFFFF"/>
                    </a:gs>
                    <a:gs pos="100000">
                      <a:srgbClr val="FFFFFF"/>
                    </a:gs>
                  </a:gsLst>
                  <a:lin ang="5400000" scaled="0"/>
                </a:gradFill>
              </a:rPr>
              <a:t>LeaseBlob</a:t>
            </a:r>
            <a:r>
              <a:rPr lang="en-US" sz="2800" dirty="0">
                <a:gradFill>
                  <a:gsLst>
                    <a:gs pos="0">
                      <a:srgbClr val="FFFFFF"/>
                    </a:gs>
                    <a:gs pos="100000">
                      <a:srgbClr val="FFFFFF"/>
                    </a:gs>
                  </a:gsLst>
                  <a:lin ang="5400000" scaled="0"/>
                </a:gradFill>
              </a:rPr>
              <a:t> </a:t>
            </a:r>
          </a:p>
        </p:txBody>
      </p:sp>
      <p:sp>
        <p:nvSpPr>
          <p:cNvPr id="10" name="Freeform 9"/>
          <p:cNvSpPr>
            <a:spLocks noEditPoints="1"/>
          </p:cNvSpPr>
          <p:nvPr/>
        </p:nvSpPr>
        <p:spPr bwMode="auto">
          <a:xfrm>
            <a:off x="9737331" y="1686441"/>
            <a:ext cx="1728910" cy="1524349"/>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5315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Blob Containers</a:t>
            </a:r>
            <a:endParaRPr lang="en-US" dirty="0"/>
          </a:p>
        </p:txBody>
      </p:sp>
      <p:sp>
        <p:nvSpPr>
          <p:cNvPr id="3" name="Content Placeholder 2"/>
          <p:cNvSpPr>
            <a:spLocks noGrp="1"/>
          </p:cNvSpPr>
          <p:nvPr>
            <p:ph type="body" sz="quarter" idx="10"/>
          </p:nvPr>
        </p:nvSpPr>
        <p:spPr>
          <a:xfrm>
            <a:off x="5048655" y="1447799"/>
            <a:ext cx="6619470" cy="4450449"/>
          </a:xfrm>
        </p:spPr>
        <p:txBody>
          <a:bodyPr/>
          <a:lstStyle/>
          <a:p>
            <a:r>
              <a:rPr lang="zh-CN" altLang="en-US" sz="3200" dirty="0" smtClean="0">
                <a:solidFill>
                  <a:schemeClr val="accent2">
                    <a:alpha val="99000"/>
                  </a:schemeClr>
                </a:solidFill>
              </a:rPr>
              <a:t>每个账户多个</a:t>
            </a:r>
            <a:r>
              <a:rPr lang="en-US" sz="3200" dirty="0" smtClean="0">
                <a:solidFill>
                  <a:schemeClr val="accent2">
                    <a:alpha val="99000"/>
                  </a:schemeClr>
                </a:solidFill>
              </a:rPr>
              <a:t>Containers</a:t>
            </a:r>
          </a:p>
          <a:p>
            <a:pPr lvl="1"/>
            <a:r>
              <a:rPr lang="zh-CN" altLang="en-US" dirty="0" smtClean="0"/>
              <a:t>特殊的</a:t>
            </a:r>
            <a:r>
              <a:rPr lang="en-US" dirty="0" smtClean="0"/>
              <a:t>$root container</a:t>
            </a:r>
          </a:p>
          <a:p>
            <a:pPr lvl="1"/>
            <a:endParaRPr lang="en-US" dirty="0" smtClean="0"/>
          </a:p>
          <a:p>
            <a:r>
              <a:rPr lang="en-US" sz="3200" dirty="0" smtClean="0">
                <a:solidFill>
                  <a:schemeClr val="accent2">
                    <a:alpha val="99000"/>
                  </a:schemeClr>
                </a:solidFill>
              </a:rPr>
              <a:t>Blob Container</a:t>
            </a:r>
          </a:p>
          <a:p>
            <a:pPr lvl="1"/>
            <a:r>
              <a:rPr lang="zh-CN" altLang="en-US" dirty="0" smtClean="0"/>
              <a:t>一个</a:t>
            </a:r>
            <a:r>
              <a:rPr lang="en-US" dirty="0" smtClean="0"/>
              <a:t>container</a:t>
            </a:r>
            <a:r>
              <a:rPr lang="zh-CN" altLang="en-US" dirty="0" smtClean="0"/>
              <a:t>包含</a:t>
            </a:r>
            <a:r>
              <a:rPr lang="en-US" altLang="zh-CN" dirty="0" smtClean="0"/>
              <a:t>blob</a:t>
            </a:r>
            <a:r>
              <a:rPr lang="zh-CN" altLang="en-US" dirty="0" smtClean="0"/>
              <a:t>的集合</a:t>
            </a:r>
            <a:endParaRPr lang="en-US" dirty="0" smtClean="0"/>
          </a:p>
          <a:p>
            <a:pPr lvl="1"/>
            <a:r>
              <a:rPr lang="zh-CN" altLang="en-US" dirty="0" smtClean="0"/>
              <a:t>在</a:t>
            </a:r>
            <a:r>
              <a:rPr lang="en-US" altLang="zh-CN" dirty="0" smtClean="0"/>
              <a:t>container</a:t>
            </a:r>
            <a:r>
              <a:rPr lang="zh-CN" altLang="en-US" dirty="0" smtClean="0"/>
              <a:t>级别设置访问策略</a:t>
            </a:r>
            <a:endParaRPr lang="en-US" altLang="zh-CN" dirty="0" smtClean="0"/>
          </a:p>
          <a:p>
            <a:pPr lvl="1"/>
            <a:r>
              <a:rPr lang="zh-CN" altLang="en-US" dirty="0" smtClean="0"/>
              <a:t>和</a:t>
            </a:r>
            <a:r>
              <a:rPr lang="en-US" altLang="zh-CN" dirty="0" smtClean="0"/>
              <a:t>Container</a:t>
            </a:r>
            <a:r>
              <a:rPr lang="zh-CN" altLang="en-US" dirty="0" smtClean="0"/>
              <a:t>相关的元数据</a:t>
            </a:r>
            <a:endParaRPr lang="en-US" altLang="zh-CN" dirty="0" smtClean="0"/>
          </a:p>
          <a:p>
            <a:pPr lvl="1"/>
            <a:r>
              <a:rPr lang="zh-CN" altLang="en-US" dirty="0" smtClean="0"/>
              <a:t>列出</a:t>
            </a:r>
            <a:r>
              <a:rPr lang="en-US" altLang="zh-CN" dirty="0" smtClean="0"/>
              <a:t>container</a:t>
            </a:r>
            <a:r>
              <a:rPr lang="zh-CN" altLang="en-US" dirty="0" smtClean="0"/>
              <a:t>里面所有的</a:t>
            </a:r>
            <a:r>
              <a:rPr lang="en-US" altLang="zh-CN" dirty="0" smtClean="0"/>
              <a:t>blob</a:t>
            </a:r>
            <a:endParaRPr lang="en-US" dirty="0" smtClean="0"/>
          </a:p>
          <a:p>
            <a:pPr lvl="1"/>
            <a:r>
              <a:rPr lang="zh-CN" altLang="en-US" sz="1600" spc="-51" dirty="0" smtClean="0"/>
              <a:t>包括</a:t>
            </a:r>
            <a:r>
              <a:rPr lang="en-US" sz="1600" spc="-51" dirty="0" smtClean="0"/>
              <a:t>Blob </a:t>
            </a:r>
            <a:r>
              <a:rPr lang="en-US" sz="1600" spc="-51" dirty="0"/>
              <a:t>Metadata </a:t>
            </a:r>
            <a:r>
              <a:rPr lang="zh-CN" altLang="en-US" sz="1600" spc="-51" dirty="0" smtClean="0"/>
              <a:t>和</a:t>
            </a:r>
            <a:r>
              <a:rPr lang="en-US" sz="1600" spc="-51" dirty="0" smtClean="0"/>
              <a:t>MD5 </a:t>
            </a:r>
            <a:endParaRPr lang="en-US" sz="1600" spc="-51" dirty="0"/>
          </a:p>
          <a:p>
            <a:pPr lvl="1"/>
            <a:r>
              <a:rPr lang="zh-CN" altLang="en-US" sz="1600" spc="-51" dirty="0" smtClean="0"/>
              <a:t>没有查询</a:t>
            </a:r>
            <a:r>
              <a:rPr lang="en-US" sz="1600" spc="-51" dirty="0" smtClean="0"/>
              <a:t>. </a:t>
            </a:r>
            <a:r>
              <a:rPr lang="en-US" sz="1600" spc="-51" dirty="0"/>
              <a:t>i.e. </a:t>
            </a:r>
            <a:r>
              <a:rPr lang="zh-CN" altLang="en-US" sz="1600" spc="-51" dirty="0" smtClean="0"/>
              <a:t>没有</a:t>
            </a:r>
            <a:r>
              <a:rPr lang="en-US" sz="1600" spc="-51" dirty="0" smtClean="0"/>
              <a:t>WHERE </a:t>
            </a:r>
            <a:r>
              <a:rPr lang="en-US" sz="1600" spc="-51" dirty="0" err="1"/>
              <a:t>MetadataValue</a:t>
            </a:r>
            <a:r>
              <a:rPr lang="en-US" sz="1600" spc="-51" dirty="0"/>
              <a:t> = ?</a:t>
            </a:r>
          </a:p>
          <a:p>
            <a:endParaRPr lang="en-US" sz="2000" dirty="0" smtClean="0">
              <a:solidFill>
                <a:schemeClr val="accent2">
                  <a:alpha val="99000"/>
                </a:schemeClr>
              </a:solidFill>
              <a:latin typeface="+mj-lt"/>
            </a:endParaRPr>
          </a:p>
          <a:p>
            <a:r>
              <a:rPr lang="en-US" sz="3200" dirty="0" smtClean="0">
                <a:solidFill>
                  <a:schemeClr val="accent2">
                    <a:alpha val="99000"/>
                  </a:schemeClr>
                </a:solidFill>
              </a:rPr>
              <a:t>Blobs </a:t>
            </a:r>
            <a:r>
              <a:rPr lang="zh-CN" altLang="en-US" sz="3200" dirty="0" smtClean="0">
                <a:solidFill>
                  <a:schemeClr val="accent2">
                    <a:alpha val="99000"/>
                  </a:schemeClr>
                </a:solidFill>
              </a:rPr>
              <a:t>带宽</a:t>
            </a:r>
            <a:endParaRPr lang="en-US" sz="3200" dirty="0" smtClean="0">
              <a:solidFill>
                <a:schemeClr val="accent2">
                  <a:alpha val="99000"/>
                </a:schemeClr>
              </a:solidFill>
            </a:endParaRPr>
          </a:p>
          <a:p>
            <a:pPr lvl="1"/>
            <a:r>
              <a:rPr lang="zh-CN" altLang="en-US" dirty="0" smtClean="0"/>
              <a:t>目标是</a:t>
            </a:r>
            <a:r>
              <a:rPr lang="en-US" dirty="0" smtClean="0"/>
              <a:t>60MB/s </a:t>
            </a:r>
            <a:r>
              <a:rPr lang="zh-CN" altLang="en-US" dirty="0" smtClean="0"/>
              <a:t>每个</a:t>
            </a:r>
            <a:r>
              <a:rPr lang="en-US" dirty="0" smtClean="0"/>
              <a:t>Blob</a:t>
            </a:r>
            <a:endParaRPr lang="en-US" dirty="0"/>
          </a:p>
        </p:txBody>
      </p:sp>
      <p:grpSp>
        <p:nvGrpSpPr>
          <p:cNvPr id="6" name="Group 5"/>
          <p:cNvGrpSpPr/>
          <p:nvPr/>
        </p:nvGrpSpPr>
        <p:grpSpPr>
          <a:xfrm>
            <a:off x="1481097" y="2360613"/>
            <a:ext cx="2914364" cy="2637784"/>
            <a:chOff x="8858251" y="3476625"/>
            <a:chExt cx="903288" cy="817563"/>
          </a:xfrm>
          <a:solidFill>
            <a:schemeClr val="tx1"/>
          </a:solidFill>
        </p:grpSpPr>
        <p:sp>
          <p:nvSpPr>
            <p:cNvPr id="7" name="Freeform 7"/>
            <p:cNvSpPr>
              <a:spLocks noEditPoints="1"/>
            </p:cNvSpPr>
            <p:nvPr/>
          </p:nvSpPr>
          <p:spPr bwMode="auto">
            <a:xfrm>
              <a:off x="8858251" y="3811588"/>
              <a:ext cx="903288" cy="482600"/>
            </a:xfrm>
            <a:custGeom>
              <a:avLst/>
              <a:gdLst>
                <a:gd name="T0" fmla="*/ 90 w 534"/>
                <a:gd name="T1" fmla="*/ 0 h 285"/>
                <a:gd name="T2" fmla="*/ 2 w 534"/>
                <a:gd name="T3" fmla="*/ 124 h 285"/>
                <a:gd name="T4" fmla="*/ 2 w 534"/>
                <a:gd name="T5" fmla="*/ 136 h 285"/>
                <a:gd name="T6" fmla="*/ 14 w 534"/>
                <a:gd name="T7" fmla="*/ 140 h 285"/>
                <a:gd name="T8" fmla="*/ 23 w 534"/>
                <a:gd name="T9" fmla="*/ 140 h 285"/>
                <a:gd name="T10" fmla="*/ 90 w 534"/>
                <a:gd name="T11" fmla="*/ 40 h 285"/>
                <a:gd name="T12" fmla="*/ 90 w 534"/>
                <a:gd name="T13" fmla="*/ 271 h 285"/>
                <a:gd name="T14" fmla="*/ 104 w 534"/>
                <a:gd name="T15" fmla="*/ 285 h 285"/>
                <a:gd name="T16" fmla="*/ 429 w 534"/>
                <a:gd name="T17" fmla="*/ 285 h 285"/>
                <a:gd name="T18" fmla="*/ 443 w 534"/>
                <a:gd name="T19" fmla="*/ 271 h 285"/>
                <a:gd name="T20" fmla="*/ 443 w 534"/>
                <a:gd name="T21" fmla="*/ 40 h 285"/>
                <a:gd name="T22" fmla="*/ 513 w 534"/>
                <a:gd name="T23" fmla="*/ 140 h 285"/>
                <a:gd name="T24" fmla="*/ 522 w 534"/>
                <a:gd name="T25" fmla="*/ 140 h 285"/>
                <a:gd name="T26" fmla="*/ 532 w 534"/>
                <a:gd name="T27" fmla="*/ 136 h 285"/>
                <a:gd name="T28" fmla="*/ 532 w 534"/>
                <a:gd name="T29" fmla="*/ 124 h 285"/>
                <a:gd name="T30" fmla="*/ 532 w 534"/>
                <a:gd name="T31" fmla="*/ 124 h 285"/>
                <a:gd name="T32" fmla="*/ 443 w 534"/>
                <a:gd name="T33" fmla="*/ 0 h 285"/>
                <a:gd name="T34" fmla="*/ 90 w 534"/>
                <a:gd name="T35" fmla="*/ 0 h 285"/>
                <a:gd name="T36" fmla="*/ 320 w 534"/>
                <a:gd name="T37" fmla="*/ 112 h 285"/>
                <a:gd name="T38" fmla="*/ 213 w 534"/>
                <a:gd name="T39" fmla="*/ 112 h 285"/>
                <a:gd name="T40" fmla="*/ 199 w 534"/>
                <a:gd name="T41" fmla="*/ 98 h 285"/>
                <a:gd name="T42" fmla="*/ 213 w 534"/>
                <a:gd name="T43" fmla="*/ 84 h 285"/>
                <a:gd name="T44" fmla="*/ 320 w 534"/>
                <a:gd name="T45" fmla="*/ 84 h 285"/>
                <a:gd name="T46" fmla="*/ 334 w 534"/>
                <a:gd name="T47" fmla="*/ 98 h 285"/>
                <a:gd name="T48" fmla="*/ 320 w 534"/>
                <a:gd name="T49" fmla="*/ 11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4" h="285">
                  <a:moveTo>
                    <a:pt x="90" y="0"/>
                  </a:moveTo>
                  <a:cubicBezTo>
                    <a:pt x="2" y="124"/>
                    <a:pt x="2" y="124"/>
                    <a:pt x="2" y="124"/>
                  </a:cubicBezTo>
                  <a:cubicBezTo>
                    <a:pt x="0" y="129"/>
                    <a:pt x="0" y="133"/>
                    <a:pt x="2" y="136"/>
                  </a:cubicBezTo>
                  <a:cubicBezTo>
                    <a:pt x="14" y="140"/>
                    <a:pt x="14" y="140"/>
                    <a:pt x="14" y="140"/>
                  </a:cubicBezTo>
                  <a:cubicBezTo>
                    <a:pt x="16" y="143"/>
                    <a:pt x="21" y="143"/>
                    <a:pt x="23" y="140"/>
                  </a:cubicBezTo>
                  <a:cubicBezTo>
                    <a:pt x="90" y="40"/>
                    <a:pt x="90" y="40"/>
                    <a:pt x="90" y="40"/>
                  </a:cubicBezTo>
                  <a:cubicBezTo>
                    <a:pt x="90" y="271"/>
                    <a:pt x="90" y="271"/>
                    <a:pt x="90" y="271"/>
                  </a:cubicBezTo>
                  <a:cubicBezTo>
                    <a:pt x="90" y="278"/>
                    <a:pt x="97" y="285"/>
                    <a:pt x="104" y="285"/>
                  </a:cubicBezTo>
                  <a:cubicBezTo>
                    <a:pt x="429" y="285"/>
                    <a:pt x="429" y="285"/>
                    <a:pt x="429" y="285"/>
                  </a:cubicBezTo>
                  <a:cubicBezTo>
                    <a:pt x="436" y="285"/>
                    <a:pt x="443" y="278"/>
                    <a:pt x="443" y="271"/>
                  </a:cubicBezTo>
                  <a:cubicBezTo>
                    <a:pt x="443" y="40"/>
                    <a:pt x="443" y="40"/>
                    <a:pt x="443" y="40"/>
                  </a:cubicBezTo>
                  <a:cubicBezTo>
                    <a:pt x="513" y="140"/>
                    <a:pt x="513" y="140"/>
                    <a:pt x="513" y="140"/>
                  </a:cubicBezTo>
                  <a:cubicBezTo>
                    <a:pt x="515" y="143"/>
                    <a:pt x="518" y="143"/>
                    <a:pt x="522" y="140"/>
                  </a:cubicBezTo>
                  <a:cubicBezTo>
                    <a:pt x="532" y="136"/>
                    <a:pt x="532" y="136"/>
                    <a:pt x="532" y="136"/>
                  </a:cubicBezTo>
                  <a:cubicBezTo>
                    <a:pt x="534" y="133"/>
                    <a:pt x="534" y="129"/>
                    <a:pt x="532" y="124"/>
                  </a:cubicBezTo>
                  <a:cubicBezTo>
                    <a:pt x="532" y="124"/>
                    <a:pt x="532" y="124"/>
                    <a:pt x="532" y="124"/>
                  </a:cubicBezTo>
                  <a:cubicBezTo>
                    <a:pt x="443" y="0"/>
                    <a:pt x="443" y="0"/>
                    <a:pt x="443" y="0"/>
                  </a:cubicBezTo>
                  <a:lnTo>
                    <a:pt x="90" y="0"/>
                  </a:lnTo>
                  <a:close/>
                  <a:moveTo>
                    <a:pt x="320" y="112"/>
                  </a:moveTo>
                  <a:cubicBezTo>
                    <a:pt x="213" y="112"/>
                    <a:pt x="213" y="112"/>
                    <a:pt x="213" y="112"/>
                  </a:cubicBezTo>
                  <a:cubicBezTo>
                    <a:pt x="206" y="112"/>
                    <a:pt x="199" y="105"/>
                    <a:pt x="199" y="98"/>
                  </a:cubicBezTo>
                  <a:cubicBezTo>
                    <a:pt x="199" y="89"/>
                    <a:pt x="206" y="84"/>
                    <a:pt x="213" y="84"/>
                  </a:cubicBezTo>
                  <a:cubicBezTo>
                    <a:pt x="320" y="84"/>
                    <a:pt x="320" y="84"/>
                    <a:pt x="320" y="84"/>
                  </a:cubicBezTo>
                  <a:cubicBezTo>
                    <a:pt x="327" y="84"/>
                    <a:pt x="334" y="89"/>
                    <a:pt x="334" y="98"/>
                  </a:cubicBezTo>
                  <a:cubicBezTo>
                    <a:pt x="334" y="105"/>
                    <a:pt x="327" y="112"/>
                    <a:pt x="320" y="112"/>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8" name="Freeform 8"/>
            <p:cNvSpPr>
              <a:spLocks/>
            </p:cNvSpPr>
            <p:nvPr/>
          </p:nvSpPr>
          <p:spPr bwMode="auto">
            <a:xfrm>
              <a:off x="9424988" y="3476625"/>
              <a:ext cx="153988" cy="304800"/>
            </a:xfrm>
            <a:custGeom>
              <a:avLst/>
              <a:gdLst>
                <a:gd name="T0" fmla="*/ 65 w 91"/>
                <a:gd name="T1" fmla="*/ 78 h 180"/>
                <a:gd name="T2" fmla="*/ 65 w 91"/>
                <a:gd name="T3" fmla="*/ 180 h 180"/>
                <a:gd name="T4" fmla="*/ 91 w 91"/>
                <a:gd name="T5" fmla="*/ 180 h 180"/>
                <a:gd name="T6" fmla="*/ 91 w 91"/>
                <a:gd name="T7" fmla="*/ 74 h 180"/>
                <a:gd name="T8" fmla="*/ 82 w 91"/>
                <a:gd name="T9" fmla="*/ 56 h 180"/>
                <a:gd name="T10" fmla="*/ 39 w 91"/>
                <a:gd name="T11" fmla="*/ 13 h 180"/>
                <a:gd name="T12" fmla="*/ 8 w 91"/>
                <a:gd name="T13" fmla="*/ 0 h 180"/>
                <a:gd name="T14" fmla="*/ 4 w 91"/>
                <a:gd name="T15" fmla="*/ 0 h 180"/>
                <a:gd name="T16" fmla="*/ 0 w 91"/>
                <a:gd name="T17" fmla="*/ 0 h 180"/>
                <a:gd name="T18" fmla="*/ 60 w 91"/>
                <a:gd name="T19" fmla="*/ 61 h 180"/>
                <a:gd name="T20" fmla="*/ 65 w 91"/>
                <a:gd name="T21" fmla="*/ 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180">
                  <a:moveTo>
                    <a:pt x="65" y="78"/>
                  </a:moveTo>
                  <a:cubicBezTo>
                    <a:pt x="65" y="78"/>
                    <a:pt x="65" y="78"/>
                    <a:pt x="65" y="180"/>
                  </a:cubicBezTo>
                  <a:cubicBezTo>
                    <a:pt x="91" y="180"/>
                    <a:pt x="91" y="180"/>
                    <a:pt x="91" y="180"/>
                  </a:cubicBezTo>
                  <a:cubicBezTo>
                    <a:pt x="91" y="155"/>
                    <a:pt x="91" y="121"/>
                    <a:pt x="91" y="74"/>
                  </a:cubicBezTo>
                  <a:cubicBezTo>
                    <a:pt x="91" y="69"/>
                    <a:pt x="86" y="61"/>
                    <a:pt x="82" y="56"/>
                  </a:cubicBezTo>
                  <a:cubicBezTo>
                    <a:pt x="82" y="56"/>
                    <a:pt x="82" y="56"/>
                    <a:pt x="39" y="13"/>
                  </a:cubicBezTo>
                  <a:cubicBezTo>
                    <a:pt x="26" y="0"/>
                    <a:pt x="17" y="0"/>
                    <a:pt x="8" y="0"/>
                  </a:cubicBezTo>
                  <a:cubicBezTo>
                    <a:pt x="8" y="0"/>
                    <a:pt x="8" y="0"/>
                    <a:pt x="4" y="0"/>
                  </a:cubicBezTo>
                  <a:cubicBezTo>
                    <a:pt x="4" y="0"/>
                    <a:pt x="4" y="0"/>
                    <a:pt x="0" y="0"/>
                  </a:cubicBezTo>
                  <a:cubicBezTo>
                    <a:pt x="0" y="0"/>
                    <a:pt x="0" y="0"/>
                    <a:pt x="60" y="61"/>
                  </a:cubicBezTo>
                  <a:cubicBezTo>
                    <a:pt x="65" y="65"/>
                    <a:pt x="65" y="74"/>
                    <a:pt x="65" y="78"/>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9" name="Freeform 9"/>
            <p:cNvSpPr>
              <a:spLocks/>
            </p:cNvSpPr>
            <p:nvPr/>
          </p:nvSpPr>
          <p:spPr bwMode="auto">
            <a:xfrm>
              <a:off x="9328151" y="3476625"/>
              <a:ext cx="169863" cy="304800"/>
            </a:xfrm>
            <a:custGeom>
              <a:avLst/>
              <a:gdLst>
                <a:gd name="T0" fmla="*/ 78 w 100"/>
                <a:gd name="T1" fmla="*/ 91 h 180"/>
                <a:gd name="T2" fmla="*/ 78 w 100"/>
                <a:gd name="T3" fmla="*/ 180 h 180"/>
                <a:gd name="T4" fmla="*/ 100 w 100"/>
                <a:gd name="T5" fmla="*/ 180 h 180"/>
                <a:gd name="T6" fmla="*/ 100 w 100"/>
                <a:gd name="T7" fmla="*/ 82 h 180"/>
                <a:gd name="T8" fmla="*/ 91 w 100"/>
                <a:gd name="T9" fmla="*/ 61 h 180"/>
                <a:gd name="T10" fmla="*/ 44 w 100"/>
                <a:gd name="T11" fmla="*/ 13 h 180"/>
                <a:gd name="T12" fmla="*/ 13 w 100"/>
                <a:gd name="T13" fmla="*/ 0 h 180"/>
                <a:gd name="T14" fmla="*/ 9 w 100"/>
                <a:gd name="T15" fmla="*/ 0 h 180"/>
                <a:gd name="T16" fmla="*/ 0 w 100"/>
                <a:gd name="T17" fmla="*/ 0 h 180"/>
                <a:gd name="T18" fmla="*/ 70 w 100"/>
                <a:gd name="T19" fmla="*/ 65 h 180"/>
                <a:gd name="T20" fmla="*/ 78 w 100"/>
                <a:gd name="T21" fmla="*/ 9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180">
                  <a:moveTo>
                    <a:pt x="78" y="91"/>
                  </a:moveTo>
                  <a:cubicBezTo>
                    <a:pt x="78" y="91"/>
                    <a:pt x="78" y="91"/>
                    <a:pt x="78" y="180"/>
                  </a:cubicBezTo>
                  <a:cubicBezTo>
                    <a:pt x="100" y="180"/>
                    <a:pt x="100" y="180"/>
                    <a:pt x="100" y="180"/>
                  </a:cubicBezTo>
                  <a:cubicBezTo>
                    <a:pt x="100" y="157"/>
                    <a:pt x="100" y="125"/>
                    <a:pt x="100" y="82"/>
                  </a:cubicBezTo>
                  <a:cubicBezTo>
                    <a:pt x="100" y="74"/>
                    <a:pt x="96" y="65"/>
                    <a:pt x="91" y="61"/>
                  </a:cubicBezTo>
                  <a:cubicBezTo>
                    <a:pt x="91" y="61"/>
                    <a:pt x="91" y="61"/>
                    <a:pt x="44" y="13"/>
                  </a:cubicBezTo>
                  <a:cubicBezTo>
                    <a:pt x="31" y="0"/>
                    <a:pt x="18" y="0"/>
                    <a:pt x="13" y="0"/>
                  </a:cubicBezTo>
                  <a:cubicBezTo>
                    <a:pt x="13" y="0"/>
                    <a:pt x="13" y="0"/>
                    <a:pt x="9" y="0"/>
                  </a:cubicBezTo>
                  <a:cubicBezTo>
                    <a:pt x="9" y="0"/>
                    <a:pt x="9" y="0"/>
                    <a:pt x="0" y="0"/>
                  </a:cubicBezTo>
                  <a:cubicBezTo>
                    <a:pt x="0" y="0"/>
                    <a:pt x="1" y="0"/>
                    <a:pt x="70" y="65"/>
                  </a:cubicBezTo>
                  <a:cubicBezTo>
                    <a:pt x="79" y="74"/>
                    <a:pt x="78" y="82"/>
                    <a:pt x="78" y="91"/>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0" name="Freeform 10"/>
            <p:cNvSpPr>
              <a:spLocks noEditPoints="1"/>
            </p:cNvSpPr>
            <p:nvPr/>
          </p:nvSpPr>
          <p:spPr bwMode="auto">
            <a:xfrm>
              <a:off x="9058276" y="3476625"/>
              <a:ext cx="366713" cy="304800"/>
            </a:xfrm>
            <a:custGeom>
              <a:avLst/>
              <a:gdLst>
                <a:gd name="T0" fmla="*/ 26 w 217"/>
                <a:gd name="T1" fmla="*/ 180 h 180"/>
                <a:gd name="T2" fmla="*/ 26 w 217"/>
                <a:gd name="T3" fmla="*/ 21 h 180"/>
                <a:gd name="T4" fmla="*/ 100 w 217"/>
                <a:gd name="T5" fmla="*/ 21 h 180"/>
                <a:gd name="T6" fmla="*/ 100 w 217"/>
                <a:gd name="T7" fmla="*/ 91 h 180"/>
                <a:gd name="T8" fmla="*/ 121 w 217"/>
                <a:gd name="T9" fmla="*/ 117 h 180"/>
                <a:gd name="T10" fmla="*/ 191 w 217"/>
                <a:gd name="T11" fmla="*/ 117 h 180"/>
                <a:gd name="T12" fmla="*/ 191 w 217"/>
                <a:gd name="T13" fmla="*/ 180 h 180"/>
                <a:gd name="T14" fmla="*/ 217 w 217"/>
                <a:gd name="T15" fmla="*/ 180 h 180"/>
                <a:gd name="T16" fmla="*/ 217 w 217"/>
                <a:gd name="T17" fmla="*/ 91 h 180"/>
                <a:gd name="T18" fmla="*/ 217 w 217"/>
                <a:gd name="T19" fmla="*/ 87 h 180"/>
                <a:gd name="T20" fmla="*/ 208 w 217"/>
                <a:gd name="T21" fmla="*/ 74 h 180"/>
                <a:gd name="T22" fmla="*/ 139 w 217"/>
                <a:gd name="T23" fmla="*/ 8 h 180"/>
                <a:gd name="T24" fmla="*/ 121 w 217"/>
                <a:gd name="T25" fmla="*/ 0 h 180"/>
                <a:gd name="T26" fmla="*/ 26 w 217"/>
                <a:gd name="T27" fmla="*/ 0 h 180"/>
                <a:gd name="T28" fmla="*/ 0 w 217"/>
                <a:gd name="T29" fmla="*/ 21 h 180"/>
                <a:gd name="T30" fmla="*/ 0 w 217"/>
                <a:gd name="T31" fmla="*/ 180 h 180"/>
                <a:gd name="T32" fmla="*/ 26 w 217"/>
                <a:gd name="T33" fmla="*/ 180 h 180"/>
                <a:gd name="T34" fmla="*/ 121 w 217"/>
                <a:gd name="T35" fmla="*/ 21 h 180"/>
                <a:gd name="T36" fmla="*/ 191 w 217"/>
                <a:gd name="T37" fmla="*/ 91 h 180"/>
                <a:gd name="T38" fmla="*/ 121 w 217"/>
                <a:gd name="T39" fmla="*/ 91 h 180"/>
                <a:gd name="T40" fmla="*/ 121 w 217"/>
                <a:gd name="T41" fmla="*/ 2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 h="180">
                  <a:moveTo>
                    <a:pt x="26" y="180"/>
                  </a:moveTo>
                  <a:cubicBezTo>
                    <a:pt x="26" y="22"/>
                    <a:pt x="26" y="21"/>
                    <a:pt x="26" y="21"/>
                  </a:cubicBezTo>
                  <a:cubicBezTo>
                    <a:pt x="100" y="21"/>
                    <a:pt x="100" y="21"/>
                    <a:pt x="100" y="21"/>
                  </a:cubicBezTo>
                  <a:cubicBezTo>
                    <a:pt x="100" y="91"/>
                    <a:pt x="100" y="91"/>
                    <a:pt x="100" y="91"/>
                  </a:cubicBezTo>
                  <a:cubicBezTo>
                    <a:pt x="100" y="104"/>
                    <a:pt x="108" y="117"/>
                    <a:pt x="121" y="117"/>
                  </a:cubicBezTo>
                  <a:cubicBezTo>
                    <a:pt x="191" y="117"/>
                    <a:pt x="191" y="117"/>
                    <a:pt x="191" y="117"/>
                  </a:cubicBezTo>
                  <a:cubicBezTo>
                    <a:pt x="191" y="143"/>
                    <a:pt x="191" y="163"/>
                    <a:pt x="191" y="180"/>
                  </a:cubicBezTo>
                  <a:cubicBezTo>
                    <a:pt x="217" y="180"/>
                    <a:pt x="217" y="180"/>
                    <a:pt x="217" y="180"/>
                  </a:cubicBezTo>
                  <a:cubicBezTo>
                    <a:pt x="217" y="91"/>
                    <a:pt x="217" y="91"/>
                    <a:pt x="217" y="91"/>
                  </a:cubicBezTo>
                  <a:cubicBezTo>
                    <a:pt x="217" y="87"/>
                    <a:pt x="217" y="87"/>
                    <a:pt x="217" y="87"/>
                  </a:cubicBezTo>
                  <a:cubicBezTo>
                    <a:pt x="217" y="83"/>
                    <a:pt x="215" y="80"/>
                    <a:pt x="208" y="74"/>
                  </a:cubicBezTo>
                  <a:cubicBezTo>
                    <a:pt x="138" y="9"/>
                    <a:pt x="139" y="8"/>
                    <a:pt x="139" y="8"/>
                  </a:cubicBezTo>
                  <a:cubicBezTo>
                    <a:pt x="133" y="2"/>
                    <a:pt x="127" y="0"/>
                    <a:pt x="121" y="0"/>
                  </a:cubicBezTo>
                  <a:cubicBezTo>
                    <a:pt x="26" y="0"/>
                    <a:pt x="26" y="0"/>
                    <a:pt x="26" y="0"/>
                  </a:cubicBezTo>
                  <a:cubicBezTo>
                    <a:pt x="13" y="0"/>
                    <a:pt x="0" y="8"/>
                    <a:pt x="0" y="21"/>
                  </a:cubicBezTo>
                  <a:cubicBezTo>
                    <a:pt x="0" y="97"/>
                    <a:pt x="0" y="147"/>
                    <a:pt x="0" y="180"/>
                  </a:cubicBezTo>
                  <a:lnTo>
                    <a:pt x="26" y="180"/>
                  </a:lnTo>
                  <a:close/>
                  <a:moveTo>
                    <a:pt x="121" y="21"/>
                  </a:moveTo>
                  <a:cubicBezTo>
                    <a:pt x="191" y="91"/>
                    <a:pt x="191" y="91"/>
                    <a:pt x="191" y="91"/>
                  </a:cubicBezTo>
                  <a:cubicBezTo>
                    <a:pt x="121" y="91"/>
                    <a:pt x="121" y="91"/>
                    <a:pt x="121" y="91"/>
                  </a:cubicBezTo>
                  <a:cubicBezTo>
                    <a:pt x="121" y="21"/>
                    <a:pt x="121" y="21"/>
                    <a:pt x="121" y="21"/>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25003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071263" y="3307036"/>
            <a:ext cx="5576887" cy="306334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r>
              <a:rPr lang="en-US" sz="1600" dirty="0">
                <a:solidFill>
                  <a:schemeClr val="tx1">
                    <a:lumMod val="65000"/>
                    <a:lumOff val="35000"/>
                    <a:alpha val="99000"/>
                  </a:schemeClr>
                </a:solidFill>
                <a:latin typeface="Consolas" pitchFamily="49" charset="0"/>
                <a:cs typeface="Consolas" pitchFamily="49" charset="0"/>
              </a:rPr>
              <a:t>GET http://</a:t>
            </a:r>
            <a:r>
              <a:rPr lang="en-US" sz="1600" u="sng" dirty="0">
                <a:solidFill>
                  <a:schemeClr val="tx1">
                    <a:lumMod val="65000"/>
                    <a:lumOff val="35000"/>
                    <a:alpha val="99000"/>
                  </a:schemeClr>
                </a:solidFill>
                <a:latin typeface="Consolas" pitchFamily="49" charset="0"/>
                <a:cs typeface="Consolas" pitchFamily="49" charset="0"/>
              </a:rPr>
              <a:t>...</a:t>
            </a:r>
            <a:r>
              <a:rPr lang="en-US" sz="1600" dirty="0">
                <a:solidFill>
                  <a:schemeClr val="tx1">
                    <a:lumMod val="65000"/>
                    <a:lumOff val="35000"/>
                    <a:alpha val="99000"/>
                  </a:schemeClr>
                </a:solidFill>
                <a:latin typeface="Consolas" pitchFamily="49" charset="0"/>
                <a:cs typeface="Consolas" pitchFamily="49" charset="0"/>
              </a:rPr>
              <a:t>/</a:t>
            </a:r>
            <a:r>
              <a:rPr lang="en-US" sz="1600" u="sng" dirty="0">
                <a:solidFill>
                  <a:schemeClr val="tx1">
                    <a:lumMod val="65000"/>
                    <a:lumOff val="35000"/>
                    <a:alpha val="99000"/>
                  </a:schemeClr>
                </a:solidFill>
                <a:latin typeface="Consolas" pitchFamily="49" charset="0"/>
                <a:cs typeface="Consolas" pitchFamily="49" charset="0"/>
              </a:rPr>
              <a:t>products</a:t>
            </a:r>
            <a:r>
              <a:rPr lang="en-US" sz="1600" dirty="0">
                <a:solidFill>
                  <a:schemeClr val="tx1">
                    <a:lumMod val="65000"/>
                    <a:lumOff val="35000"/>
                    <a:alpha val="99000"/>
                  </a:schemeClr>
                </a:solidFill>
                <a:latin typeface="Consolas" pitchFamily="49" charset="0"/>
                <a:cs typeface="Consolas" pitchFamily="49" charset="0"/>
              </a:rPr>
              <a:t>?comp=list&amp;prefix=Tents&amp;delimiter=/</a:t>
            </a:r>
          </a:p>
          <a:p>
            <a:pPr defTabSz="914061"/>
            <a:endParaRPr lang="en-US" sz="1600" dirty="0">
              <a:solidFill>
                <a:schemeClr val="tx1">
                  <a:lumMod val="65000"/>
                  <a:lumOff val="35000"/>
                  <a:alpha val="99000"/>
                </a:schemeClr>
              </a:solidFill>
              <a:latin typeface="Consolas" pitchFamily="49" charset="0"/>
              <a:cs typeface="Consolas" pitchFamily="49" charset="0"/>
            </a:endParaRPr>
          </a:p>
          <a:p>
            <a:r>
              <a:rPr lang="en-US" sz="1600" dirty="0">
                <a:solidFill>
                  <a:schemeClr val="tx1">
                    <a:lumMod val="65000"/>
                    <a:lumOff val="35000"/>
                    <a:alpha val="99000"/>
                  </a:schemeClr>
                </a:solidFill>
                <a:latin typeface="Consolas" pitchFamily="49" charset="0"/>
                <a:cs typeface="Consolas" pitchFamily="49" charset="0"/>
              </a:rPr>
              <a:t>&lt;Blob&gt;Tents/PalaceTent.wmv&lt;/Blob&gt;</a:t>
            </a:r>
          </a:p>
          <a:p>
            <a:r>
              <a:rPr lang="en-US" sz="1600" dirty="0">
                <a:solidFill>
                  <a:schemeClr val="tx1">
                    <a:lumMod val="65000"/>
                    <a:lumOff val="35000"/>
                    <a:alpha val="99000"/>
                  </a:schemeClr>
                </a:solidFill>
                <a:latin typeface="Consolas" pitchFamily="49" charset="0"/>
                <a:cs typeface="Consolas" pitchFamily="49" charset="0"/>
              </a:rPr>
              <a:t>&lt;Blob&gt;Tents/ShedTent.wmv&lt;/Blob&gt;</a:t>
            </a:r>
            <a:endParaRPr lang="en-NZ" sz="1600" dirty="0">
              <a:solidFill>
                <a:schemeClr val="tx1">
                  <a:lumMod val="65000"/>
                  <a:lumOff val="35000"/>
                  <a:alpha val="99000"/>
                </a:schemeClr>
              </a:solidFill>
              <a:latin typeface="Consolas" pitchFamily="49" charset="0"/>
              <a:cs typeface="Consolas" pitchFamily="49" charset="0"/>
            </a:endParaRPr>
          </a:p>
        </p:txBody>
      </p:sp>
      <p:sp>
        <p:nvSpPr>
          <p:cNvPr id="2" name="Title 1"/>
          <p:cNvSpPr>
            <a:spLocks noGrp="1"/>
          </p:cNvSpPr>
          <p:nvPr>
            <p:ph type="title"/>
          </p:nvPr>
        </p:nvSpPr>
        <p:spPr/>
        <p:txBody>
          <a:bodyPr/>
          <a:lstStyle/>
          <a:p>
            <a:r>
              <a:rPr lang="zh-CN" altLang="en-US" dirty="0" smtClean="0"/>
              <a:t>遍历</a:t>
            </a:r>
            <a:r>
              <a:rPr lang="en-NZ" dirty="0" smtClean="0"/>
              <a:t>Blobs</a:t>
            </a:r>
            <a:endParaRPr lang="en-NZ" dirty="0"/>
          </a:p>
        </p:txBody>
      </p:sp>
      <p:sp>
        <p:nvSpPr>
          <p:cNvPr id="3" name="Content Placeholder 2"/>
          <p:cNvSpPr>
            <a:spLocks noGrp="1"/>
          </p:cNvSpPr>
          <p:nvPr>
            <p:ph type="body" sz="quarter" idx="10"/>
          </p:nvPr>
        </p:nvSpPr>
        <p:spPr>
          <a:xfrm>
            <a:off x="519112" y="2794890"/>
            <a:ext cx="5575301" cy="1500411"/>
          </a:xfrm>
        </p:spPr>
        <p:txBody>
          <a:bodyPr/>
          <a:lstStyle/>
          <a:p>
            <a:r>
              <a:rPr lang="zh-CN" altLang="en-US" dirty="0" smtClean="0">
                <a:solidFill>
                  <a:schemeClr val="accent2">
                    <a:alpha val="99000"/>
                  </a:schemeClr>
                </a:solidFill>
              </a:rPr>
              <a:t>获取</a:t>
            </a:r>
            <a:r>
              <a:rPr lang="en-US" altLang="zh-CN" dirty="0" smtClean="0">
                <a:solidFill>
                  <a:schemeClr val="accent2">
                    <a:alpha val="99000"/>
                  </a:schemeClr>
                </a:solidFill>
              </a:rPr>
              <a:t>Blob</a:t>
            </a:r>
            <a:r>
              <a:rPr lang="zh-CN" altLang="en-US" dirty="0" smtClean="0">
                <a:solidFill>
                  <a:schemeClr val="accent2">
                    <a:alpha val="99000"/>
                  </a:schemeClr>
                </a:solidFill>
              </a:rPr>
              <a:t>的操作需要参数</a:t>
            </a:r>
            <a:endParaRPr lang="en-NZ" dirty="0" smtClean="0">
              <a:solidFill>
                <a:schemeClr val="accent2">
                  <a:alpha val="99000"/>
                </a:schemeClr>
              </a:solidFill>
            </a:endParaRPr>
          </a:p>
          <a:p>
            <a:pPr lvl="1"/>
            <a:r>
              <a:rPr lang="zh-CN" altLang="en-US" dirty="0" smtClean="0"/>
              <a:t>前缀</a:t>
            </a:r>
            <a:endParaRPr lang="en-NZ" dirty="0" smtClean="0"/>
          </a:p>
          <a:p>
            <a:pPr lvl="1"/>
            <a:r>
              <a:rPr lang="zh-CN" altLang="en-US" dirty="0" smtClean="0"/>
              <a:t>分隔符</a:t>
            </a:r>
            <a:endParaRPr lang="en-NZ" dirty="0" smtClean="0"/>
          </a:p>
          <a:p>
            <a:pPr lvl="1"/>
            <a:r>
              <a:rPr lang="zh-CN" altLang="en-US" dirty="0" smtClean="0"/>
              <a:t>包括</a:t>
            </a:r>
            <a:r>
              <a:rPr lang="en-NZ" dirty="0" smtClean="0"/>
              <a:t>= (snapshots, metadata etc…)</a:t>
            </a:r>
            <a:endParaRPr lang="en-NZ" dirty="0"/>
          </a:p>
        </p:txBody>
      </p:sp>
      <p:sp>
        <p:nvSpPr>
          <p:cNvPr id="4" name="Rectangle 3"/>
          <p:cNvSpPr/>
          <p:nvPr/>
        </p:nvSpPr>
        <p:spPr bwMode="auto">
          <a:xfrm>
            <a:off x="6094413" y="2811717"/>
            <a:ext cx="5576887" cy="306334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r>
              <a:rPr lang="en-NZ" sz="1600" dirty="0">
                <a:solidFill>
                  <a:schemeClr val="tx1">
                    <a:lumMod val="65000"/>
                    <a:lumOff val="35000"/>
                    <a:alpha val="99000"/>
                  </a:schemeClr>
                </a:solidFill>
                <a:latin typeface="Consolas" pitchFamily="49" charset="0"/>
                <a:cs typeface="Consolas" pitchFamily="49" charset="0"/>
              </a:rPr>
              <a:t>http://adventureworks.blob.core.windows.net/</a:t>
            </a:r>
          </a:p>
          <a:p>
            <a:pPr defTabSz="914061"/>
            <a:r>
              <a:rPr lang="en-NZ" sz="1600" dirty="0" smtClean="0">
                <a:solidFill>
                  <a:schemeClr val="tx1">
                    <a:lumMod val="65000"/>
                    <a:lumOff val="35000"/>
                    <a:alpha val="99000"/>
                  </a:schemeClr>
                </a:solidFill>
                <a:latin typeface="Consolas" pitchFamily="49" charset="0"/>
                <a:cs typeface="Consolas" pitchFamily="49" charset="0"/>
              </a:rPr>
              <a:t>     Products/Bikes/SuperDuperCycle.jpg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Products/Bikes/FastBike.jpg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Products/Canoes/Whitewater.jpg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Products/Canoes/Flatwater.jpg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Products/Canoes/Hybrid.jpg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Products/Tents/PalaceTent.jpg</a:t>
            </a:r>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smtClean="0">
                <a:solidFill>
                  <a:schemeClr val="tx1">
                    <a:lumMod val="65000"/>
                    <a:lumOff val="35000"/>
                    <a:alpha val="99000"/>
                  </a:schemeClr>
                </a:solidFill>
                <a:latin typeface="Consolas" pitchFamily="49" charset="0"/>
                <a:cs typeface="Consolas" pitchFamily="49" charset="0"/>
              </a:rPr>
              <a:t>     Products/Tents/ShedTent.jpg</a:t>
            </a:r>
            <a:endParaRPr lang="en-NZ" sz="1600" dirty="0">
              <a:solidFill>
                <a:schemeClr val="tx1">
                  <a:lumMod val="65000"/>
                  <a:lumOff val="35000"/>
                  <a:alpha val="99000"/>
                </a:schemeClr>
              </a:solidFill>
              <a:latin typeface="Consolas" pitchFamily="49" charset="0"/>
              <a:cs typeface="Consolas" pitchFamily="49" charset="0"/>
            </a:endParaRPr>
          </a:p>
        </p:txBody>
      </p:sp>
    </p:spTree>
    <p:extLst>
      <p:ext uri="{BB962C8B-B14F-4D97-AF65-F5344CB8AC3E}">
        <p14:creationId xmlns:p14="http://schemas.microsoft.com/office/powerpoint/2010/main" val="421197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decel="100000" fill="hold" grpId="0" nodeType="clickEffect">
                                  <p:stCondLst>
                                    <p:cond delay="0"/>
                                  </p:stCondLst>
                                  <p:childTnLst>
                                    <p:animMotion origin="layout" path="M 4.79167E-6 2.54394E-6 L -0.0017 -0.39663 " pathEditMode="relative" rAng="0" ptsTypes="AA">
                                      <p:cBhvr>
                                        <p:cTn id="6" dur="1750" fill="hold"/>
                                        <p:tgtEl>
                                          <p:spTgt spid="4"/>
                                        </p:tgtEl>
                                        <p:attrNameLst>
                                          <p:attrName>ppt_x</p:attrName>
                                          <p:attrName>ppt_y</p:attrName>
                                        </p:attrNameLst>
                                      </p:cBhvr>
                                      <p:rCtr x="-91" y="-19843"/>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071263" y="3307036"/>
            <a:ext cx="5576887" cy="306334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r>
              <a:rPr lang="en-US" sz="1600" dirty="0">
                <a:solidFill>
                  <a:schemeClr val="tx1">
                    <a:lumMod val="65000"/>
                    <a:lumOff val="35000"/>
                    <a:alpha val="99000"/>
                  </a:schemeClr>
                </a:solidFill>
                <a:latin typeface="Consolas" pitchFamily="49" charset="0"/>
                <a:cs typeface="Consolas" pitchFamily="49" charset="0"/>
              </a:rPr>
              <a:t>http://.../</a:t>
            </a:r>
            <a:r>
              <a:rPr lang="en-US" sz="1600" dirty="0" err="1">
                <a:solidFill>
                  <a:schemeClr val="tx1">
                    <a:lumMod val="65000"/>
                    <a:lumOff val="35000"/>
                    <a:alpha val="99000"/>
                  </a:schemeClr>
                </a:solidFill>
                <a:latin typeface="Consolas" pitchFamily="49" charset="0"/>
                <a:cs typeface="Consolas" pitchFamily="49" charset="0"/>
              </a:rPr>
              <a:t>products?comp</a:t>
            </a:r>
            <a:r>
              <a:rPr lang="en-US" sz="1600" dirty="0">
                <a:solidFill>
                  <a:schemeClr val="tx1">
                    <a:lumMod val="65000"/>
                    <a:lumOff val="35000"/>
                    <a:alpha val="99000"/>
                  </a:schemeClr>
                </a:solidFill>
                <a:latin typeface="Consolas" pitchFamily="49" charset="0"/>
                <a:cs typeface="Consolas" pitchFamily="49" charset="0"/>
              </a:rPr>
              <a:t>=</a:t>
            </a:r>
            <a:r>
              <a:rPr lang="en-US" sz="1600" dirty="0" err="1">
                <a:solidFill>
                  <a:schemeClr val="tx1">
                    <a:lumMod val="65000"/>
                    <a:lumOff val="35000"/>
                    <a:alpha val="99000"/>
                  </a:schemeClr>
                </a:solidFill>
                <a:latin typeface="Consolas" pitchFamily="49" charset="0"/>
                <a:cs typeface="Consolas" pitchFamily="49" charset="0"/>
              </a:rPr>
              <a:t>list&amp;prefix</a:t>
            </a:r>
            <a:r>
              <a:rPr lang="en-US" sz="1600" dirty="0">
                <a:solidFill>
                  <a:schemeClr val="tx1">
                    <a:lumMod val="65000"/>
                    <a:lumOff val="35000"/>
                    <a:alpha val="99000"/>
                  </a:schemeClr>
                </a:solidFill>
                <a:latin typeface="Consolas" pitchFamily="49" charset="0"/>
                <a:cs typeface="Consolas" pitchFamily="49" charset="0"/>
              </a:rPr>
              <a:t>=</a:t>
            </a:r>
            <a:r>
              <a:rPr lang="en-US" sz="1600" dirty="0" err="1">
                <a:solidFill>
                  <a:schemeClr val="tx1">
                    <a:lumMod val="65000"/>
                    <a:lumOff val="35000"/>
                    <a:alpha val="99000"/>
                  </a:schemeClr>
                </a:solidFill>
                <a:latin typeface="Consolas" pitchFamily="49" charset="0"/>
                <a:cs typeface="Consolas" pitchFamily="49" charset="0"/>
              </a:rPr>
              <a:t>Canoes&amp;maxresults</a:t>
            </a:r>
            <a:r>
              <a:rPr lang="en-US" sz="1600" dirty="0">
                <a:solidFill>
                  <a:schemeClr val="tx1">
                    <a:lumMod val="65000"/>
                    <a:lumOff val="35000"/>
                    <a:alpha val="99000"/>
                  </a:schemeClr>
                </a:solidFill>
                <a:latin typeface="Consolas" pitchFamily="49" charset="0"/>
                <a:cs typeface="Consolas" pitchFamily="49" charset="0"/>
              </a:rPr>
              <a:t>=2</a:t>
            </a:r>
            <a:br>
              <a:rPr lang="en-US" sz="1600" dirty="0">
                <a:solidFill>
                  <a:schemeClr val="tx1">
                    <a:lumMod val="65000"/>
                    <a:lumOff val="35000"/>
                    <a:alpha val="99000"/>
                  </a:schemeClr>
                </a:solidFill>
                <a:latin typeface="Consolas" pitchFamily="49" charset="0"/>
                <a:cs typeface="Consolas" pitchFamily="49" charset="0"/>
              </a:rPr>
            </a:br>
            <a:r>
              <a:rPr lang="en-US" sz="1600" dirty="0">
                <a:solidFill>
                  <a:schemeClr val="tx1">
                    <a:lumMod val="65000"/>
                    <a:lumOff val="35000"/>
                    <a:alpha val="99000"/>
                  </a:schemeClr>
                </a:solidFill>
                <a:latin typeface="Consolas" pitchFamily="49" charset="0"/>
                <a:cs typeface="Consolas" pitchFamily="49" charset="0"/>
              </a:rPr>
              <a:t>	&amp;marker=</a:t>
            </a:r>
            <a:r>
              <a:rPr lang="en-US" sz="1600" dirty="0" err="1">
                <a:solidFill>
                  <a:schemeClr val="tx1">
                    <a:lumMod val="65000"/>
                    <a:lumOff val="35000"/>
                    <a:alpha val="99000"/>
                  </a:schemeClr>
                </a:solidFill>
                <a:latin typeface="Consolas" pitchFamily="49" charset="0"/>
                <a:cs typeface="Consolas" pitchFamily="49" charset="0"/>
              </a:rPr>
              <a:t>MarkerValue</a:t>
            </a:r>
            <a:endParaRPr lang="en-US" sz="1600" dirty="0">
              <a:solidFill>
                <a:schemeClr val="tx1">
                  <a:lumMod val="65000"/>
                  <a:lumOff val="35000"/>
                  <a:alpha val="99000"/>
                </a:schemeClr>
              </a:solidFill>
              <a:latin typeface="Consolas" pitchFamily="49" charset="0"/>
              <a:cs typeface="Consolas" pitchFamily="49" charset="0"/>
            </a:endParaRPr>
          </a:p>
          <a:p>
            <a:pPr defTabSz="914061"/>
            <a:endParaRPr lang="en-US" sz="1600" dirty="0">
              <a:solidFill>
                <a:schemeClr val="tx1">
                  <a:lumMod val="65000"/>
                  <a:lumOff val="35000"/>
                  <a:alpha val="99000"/>
                </a:schemeClr>
              </a:solidFill>
              <a:latin typeface="Consolas" pitchFamily="49" charset="0"/>
              <a:cs typeface="Consolas" pitchFamily="49" charset="0"/>
            </a:endParaRPr>
          </a:p>
          <a:p>
            <a:pPr defTabSz="914061"/>
            <a:r>
              <a:rPr lang="en-US" sz="1600" dirty="0">
                <a:solidFill>
                  <a:schemeClr val="tx1">
                    <a:lumMod val="65000"/>
                    <a:lumOff val="35000"/>
                    <a:alpha val="99000"/>
                  </a:schemeClr>
                </a:solidFill>
                <a:latin typeface="Consolas" pitchFamily="49" charset="0"/>
                <a:cs typeface="Consolas" pitchFamily="49" charset="0"/>
              </a:rPr>
              <a:t>&lt;Blob&gt;Canoes/Hybrid.jpg&lt;/Blob&gt;</a:t>
            </a:r>
          </a:p>
        </p:txBody>
      </p:sp>
      <p:sp>
        <p:nvSpPr>
          <p:cNvPr id="2" name="Title 1"/>
          <p:cNvSpPr>
            <a:spLocks noGrp="1"/>
          </p:cNvSpPr>
          <p:nvPr>
            <p:ph type="title"/>
          </p:nvPr>
        </p:nvSpPr>
        <p:spPr/>
        <p:txBody>
          <a:bodyPr/>
          <a:lstStyle/>
          <a:p>
            <a:r>
              <a:rPr lang="zh-CN" altLang="en-US" dirty="0" smtClean="0"/>
              <a:t>分页</a:t>
            </a:r>
            <a:endParaRPr lang="en-NZ" dirty="0"/>
          </a:p>
        </p:txBody>
      </p:sp>
      <p:sp>
        <p:nvSpPr>
          <p:cNvPr id="3" name="Content Placeholder 2"/>
          <p:cNvSpPr>
            <a:spLocks noGrp="1"/>
          </p:cNvSpPr>
          <p:nvPr>
            <p:ph type="body" sz="quarter" idx="10"/>
          </p:nvPr>
        </p:nvSpPr>
        <p:spPr>
          <a:xfrm>
            <a:off x="519112" y="2794890"/>
            <a:ext cx="5575301" cy="1223412"/>
          </a:xfrm>
        </p:spPr>
        <p:txBody>
          <a:bodyPr/>
          <a:lstStyle/>
          <a:p>
            <a:r>
              <a:rPr lang="en-US" altLang="zh-CN" dirty="0" smtClean="0">
                <a:solidFill>
                  <a:schemeClr val="accent2">
                    <a:alpha val="99000"/>
                  </a:schemeClr>
                </a:solidFill>
              </a:rPr>
              <a:t>Blob</a:t>
            </a:r>
            <a:r>
              <a:rPr lang="zh-CN" altLang="en-US" dirty="0" smtClean="0">
                <a:solidFill>
                  <a:schemeClr val="accent2">
                    <a:alpha val="99000"/>
                  </a:schemeClr>
                </a:solidFill>
              </a:rPr>
              <a:t>的列表可以分页</a:t>
            </a:r>
            <a:endParaRPr lang="en-NZ" dirty="0" smtClean="0">
              <a:solidFill>
                <a:schemeClr val="accent2">
                  <a:alpha val="99000"/>
                </a:schemeClr>
              </a:solidFill>
            </a:endParaRPr>
          </a:p>
          <a:p>
            <a:pPr lvl="1"/>
            <a:r>
              <a:rPr lang="zh-CN" altLang="en-US" dirty="0" smtClean="0"/>
              <a:t>要么设置</a:t>
            </a:r>
            <a:r>
              <a:rPr lang="en-US" dirty="0" err="1" smtClean="0"/>
              <a:t>maxresults</a:t>
            </a:r>
            <a:r>
              <a:rPr lang="en-US" dirty="0" smtClean="0"/>
              <a:t> </a:t>
            </a:r>
            <a:r>
              <a:rPr lang="zh-CN" altLang="en-US" dirty="0" smtClean="0"/>
              <a:t>或者</a:t>
            </a:r>
            <a:r>
              <a:rPr lang="en-US" dirty="0" smtClean="0"/>
              <a:t>;</a:t>
            </a:r>
            <a:endParaRPr lang="en-US" dirty="0"/>
          </a:p>
          <a:p>
            <a:pPr lvl="1"/>
            <a:r>
              <a:rPr lang="zh-CN" altLang="en-US" dirty="0" smtClean="0"/>
              <a:t>超过默认值</a:t>
            </a:r>
            <a:r>
              <a:rPr lang="en-US" dirty="0" err="1" smtClean="0"/>
              <a:t>maxresults</a:t>
            </a:r>
            <a:r>
              <a:rPr lang="en-US" dirty="0" smtClean="0"/>
              <a:t> </a:t>
            </a:r>
            <a:r>
              <a:rPr lang="en-US" dirty="0"/>
              <a:t>(5000)</a:t>
            </a:r>
          </a:p>
        </p:txBody>
      </p:sp>
      <p:sp>
        <p:nvSpPr>
          <p:cNvPr id="4" name="Rectangle 3"/>
          <p:cNvSpPr/>
          <p:nvPr/>
        </p:nvSpPr>
        <p:spPr bwMode="auto">
          <a:xfrm>
            <a:off x="6094413" y="2811717"/>
            <a:ext cx="5576887" cy="306334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r>
              <a:rPr lang="en-NZ" sz="1600" dirty="0">
                <a:solidFill>
                  <a:schemeClr val="tx1">
                    <a:lumMod val="65000"/>
                    <a:lumOff val="35000"/>
                    <a:alpha val="99000"/>
                  </a:schemeClr>
                </a:solidFill>
                <a:latin typeface="Consolas" pitchFamily="49" charset="0"/>
                <a:cs typeface="Consolas" pitchFamily="49" charset="0"/>
              </a:rPr>
              <a:t>http://.../</a:t>
            </a:r>
            <a:r>
              <a:rPr lang="en-NZ" sz="1600" dirty="0" err="1">
                <a:solidFill>
                  <a:schemeClr val="tx1">
                    <a:lumMod val="65000"/>
                    <a:lumOff val="35000"/>
                    <a:alpha val="99000"/>
                  </a:schemeClr>
                </a:solidFill>
                <a:latin typeface="Consolas" pitchFamily="49" charset="0"/>
                <a:cs typeface="Consolas" pitchFamily="49" charset="0"/>
              </a:rPr>
              <a:t>products?comp</a:t>
            </a:r>
            <a:r>
              <a:rPr lang="en-NZ" sz="1600" dirty="0">
                <a:solidFill>
                  <a:schemeClr val="tx1">
                    <a:lumMod val="65000"/>
                    <a:lumOff val="35000"/>
                    <a:alpha val="99000"/>
                  </a:schemeClr>
                </a:solidFill>
                <a:latin typeface="Consolas" pitchFamily="49" charset="0"/>
                <a:cs typeface="Consolas" pitchFamily="49" charset="0"/>
              </a:rPr>
              <a:t>=</a:t>
            </a:r>
            <a:r>
              <a:rPr lang="en-NZ" sz="1600" dirty="0" err="1">
                <a:solidFill>
                  <a:schemeClr val="tx1">
                    <a:lumMod val="65000"/>
                    <a:lumOff val="35000"/>
                    <a:alpha val="99000"/>
                  </a:schemeClr>
                </a:solidFill>
                <a:latin typeface="Consolas" pitchFamily="49" charset="0"/>
                <a:cs typeface="Consolas" pitchFamily="49" charset="0"/>
              </a:rPr>
              <a:t>list&amp;prefix</a:t>
            </a:r>
            <a:r>
              <a:rPr lang="en-NZ" sz="1600" dirty="0">
                <a:solidFill>
                  <a:schemeClr val="tx1">
                    <a:lumMod val="65000"/>
                    <a:lumOff val="35000"/>
                    <a:alpha val="99000"/>
                  </a:schemeClr>
                </a:solidFill>
                <a:latin typeface="Consolas" pitchFamily="49" charset="0"/>
                <a:cs typeface="Consolas" pitchFamily="49" charset="0"/>
              </a:rPr>
              <a:t>=</a:t>
            </a:r>
            <a:r>
              <a:rPr lang="en-NZ" sz="1600" dirty="0" err="1">
                <a:solidFill>
                  <a:schemeClr val="tx1">
                    <a:lumMod val="65000"/>
                    <a:lumOff val="35000"/>
                    <a:alpha val="99000"/>
                  </a:schemeClr>
                </a:solidFill>
                <a:latin typeface="Consolas" pitchFamily="49" charset="0"/>
                <a:cs typeface="Consolas" pitchFamily="49" charset="0"/>
              </a:rPr>
              <a:t>Canoes&amp;maxresults</a:t>
            </a:r>
            <a:r>
              <a:rPr lang="en-NZ" sz="1600" dirty="0">
                <a:solidFill>
                  <a:schemeClr val="tx1">
                    <a:lumMod val="65000"/>
                    <a:lumOff val="35000"/>
                    <a:alpha val="99000"/>
                  </a:schemeClr>
                </a:solidFill>
                <a:latin typeface="Consolas" pitchFamily="49" charset="0"/>
                <a:cs typeface="Consolas" pitchFamily="49" charset="0"/>
              </a:rPr>
              <a:t>=2</a:t>
            </a:r>
          </a:p>
          <a:p>
            <a:pPr defTabSz="914061"/>
            <a:endParaRPr lang="en-NZ" sz="1600" dirty="0">
              <a:solidFill>
                <a:schemeClr val="tx1">
                  <a:lumMod val="65000"/>
                  <a:lumOff val="35000"/>
                  <a:alpha val="99000"/>
                </a:schemeClr>
              </a:solidFill>
              <a:latin typeface="Consolas" pitchFamily="49" charset="0"/>
              <a:cs typeface="Consolas" pitchFamily="49" charset="0"/>
            </a:endParaRPr>
          </a:p>
          <a:p>
            <a:pPr defTabSz="914061"/>
            <a:r>
              <a:rPr lang="en-NZ" sz="1600" dirty="0">
                <a:solidFill>
                  <a:schemeClr val="tx1">
                    <a:lumMod val="65000"/>
                    <a:lumOff val="35000"/>
                    <a:alpha val="99000"/>
                  </a:schemeClr>
                </a:solidFill>
                <a:latin typeface="Consolas" pitchFamily="49" charset="0"/>
                <a:cs typeface="Consolas" pitchFamily="49" charset="0"/>
              </a:rPr>
              <a:t>&lt;Blob&gt;Canoes/Whitewater.jpg&lt;/Blob&gt;</a:t>
            </a:r>
          </a:p>
          <a:p>
            <a:pPr defTabSz="914061"/>
            <a:r>
              <a:rPr lang="en-NZ" sz="1600" dirty="0">
                <a:solidFill>
                  <a:schemeClr val="tx1">
                    <a:lumMod val="65000"/>
                    <a:lumOff val="35000"/>
                    <a:alpha val="99000"/>
                  </a:schemeClr>
                </a:solidFill>
                <a:latin typeface="Consolas" pitchFamily="49" charset="0"/>
                <a:cs typeface="Consolas" pitchFamily="49" charset="0"/>
              </a:rPr>
              <a:t>&lt;Blob&gt;Canoes/Flatwater.jpg&lt;/Blob&gt;</a:t>
            </a:r>
          </a:p>
          <a:p>
            <a:pPr defTabSz="914061"/>
            <a:r>
              <a:rPr lang="en-NZ" sz="1600" dirty="0">
                <a:solidFill>
                  <a:schemeClr val="tx1">
                    <a:lumMod val="65000"/>
                    <a:lumOff val="35000"/>
                    <a:alpha val="99000"/>
                  </a:schemeClr>
                </a:solidFill>
                <a:latin typeface="Consolas" pitchFamily="49" charset="0"/>
                <a:cs typeface="Consolas" pitchFamily="49" charset="0"/>
              </a:rPr>
              <a:t>&lt;</a:t>
            </a:r>
            <a:r>
              <a:rPr lang="en-NZ" sz="1600" dirty="0" err="1">
                <a:solidFill>
                  <a:schemeClr val="tx1">
                    <a:lumMod val="65000"/>
                    <a:lumOff val="35000"/>
                    <a:alpha val="99000"/>
                  </a:schemeClr>
                </a:solidFill>
                <a:latin typeface="Consolas" pitchFamily="49" charset="0"/>
                <a:cs typeface="Consolas" pitchFamily="49" charset="0"/>
              </a:rPr>
              <a:t>NextMarker</a:t>
            </a:r>
            <a:r>
              <a:rPr lang="en-NZ" sz="1600" dirty="0">
                <a:solidFill>
                  <a:schemeClr val="tx1">
                    <a:lumMod val="65000"/>
                    <a:lumOff val="35000"/>
                    <a:alpha val="99000"/>
                  </a:schemeClr>
                </a:solidFill>
                <a:latin typeface="Consolas" pitchFamily="49" charset="0"/>
                <a:cs typeface="Consolas" pitchFamily="49" charset="0"/>
              </a:rPr>
              <a:t>&gt;</a:t>
            </a:r>
            <a:r>
              <a:rPr lang="en-NZ" sz="1600" dirty="0" err="1">
                <a:solidFill>
                  <a:schemeClr val="tx1">
                    <a:lumMod val="65000"/>
                    <a:lumOff val="35000"/>
                    <a:alpha val="99000"/>
                  </a:schemeClr>
                </a:solidFill>
                <a:latin typeface="Consolas" pitchFamily="49" charset="0"/>
                <a:cs typeface="Consolas" pitchFamily="49" charset="0"/>
              </a:rPr>
              <a:t>MarkerValue</a:t>
            </a:r>
            <a:r>
              <a:rPr lang="en-NZ" sz="1600" dirty="0">
                <a:solidFill>
                  <a:schemeClr val="tx1">
                    <a:lumMod val="65000"/>
                    <a:lumOff val="35000"/>
                    <a:alpha val="99000"/>
                  </a:schemeClr>
                </a:solidFill>
                <a:latin typeface="Consolas" pitchFamily="49" charset="0"/>
                <a:cs typeface="Consolas" pitchFamily="49" charset="0"/>
              </a:rPr>
              <a:t>&lt;/</a:t>
            </a:r>
            <a:r>
              <a:rPr lang="en-NZ" sz="1600" dirty="0" err="1">
                <a:solidFill>
                  <a:schemeClr val="tx1">
                    <a:lumMod val="65000"/>
                    <a:lumOff val="35000"/>
                    <a:alpha val="99000"/>
                  </a:schemeClr>
                </a:solidFill>
                <a:latin typeface="Consolas" pitchFamily="49" charset="0"/>
                <a:cs typeface="Consolas" pitchFamily="49" charset="0"/>
              </a:rPr>
              <a:t>NextMarker</a:t>
            </a:r>
            <a:r>
              <a:rPr lang="en-NZ" sz="1600" dirty="0">
                <a:solidFill>
                  <a:schemeClr val="tx1">
                    <a:lumMod val="65000"/>
                    <a:lumOff val="35000"/>
                    <a:alpha val="99000"/>
                  </a:schemeClr>
                </a:solidFill>
                <a:latin typeface="Consolas" pitchFamily="49" charset="0"/>
                <a:cs typeface="Consolas" pitchFamily="49" charset="0"/>
              </a:rPr>
              <a:t>&gt;</a:t>
            </a:r>
          </a:p>
          <a:p>
            <a:pPr defTabSz="914061"/>
            <a:endParaRPr lang="en-NZ" sz="1600" dirty="0">
              <a:solidFill>
                <a:schemeClr val="tx1">
                  <a:lumMod val="65000"/>
                  <a:lumOff val="35000"/>
                  <a:alpha val="99000"/>
                </a:schemeClr>
              </a:solidFill>
              <a:latin typeface="Consolas" pitchFamily="49" charset="0"/>
              <a:cs typeface="Consolas" pitchFamily="49" charset="0"/>
            </a:endParaRPr>
          </a:p>
        </p:txBody>
      </p:sp>
    </p:spTree>
    <p:extLst>
      <p:ext uri="{BB962C8B-B14F-4D97-AF65-F5344CB8AC3E}">
        <p14:creationId xmlns:p14="http://schemas.microsoft.com/office/powerpoint/2010/main" val="259820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decel="100000" fill="hold" grpId="0" nodeType="clickEffect">
                                  <p:stCondLst>
                                    <p:cond delay="0"/>
                                  </p:stCondLst>
                                  <p:childTnLst>
                                    <p:animMotion origin="layout" path="M 4.79167E-6 2.54394E-6 L -0.0017 -0.39663 " pathEditMode="relative" rAng="0" ptsTypes="AA">
                                      <p:cBhvr>
                                        <p:cTn id="6" dur="1750" fill="hold"/>
                                        <p:tgtEl>
                                          <p:spTgt spid="4"/>
                                        </p:tgtEl>
                                        <p:attrNameLst>
                                          <p:attrName>ppt_x</p:attrName>
                                          <p:attrName>ppt_y</p:attrName>
                                        </p:attrNameLst>
                                      </p:cBhvr>
                                      <p:rCtr x="-91" y="-19843"/>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ltLang="zh-CN" dirty="0" smtClean="0"/>
              <a:t>Blob</a:t>
            </a:r>
            <a:r>
              <a:rPr lang="zh-CN" altLang="en-US" dirty="0" smtClean="0"/>
              <a:t>服务之旅</a:t>
            </a:r>
            <a:endParaRPr lang="en-US" dirty="0"/>
          </a:p>
        </p:txBody>
      </p:sp>
      <p:sp>
        <p:nvSpPr>
          <p:cNvPr id="10" name="Text Placeholder 9"/>
          <p:cNvSpPr>
            <a:spLocks noGrp="1"/>
          </p:cNvSpPr>
          <p:nvPr>
            <p:ph type="body" sz="quarter" idx="10"/>
          </p:nvPr>
        </p:nvSpPr>
        <p:spPr>
          <a:xfrm>
            <a:off x="1889125" y="3615771"/>
            <a:ext cx="8872538" cy="1274538"/>
          </a:xfrm>
        </p:spPr>
        <p:txBody>
          <a:bodyPr/>
          <a:lstStyle/>
          <a:p>
            <a:r>
              <a:rPr lang="zh-CN" altLang="en-US" dirty="0" smtClean="0"/>
              <a:t>演示</a:t>
            </a:r>
            <a:endParaRPr lang="en-US" dirty="0"/>
          </a:p>
        </p:txBody>
      </p:sp>
      <p:sp>
        <p:nvSpPr>
          <p:cNvPr id="5" name="Freeform 118"/>
          <p:cNvSpPr>
            <a:spLocks noEditPoints="1"/>
          </p:cNvSpPr>
          <p:nvPr/>
        </p:nvSpPr>
        <p:spPr bwMode="black">
          <a:xfrm>
            <a:off x="7432761" y="2197383"/>
            <a:ext cx="2891110" cy="1999864"/>
          </a:xfrm>
          <a:custGeom>
            <a:avLst/>
            <a:gdLst>
              <a:gd name="T0" fmla="*/ 40 w 80"/>
              <a:gd name="T1" fmla="*/ 0 h 56"/>
              <a:gd name="T2" fmla="*/ 0 w 80"/>
              <a:gd name="T3" fmla="*/ 28 h 56"/>
              <a:gd name="T4" fmla="*/ 40 w 80"/>
              <a:gd name="T5" fmla="*/ 56 h 56"/>
              <a:gd name="T6" fmla="*/ 80 w 80"/>
              <a:gd name="T7" fmla="*/ 28 h 56"/>
              <a:gd name="T8" fmla="*/ 40 w 80"/>
              <a:gd name="T9" fmla="*/ 0 h 56"/>
              <a:gd name="T10" fmla="*/ 40 w 80"/>
              <a:gd name="T11" fmla="*/ 48 h 56"/>
              <a:gd name="T12" fmla="*/ 20 w 80"/>
              <a:gd name="T13" fmla="*/ 28 h 56"/>
              <a:gd name="T14" fmla="*/ 40 w 80"/>
              <a:gd name="T15" fmla="*/ 8 h 56"/>
              <a:gd name="T16" fmla="*/ 60 w 80"/>
              <a:gd name="T17" fmla="*/ 28 h 56"/>
              <a:gd name="T18" fmla="*/ 40 w 80"/>
              <a:gd name="T19" fmla="*/ 48 h 56"/>
              <a:gd name="T20" fmla="*/ 52 w 80"/>
              <a:gd name="T21" fmla="*/ 28 h 56"/>
              <a:gd name="T22" fmla="*/ 40 w 80"/>
              <a:gd name="T23" fmla="*/ 40 h 56"/>
              <a:gd name="T24" fmla="*/ 28 w 80"/>
              <a:gd name="T25" fmla="*/ 28 h 56"/>
              <a:gd name="T26" fmla="*/ 40 w 80"/>
              <a:gd name="T27" fmla="*/ 16 h 56"/>
              <a:gd name="T28" fmla="*/ 52 w 80"/>
              <a:gd name="T29"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56">
                <a:moveTo>
                  <a:pt x="40" y="0"/>
                </a:moveTo>
                <a:cubicBezTo>
                  <a:pt x="15" y="0"/>
                  <a:pt x="0" y="28"/>
                  <a:pt x="0" y="28"/>
                </a:cubicBezTo>
                <a:cubicBezTo>
                  <a:pt x="0" y="28"/>
                  <a:pt x="15" y="56"/>
                  <a:pt x="40" y="56"/>
                </a:cubicBezTo>
                <a:cubicBezTo>
                  <a:pt x="65" y="56"/>
                  <a:pt x="80" y="28"/>
                  <a:pt x="80" y="28"/>
                </a:cubicBezTo>
                <a:cubicBezTo>
                  <a:pt x="80" y="28"/>
                  <a:pt x="65" y="0"/>
                  <a:pt x="40" y="0"/>
                </a:cubicBezTo>
                <a:close/>
                <a:moveTo>
                  <a:pt x="40" y="48"/>
                </a:moveTo>
                <a:cubicBezTo>
                  <a:pt x="29" y="48"/>
                  <a:pt x="20" y="39"/>
                  <a:pt x="20" y="28"/>
                </a:cubicBezTo>
                <a:cubicBezTo>
                  <a:pt x="20" y="17"/>
                  <a:pt x="29" y="8"/>
                  <a:pt x="40" y="8"/>
                </a:cubicBezTo>
                <a:cubicBezTo>
                  <a:pt x="51" y="8"/>
                  <a:pt x="60" y="17"/>
                  <a:pt x="60" y="28"/>
                </a:cubicBezTo>
                <a:cubicBezTo>
                  <a:pt x="60" y="39"/>
                  <a:pt x="51" y="48"/>
                  <a:pt x="40" y="48"/>
                </a:cubicBezTo>
                <a:close/>
                <a:moveTo>
                  <a:pt x="52" y="28"/>
                </a:moveTo>
                <a:cubicBezTo>
                  <a:pt x="52" y="35"/>
                  <a:pt x="46" y="40"/>
                  <a:pt x="40" y="40"/>
                </a:cubicBezTo>
                <a:cubicBezTo>
                  <a:pt x="33" y="40"/>
                  <a:pt x="28" y="35"/>
                  <a:pt x="28" y="28"/>
                </a:cubicBezTo>
                <a:cubicBezTo>
                  <a:pt x="28" y="22"/>
                  <a:pt x="33" y="16"/>
                  <a:pt x="40" y="16"/>
                </a:cubicBezTo>
                <a:cubicBezTo>
                  <a:pt x="46" y="16"/>
                  <a:pt x="52" y="22"/>
                  <a:pt x="52" y="28"/>
                </a:cubicBezTo>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84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9112" y="228600"/>
            <a:ext cx="11149013" cy="747897"/>
          </a:xfrm>
        </p:spPr>
        <p:txBody>
          <a:bodyPr/>
          <a:lstStyle/>
          <a:p>
            <a:r>
              <a:rPr lang="zh-CN" altLang="en-US" dirty="0"/>
              <a:t>两</a:t>
            </a:r>
            <a:r>
              <a:rPr lang="zh-CN" altLang="en-US" dirty="0" smtClean="0"/>
              <a:t>种类型的</a:t>
            </a:r>
            <a:r>
              <a:rPr lang="en-US" altLang="zh-CN" dirty="0" smtClean="0"/>
              <a:t>Blob</a:t>
            </a:r>
            <a:endParaRPr lang="en-US" dirty="0"/>
          </a:p>
        </p:txBody>
      </p:sp>
      <p:sp>
        <p:nvSpPr>
          <p:cNvPr id="7" name="Rectangle 6"/>
          <p:cNvSpPr/>
          <p:nvPr/>
        </p:nvSpPr>
        <p:spPr bwMode="auto">
          <a:xfrm>
            <a:off x="1777641" y="1746611"/>
            <a:ext cx="4220035" cy="413392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91440" rIns="91436" bIns="45718" numCol="1" rtlCol="0" anchor="t" anchorCtr="0" compatLnSpc="1">
            <a:prstTxWarp prst="textNoShape">
              <a:avLst/>
            </a:prstTxWarp>
          </a:bodyPr>
          <a:lstStyle/>
          <a:p>
            <a:pPr defTabSz="914099" fontAlgn="base">
              <a:spcBef>
                <a:spcPct val="0"/>
              </a:spcBef>
              <a:spcAft>
                <a:spcPts val="1200"/>
              </a:spcAft>
            </a:pPr>
            <a:r>
              <a:rPr lang="zh-CN" altLang="en-US" sz="3600" dirty="0" smtClean="0">
                <a:solidFill>
                  <a:schemeClr val="tx1"/>
                </a:solidFill>
                <a:latin typeface="Segoe UI Light" pitchFamily="34" charset="0"/>
              </a:rPr>
              <a:t>块</a:t>
            </a:r>
            <a:r>
              <a:rPr lang="en-US" sz="3600" dirty="0" smtClean="0">
                <a:solidFill>
                  <a:schemeClr val="tx1"/>
                </a:solidFill>
                <a:latin typeface="Segoe UI Light" pitchFamily="34" charset="0"/>
              </a:rPr>
              <a:t>Blob</a:t>
            </a:r>
            <a:endParaRPr lang="en-US" sz="3200" dirty="0" smtClean="0">
              <a:solidFill>
                <a:schemeClr val="tx1"/>
              </a:solidFill>
              <a:latin typeface="Segoe UI Light" pitchFamily="34" charset="0"/>
            </a:endParaRPr>
          </a:p>
          <a:p>
            <a:pPr defTabSz="914099" fontAlgn="base">
              <a:spcBef>
                <a:spcPct val="0"/>
              </a:spcBef>
              <a:spcAft>
                <a:spcPts val="1800"/>
              </a:spcAft>
            </a:pPr>
            <a:r>
              <a:rPr lang="zh-CN" altLang="en-US" sz="1800" dirty="0" smtClean="0">
                <a:solidFill>
                  <a:schemeClr val="tx1"/>
                </a:solidFill>
                <a:latin typeface="+mj-lt"/>
              </a:rPr>
              <a:t>用于流访问</a:t>
            </a:r>
            <a:endParaRPr lang="en-US" sz="1800" dirty="0">
              <a:solidFill>
                <a:schemeClr val="tx1"/>
              </a:solidFill>
              <a:latin typeface="+mj-lt"/>
            </a:endParaRPr>
          </a:p>
          <a:p>
            <a:pPr defTabSz="914099" fontAlgn="base">
              <a:spcBef>
                <a:spcPct val="0"/>
              </a:spcBef>
              <a:spcAft>
                <a:spcPts val="600"/>
              </a:spcAft>
            </a:pPr>
            <a:r>
              <a:rPr lang="zh-CN" altLang="en-US" sz="1800" dirty="0" smtClean="0">
                <a:solidFill>
                  <a:schemeClr val="tx1"/>
                </a:solidFill>
                <a:latin typeface="+mj-lt"/>
              </a:rPr>
              <a:t>每个</a:t>
            </a:r>
            <a:r>
              <a:rPr lang="en-US" altLang="zh-CN" sz="1800" dirty="0" smtClean="0">
                <a:solidFill>
                  <a:schemeClr val="tx1"/>
                </a:solidFill>
                <a:latin typeface="+mj-lt"/>
              </a:rPr>
              <a:t>blob</a:t>
            </a:r>
            <a:r>
              <a:rPr lang="zh-CN" altLang="en-US" sz="1800" dirty="0" smtClean="0">
                <a:solidFill>
                  <a:schemeClr val="tx1"/>
                </a:solidFill>
                <a:latin typeface="+mj-lt"/>
              </a:rPr>
              <a:t>由一个块的序列组成</a:t>
            </a:r>
            <a:endParaRPr lang="en-US" sz="1600" dirty="0">
              <a:solidFill>
                <a:schemeClr val="tx1"/>
              </a:solidFill>
              <a:latin typeface="+mj-lt"/>
            </a:endParaRPr>
          </a:p>
          <a:p>
            <a:pPr defTabSz="914099" fontAlgn="base">
              <a:spcBef>
                <a:spcPct val="0"/>
              </a:spcBef>
              <a:spcAft>
                <a:spcPts val="1800"/>
              </a:spcAft>
            </a:pPr>
            <a:r>
              <a:rPr lang="zh-CN" altLang="en-US" sz="1400" dirty="0" smtClean="0">
                <a:solidFill>
                  <a:schemeClr val="tx1"/>
                </a:solidFill>
                <a:latin typeface="+mj-lt"/>
              </a:rPr>
              <a:t>每个块通过块</a:t>
            </a:r>
            <a:r>
              <a:rPr lang="en-US" altLang="zh-CN" sz="1400" dirty="0" smtClean="0">
                <a:solidFill>
                  <a:schemeClr val="tx1"/>
                </a:solidFill>
                <a:latin typeface="+mj-lt"/>
              </a:rPr>
              <a:t>Id</a:t>
            </a:r>
            <a:r>
              <a:rPr lang="zh-CN" altLang="en-US" sz="1400" dirty="0" smtClean="0">
                <a:solidFill>
                  <a:schemeClr val="tx1"/>
                </a:solidFill>
                <a:latin typeface="+mj-lt"/>
              </a:rPr>
              <a:t>区分</a:t>
            </a:r>
            <a:endParaRPr lang="en-US" sz="1400" dirty="0">
              <a:solidFill>
                <a:schemeClr val="tx1"/>
              </a:solidFill>
              <a:latin typeface="+mj-lt"/>
            </a:endParaRPr>
          </a:p>
          <a:p>
            <a:pPr defTabSz="914099" fontAlgn="base">
              <a:spcBef>
                <a:spcPct val="0"/>
              </a:spcBef>
              <a:spcAft>
                <a:spcPts val="1800"/>
              </a:spcAft>
            </a:pPr>
            <a:r>
              <a:rPr lang="zh-CN" altLang="en-US" sz="1800" dirty="0" smtClean="0">
                <a:solidFill>
                  <a:schemeClr val="tx1"/>
                </a:solidFill>
                <a:latin typeface="+mj-lt"/>
              </a:rPr>
              <a:t>每个</a:t>
            </a:r>
            <a:r>
              <a:rPr lang="en-US" altLang="zh-CN" sz="1800" dirty="0" smtClean="0">
                <a:solidFill>
                  <a:schemeClr val="tx1"/>
                </a:solidFill>
                <a:latin typeface="+mj-lt"/>
              </a:rPr>
              <a:t>blob</a:t>
            </a:r>
            <a:r>
              <a:rPr lang="zh-CN" altLang="en-US" sz="1800" dirty="0" smtClean="0">
                <a:solidFill>
                  <a:schemeClr val="tx1"/>
                </a:solidFill>
                <a:latin typeface="+mj-lt"/>
              </a:rPr>
              <a:t>最大</a:t>
            </a:r>
            <a:r>
              <a:rPr lang="en-US" altLang="zh-CN" sz="1800" dirty="0" smtClean="0">
                <a:solidFill>
                  <a:schemeClr val="tx1"/>
                </a:solidFill>
                <a:latin typeface="+mj-lt"/>
              </a:rPr>
              <a:t>200GB</a:t>
            </a:r>
            <a:endParaRPr lang="en-US" sz="1800" dirty="0" smtClean="0">
              <a:solidFill>
                <a:schemeClr val="tx1"/>
              </a:solidFill>
              <a:latin typeface="+mj-lt"/>
            </a:endParaRPr>
          </a:p>
          <a:p>
            <a:pPr defTabSz="914099" fontAlgn="base">
              <a:spcBef>
                <a:spcPct val="0"/>
              </a:spcBef>
              <a:spcAft>
                <a:spcPct val="0"/>
              </a:spcAft>
            </a:pPr>
            <a:r>
              <a:rPr lang="zh-CN" altLang="en-US" sz="1800" dirty="0" smtClean="0">
                <a:solidFill>
                  <a:schemeClr val="tx1"/>
                </a:solidFill>
                <a:latin typeface="+mj-lt"/>
              </a:rPr>
              <a:t>通过</a:t>
            </a:r>
            <a:r>
              <a:rPr lang="en-US" altLang="zh-CN" sz="1800" dirty="0" err="1" smtClean="0">
                <a:solidFill>
                  <a:schemeClr val="tx1"/>
                </a:solidFill>
                <a:latin typeface="+mj-lt"/>
              </a:rPr>
              <a:t>Etags</a:t>
            </a:r>
            <a:r>
              <a:rPr lang="zh-CN" altLang="en-US" sz="1800" dirty="0" smtClean="0">
                <a:solidFill>
                  <a:schemeClr val="tx1"/>
                </a:solidFill>
                <a:latin typeface="+mj-lt"/>
              </a:rPr>
              <a:t>优化并发</a:t>
            </a:r>
            <a:endParaRPr lang="en-US" sz="1800" dirty="0">
              <a:solidFill>
                <a:schemeClr val="tx1"/>
              </a:solidFill>
              <a:latin typeface="+mj-lt"/>
            </a:endParaRPr>
          </a:p>
        </p:txBody>
      </p:sp>
      <p:sp>
        <p:nvSpPr>
          <p:cNvPr id="8" name="Rectangle 7"/>
          <p:cNvSpPr/>
          <p:nvPr/>
        </p:nvSpPr>
        <p:spPr bwMode="auto">
          <a:xfrm>
            <a:off x="6192325" y="1746610"/>
            <a:ext cx="4220035" cy="4133927"/>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91440" rIns="91436" bIns="45718" numCol="1" rtlCol="0" anchor="t" anchorCtr="0" compatLnSpc="1">
            <a:prstTxWarp prst="textNoShape">
              <a:avLst/>
            </a:prstTxWarp>
          </a:bodyPr>
          <a:lstStyle/>
          <a:p>
            <a:pPr defTabSz="914099" fontAlgn="base">
              <a:spcBef>
                <a:spcPct val="0"/>
              </a:spcBef>
              <a:spcAft>
                <a:spcPts val="1200"/>
              </a:spcAft>
            </a:pPr>
            <a:r>
              <a:rPr lang="zh-CN" altLang="en-US" sz="3600" dirty="0" smtClean="0">
                <a:solidFill>
                  <a:schemeClr val="tx1"/>
                </a:solidFill>
                <a:latin typeface="Segoe UI Light" pitchFamily="34" charset="0"/>
              </a:rPr>
              <a:t>页</a:t>
            </a:r>
            <a:r>
              <a:rPr lang="en-US" sz="3600" dirty="0" smtClean="0">
                <a:solidFill>
                  <a:schemeClr val="tx1"/>
                </a:solidFill>
                <a:latin typeface="Segoe UI Light" pitchFamily="34" charset="0"/>
              </a:rPr>
              <a:t>Blob</a:t>
            </a:r>
            <a:endParaRPr lang="en-US" sz="3600" dirty="0">
              <a:solidFill>
                <a:schemeClr val="tx1"/>
              </a:solidFill>
              <a:latin typeface="Segoe UI Light" pitchFamily="34" charset="0"/>
            </a:endParaRPr>
          </a:p>
          <a:p>
            <a:pPr defTabSz="914099" fontAlgn="base">
              <a:spcBef>
                <a:spcPct val="0"/>
              </a:spcBef>
              <a:spcAft>
                <a:spcPts val="1800"/>
              </a:spcAft>
            </a:pPr>
            <a:r>
              <a:rPr lang="zh-CN" altLang="en-US" sz="1800" dirty="0" smtClean="0">
                <a:solidFill>
                  <a:schemeClr val="tx1"/>
                </a:solidFill>
                <a:latin typeface="+mj-lt"/>
              </a:rPr>
              <a:t>用于随机读写访问</a:t>
            </a:r>
            <a:endParaRPr lang="en-US" sz="1800" dirty="0">
              <a:solidFill>
                <a:schemeClr val="tx1"/>
              </a:solidFill>
              <a:latin typeface="+mj-lt"/>
            </a:endParaRPr>
          </a:p>
          <a:p>
            <a:pPr defTabSz="914099" fontAlgn="base">
              <a:spcBef>
                <a:spcPct val="0"/>
              </a:spcBef>
              <a:spcAft>
                <a:spcPts val="600"/>
              </a:spcAft>
            </a:pPr>
            <a:r>
              <a:rPr lang="zh-CN" altLang="en-US" sz="1800" dirty="0" smtClean="0">
                <a:solidFill>
                  <a:schemeClr val="tx1"/>
                </a:solidFill>
                <a:latin typeface="+mj-lt"/>
              </a:rPr>
              <a:t>每个</a:t>
            </a:r>
            <a:r>
              <a:rPr lang="en-US" altLang="zh-CN" sz="1800" dirty="0" smtClean="0">
                <a:solidFill>
                  <a:schemeClr val="tx1"/>
                </a:solidFill>
                <a:latin typeface="+mj-lt"/>
              </a:rPr>
              <a:t>blob</a:t>
            </a:r>
            <a:r>
              <a:rPr lang="zh-CN" altLang="en-US" sz="1800" dirty="0" smtClean="0">
                <a:solidFill>
                  <a:schemeClr val="tx1"/>
                </a:solidFill>
                <a:latin typeface="+mj-lt"/>
              </a:rPr>
              <a:t>由页的数组组成</a:t>
            </a:r>
            <a:endParaRPr lang="en-US" sz="1800" dirty="0">
              <a:solidFill>
                <a:schemeClr val="tx1"/>
              </a:solidFill>
              <a:latin typeface="+mj-lt"/>
            </a:endParaRPr>
          </a:p>
          <a:p>
            <a:pPr defTabSz="914099" fontAlgn="base">
              <a:spcBef>
                <a:spcPct val="0"/>
              </a:spcBef>
              <a:spcAft>
                <a:spcPts val="1800"/>
              </a:spcAft>
            </a:pPr>
            <a:r>
              <a:rPr lang="zh-CN" altLang="en-US" sz="1400" dirty="0" smtClean="0">
                <a:solidFill>
                  <a:schemeClr val="tx1"/>
                </a:solidFill>
                <a:latin typeface="+mj-lt"/>
              </a:rPr>
              <a:t>每个页通过</a:t>
            </a:r>
            <a:r>
              <a:rPr lang="en-US" altLang="zh-CN" sz="1400" dirty="0" smtClean="0">
                <a:solidFill>
                  <a:schemeClr val="tx1"/>
                </a:solidFill>
                <a:latin typeface="+mj-lt"/>
              </a:rPr>
              <a:t>offset</a:t>
            </a:r>
            <a:r>
              <a:rPr lang="zh-CN" altLang="en-US" sz="1400" dirty="0" smtClean="0">
                <a:solidFill>
                  <a:schemeClr val="tx1"/>
                </a:solidFill>
                <a:latin typeface="+mj-lt"/>
              </a:rPr>
              <a:t>来区分</a:t>
            </a:r>
            <a:endParaRPr lang="en-US" sz="1400" dirty="0">
              <a:solidFill>
                <a:schemeClr val="tx1"/>
              </a:solidFill>
              <a:latin typeface="+mj-lt"/>
            </a:endParaRPr>
          </a:p>
          <a:p>
            <a:pPr defTabSz="914099" fontAlgn="base">
              <a:spcBef>
                <a:spcPct val="0"/>
              </a:spcBef>
              <a:spcAft>
                <a:spcPts val="1800"/>
              </a:spcAft>
            </a:pPr>
            <a:r>
              <a:rPr lang="zh-CN" altLang="en-US" sz="1800" dirty="0" smtClean="0">
                <a:solidFill>
                  <a:schemeClr val="tx1"/>
                </a:solidFill>
                <a:latin typeface="+mj-lt"/>
              </a:rPr>
              <a:t>每个</a:t>
            </a:r>
            <a:r>
              <a:rPr lang="en-US" altLang="zh-CN" sz="1800" dirty="0" smtClean="0">
                <a:solidFill>
                  <a:schemeClr val="tx1"/>
                </a:solidFill>
                <a:latin typeface="+mj-lt"/>
              </a:rPr>
              <a:t>blob</a:t>
            </a:r>
            <a:r>
              <a:rPr lang="zh-CN" altLang="en-US" sz="1800" dirty="0" smtClean="0">
                <a:solidFill>
                  <a:schemeClr val="tx1"/>
                </a:solidFill>
                <a:latin typeface="+mj-lt"/>
              </a:rPr>
              <a:t>最大</a:t>
            </a:r>
            <a:r>
              <a:rPr lang="en-US" sz="1800" dirty="0" smtClean="0">
                <a:solidFill>
                  <a:schemeClr val="tx1"/>
                </a:solidFill>
                <a:latin typeface="+mj-lt"/>
              </a:rPr>
              <a:t> 1TB</a:t>
            </a:r>
            <a:endParaRPr lang="en-US" sz="1800" dirty="0">
              <a:solidFill>
                <a:schemeClr val="tx1"/>
              </a:solidFill>
              <a:latin typeface="+mj-lt"/>
            </a:endParaRPr>
          </a:p>
          <a:p>
            <a:pPr defTabSz="914099" fontAlgn="base">
              <a:spcBef>
                <a:spcPct val="0"/>
              </a:spcBef>
              <a:spcAft>
                <a:spcPct val="0"/>
              </a:spcAft>
            </a:pPr>
            <a:r>
              <a:rPr lang="zh-CN" altLang="en-US" sz="1800" dirty="0" smtClean="0">
                <a:solidFill>
                  <a:schemeClr val="tx1"/>
                </a:solidFill>
                <a:latin typeface="+mj-lt"/>
              </a:rPr>
              <a:t>通过租用 </a:t>
            </a:r>
            <a:r>
              <a:rPr lang="en-US" altLang="zh-CN" sz="1800" dirty="0" smtClean="0">
                <a:solidFill>
                  <a:schemeClr val="tx1"/>
                </a:solidFill>
                <a:latin typeface="+mj-lt"/>
              </a:rPr>
              <a:t>(leases)</a:t>
            </a:r>
            <a:r>
              <a:rPr lang="zh-CN" altLang="en-US" sz="1800" dirty="0" smtClean="0">
                <a:solidFill>
                  <a:schemeClr val="tx1"/>
                </a:solidFill>
                <a:latin typeface="+mj-lt"/>
              </a:rPr>
              <a:t>优化</a:t>
            </a:r>
            <a:endParaRPr lang="en-US" sz="1800" dirty="0">
              <a:solidFill>
                <a:schemeClr val="tx1"/>
              </a:solidFill>
              <a:latin typeface="+mj-lt"/>
            </a:endParaRPr>
          </a:p>
        </p:txBody>
      </p:sp>
    </p:spTree>
    <p:extLst>
      <p:ext uri="{BB962C8B-B14F-4D97-AF65-F5344CB8AC3E}">
        <p14:creationId xmlns:p14="http://schemas.microsoft.com/office/powerpoint/2010/main" val="1576473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6"/>
          <p:cNvSpPr>
            <a:spLocks/>
          </p:cNvSpPr>
          <p:nvPr/>
        </p:nvSpPr>
        <p:spPr bwMode="auto">
          <a:xfrm>
            <a:off x="6615147" y="4795221"/>
            <a:ext cx="2414553" cy="1618342"/>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t" anchorCtr="0" compatLnSpc="1">
            <a:prstTxWarp prst="textNoShape">
              <a:avLst/>
            </a:prstTxWarp>
          </a:bodyPr>
          <a:lstStyle/>
          <a:p>
            <a:pPr algn="ctr" defTabSz="913788" fontAlgn="base">
              <a:spcBef>
                <a:spcPct val="0"/>
              </a:spcBef>
              <a:spcAft>
                <a:spcPct val="0"/>
              </a:spcAft>
            </a:pPr>
            <a:endParaRPr lang="en-US" dirty="0">
              <a:ln>
                <a:solidFill>
                  <a:schemeClr val="bg1">
                    <a:alpha val="0"/>
                  </a:schemeClr>
                </a:solidFill>
              </a:ln>
              <a:solidFill>
                <a:srgbClr val="595959"/>
              </a:solidFill>
              <a:latin typeface="Segoe UI Light" pitchFamily="34" charset="0"/>
            </a:endParaRPr>
          </a:p>
        </p:txBody>
      </p:sp>
      <p:sp>
        <p:nvSpPr>
          <p:cNvPr id="35" name="Rectangle 34"/>
          <p:cNvSpPr/>
          <p:nvPr/>
        </p:nvSpPr>
        <p:spPr>
          <a:xfrm>
            <a:off x="6400800" y="5568909"/>
            <a:ext cx="1264328" cy="433904"/>
          </a:xfrm>
          <a:prstGeom prst="rect">
            <a:avLst/>
          </a:prstGeom>
          <a:solidFill>
            <a:schemeClr val="accent6"/>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r>
              <a:rPr lang="en-US" sz="1400" dirty="0" smtClean="0">
                <a:solidFill>
                  <a:srgbClr val="FFFFFF">
                    <a:alpha val="99000"/>
                  </a:srgbClr>
                </a:solidFill>
              </a:rPr>
              <a:t>TheBlob.wmv</a:t>
            </a:r>
            <a:endParaRPr lang="en-US" sz="1400" dirty="0">
              <a:solidFill>
                <a:srgbClr val="FFFFFF">
                  <a:alpha val="99000"/>
                </a:srgbClr>
              </a:solidFill>
            </a:endParaRPr>
          </a:p>
        </p:txBody>
      </p:sp>
      <p:sp>
        <p:nvSpPr>
          <p:cNvPr id="2" name="Title 1"/>
          <p:cNvSpPr>
            <a:spLocks noGrp="1"/>
          </p:cNvSpPr>
          <p:nvPr>
            <p:ph type="title"/>
          </p:nvPr>
        </p:nvSpPr>
        <p:spPr/>
        <p:txBody>
          <a:bodyPr/>
          <a:lstStyle/>
          <a:p>
            <a:r>
              <a:rPr lang="zh-CN" altLang="en-US" dirty="0" smtClean="0"/>
              <a:t>上传</a:t>
            </a:r>
            <a:r>
              <a:rPr lang="en-US" dirty="0" smtClean="0"/>
              <a:t> Block Blob</a:t>
            </a:r>
            <a:endParaRPr lang="en-US" dirty="0"/>
          </a:p>
        </p:txBody>
      </p:sp>
      <p:sp>
        <p:nvSpPr>
          <p:cNvPr id="4" name="Content Placeholder 3"/>
          <p:cNvSpPr>
            <a:spLocks noGrp="1"/>
          </p:cNvSpPr>
          <p:nvPr>
            <p:ph type="body" sz="quarter" idx="10"/>
          </p:nvPr>
        </p:nvSpPr>
        <p:spPr>
          <a:xfrm>
            <a:off x="519112" y="1447799"/>
            <a:ext cx="11149013" cy="553998"/>
          </a:xfrm>
        </p:spPr>
        <p:txBody>
          <a:bodyPr/>
          <a:lstStyle/>
          <a:p>
            <a:r>
              <a:rPr lang="zh-CN" altLang="en-US" dirty="0" smtClean="0"/>
              <a:t>上传一个大的</a:t>
            </a:r>
            <a:r>
              <a:rPr lang="en-US" dirty="0" smtClean="0"/>
              <a:t>blob</a:t>
            </a:r>
            <a:endParaRPr lang="en-US" dirty="0"/>
          </a:p>
        </p:txBody>
      </p:sp>
      <p:sp>
        <p:nvSpPr>
          <p:cNvPr id="45" name="Rectangle 44"/>
          <p:cNvSpPr/>
          <p:nvPr/>
        </p:nvSpPr>
        <p:spPr>
          <a:xfrm>
            <a:off x="2185888" y="2572400"/>
            <a:ext cx="3276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r>
              <a:rPr lang="en-US" dirty="0" smtClean="0">
                <a:solidFill>
                  <a:srgbClr val="FFFFFF">
                    <a:alpha val="99000"/>
                  </a:srgbClr>
                </a:solidFill>
              </a:rPr>
              <a:t>10 GB Movie</a:t>
            </a:r>
            <a:endParaRPr lang="en-US" dirty="0">
              <a:solidFill>
                <a:srgbClr val="FFFFFF">
                  <a:alpha val="99000"/>
                </a:srgbClr>
              </a:solidFill>
            </a:endParaRPr>
          </a:p>
        </p:txBody>
      </p:sp>
      <p:sp>
        <p:nvSpPr>
          <p:cNvPr id="63" name="Rectangle 62"/>
          <p:cNvSpPr/>
          <p:nvPr/>
        </p:nvSpPr>
        <p:spPr>
          <a:xfrm>
            <a:off x="1821796" y="257240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grpSp>
        <p:nvGrpSpPr>
          <p:cNvPr id="64" name="Group 38"/>
          <p:cNvGrpSpPr/>
          <p:nvPr/>
        </p:nvGrpSpPr>
        <p:grpSpPr>
          <a:xfrm>
            <a:off x="1717021" y="3249349"/>
            <a:ext cx="4095869" cy="1094051"/>
            <a:chOff x="830818" y="2928678"/>
            <a:chExt cx="4095869" cy="1094051"/>
          </a:xfrm>
        </p:grpSpPr>
        <p:sp>
          <p:nvSpPr>
            <p:cNvPr id="65" name="TextBox 64"/>
            <p:cNvSpPr txBox="1"/>
            <p:nvPr/>
          </p:nvSpPr>
          <p:spPr>
            <a:xfrm>
              <a:off x="830818" y="2928678"/>
              <a:ext cx="430887" cy="1042914"/>
            </a:xfrm>
            <a:prstGeom prst="rect">
              <a:avLst/>
            </a:prstGeom>
            <a:noFill/>
          </p:spPr>
          <p:txBody>
            <a:bodyPr vert="vert270" wrap="none" rtlCol="0">
              <a:spAutoFit/>
            </a:bodyPr>
            <a:lstStyle/>
            <a:p>
              <a:r>
                <a:rPr lang="en-US" sz="1600" b="1" dirty="0">
                  <a:solidFill>
                    <a:srgbClr val="595959">
                      <a:alpha val="99000"/>
                    </a:srgbClr>
                  </a:solidFill>
                </a:rPr>
                <a:t>Block Id 1</a:t>
              </a:r>
            </a:p>
          </p:txBody>
        </p:sp>
        <p:sp>
          <p:nvSpPr>
            <p:cNvPr id="66" name="TextBox 65"/>
            <p:cNvSpPr txBox="1"/>
            <p:nvPr/>
          </p:nvSpPr>
          <p:spPr>
            <a:xfrm>
              <a:off x="1126093" y="2928678"/>
              <a:ext cx="430887" cy="1042914"/>
            </a:xfrm>
            <a:prstGeom prst="rect">
              <a:avLst/>
            </a:prstGeom>
            <a:noFill/>
          </p:spPr>
          <p:txBody>
            <a:bodyPr vert="vert270" wrap="none" rtlCol="0">
              <a:spAutoFit/>
            </a:bodyPr>
            <a:lstStyle/>
            <a:p>
              <a:r>
                <a:rPr lang="en-US" sz="1600" b="1" dirty="0">
                  <a:solidFill>
                    <a:srgbClr val="595959">
                      <a:alpha val="99000"/>
                    </a:srgbClr>
                  </a:solidFill>
                </a:rPr>
                <a:t>Block Id 2</a:t>
              </a:r>
            </a:p>
          </p:txBody>
        </p:sp>
        <p:sp>
          <p:nvSpPr>
            <p:cNvPr id="67" name="TextBox 66"/>
            <p:cNvSpPr txBox="1"/>
            <p:nvPr/>
          </p:nvSpPr>
          <p:spPr>
            <a:xfrm>
              <a:off x="1459468" y="2928678"/>
              <a:ext cx="430887" cy="1042914"/>
            </a:xfrm>
            <a:prstGeom prst="rect">
              <a:avLst/>
            </a:prstGeom>
            <a:noFill/>
          </p:spPr>
          <p:txBody>
            <a:bodyPr vert="vert270" wrap="none" rtlCol="0">
              <a:spAutoFit/>
            </a:bodyPr>
            <a:lstStyle/>
            <a:p>
              <a:r>
                <a:rPr lang="en-US" sz="1600" b="1" dirty="0">
                  <a:solidFill>
                    <a:srgbClr val="595959">
                      <a:alpha val="99000"/>
                    </a:srgbClr>
                  </a:solidFill>
                </a:rPr>
                <a:t>Block Id 3</a:t>
              </a:r>
            </a:p>
          </p:txBody>
        </p:sp>
        <p:sp>
          <p:nvSpPr>
            <p:cNvPr id="68" name="TextBox 67"/>
            <p:cNvSpPr txBox="1"/>
            <p:nvPr/>
          </p:nvSpPr>
          <p:spPr>
            <a:xfrm>
              <a:off x="4495800" y="2936534"/>
              <a:ext cx="430887" cy="1086195"/>
            </a:xfrm>
            <a:prstGeom prst="rect">
              <a:avLst/>
            </a:prstGeom>
            <a:noFill/>
          </p:spPr>
          <p:txBody>
            <a:bodyPr vert="vert270" wrap="none" rtlCol="0">
              <a:spAutoFit/>
            </a:bodyPr>
            <a:lstStyle/>
            <a:p>
              <a:r>
                <a:rPr lang="en-US" sz="1600" b="1" dirty="0">
                  <a:solidFill>
                    <a:srgbClr val="595959">
                      <a:alpha val="99000"/>
                    </a:srgbClr>
                  </a:solidFill>
                </a:rPr>
                <a:t>Block Id N</a:t>
              </a:r>
            </a:p>
          </p:txBody>
        </p:sp>
        <p:cxnSp>
          <p:nvCxnSpPr>
            <p:cNvPr id="69" name="Straight Connector 68"/>
            <p:cNvCxnSpPr/>
            <p:nvPr/>
          </p:nvCxnSpPr>
          <p:spPr>
            <a:xfrm>
              <a:off x="1905000" y="3352800"/>
              <a:ext cx="2592327" cy="0"/>
            </a:xfrm>
            <a:prstGeom prst="line">
              <a:avLst/>
            </a:prstGeom>
            <a:ln w="508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5872162" y="1446213"/>
            <a:ext cx="4108450" cy="3286058"/>
          </a:xfrm>
          <a:prstGeom prst="rect">
            <a:avLst/>
          </a:prstGeom>
          <a:solidFill>
            <a:schemeClr val="bg1">
              <a:lumMod val="9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182880" tIns="45716" rIns="91432" bIns="365760" numCol="1" rtlCol="0" anchor="b" anchorCtr="0" compatLnSpc="1">
            <a:prstTxWarp prst="textNoShape">
              <a:avLst/>
            </a:prstTxWarp>
          </a:bodyPr>
          <a:lstStyle/>
          <a:p>
            <a:pPr defTabSz="914061" fontAlgn="base">
              <a:spcBef>
                <a:spcPct val="0"/>
              </a:spcBef>
              <a:spcAft>
                <a:spcPct val="0"/>
              </a:spcAft>
            </a:pPr>
            <a:r>
              <a:rPr lang="en-US" sz="1500" dirty="0">
                <a:solidFill>
                  <a:srgbClr val="595959">
                    <a:alpha val="99000"/>
                  </a:srgbClr>
                </a:solidFill>
              </a:rPr>
              <a:t>blobName = “TheBlob.wmv”;</a:t>
            </a:r>
          </a:p>
          <a:p>
            <a:pPr defTabSz="914061" fontAlgn="base">
              <a:spcBef>
                <a:spcPct val="0"/>
              </a:spcBef>
              <a:spcAft>
                <a:spcPct val="0"/>
              </a:spcAft>
            </a:pPr>
            <a:r>
              <a:rPr lang="en-US" sz="1500" dirty="0">
                <a:solidFill>
                  <a:srgbClr val="595959">
                    <a:alpha val="99000"/>
                  </a:srgbClr>
                </a:solidFill>
              </a:rPr>
              <a:t>PutBlock(blobName, blockId1, block1Bits);</a:t>
            </a:r>
          </a:p>
          <a:p>
            <a:pPr defTabSz="914061" fontAlgn="base">
              <a:spcBef>
                <a:spcPct val="0"/>
              </a:spcBef>
              <a:spcAft>
                <a:spcPct val="0"/>
              </a:spcAft>
            </a:pPr>
            <a:r>
              <a:rPr lang="en-US" sz="1500" dirty="0">
                <a:solidFill>
                  <a:srgbClr val="595959">
                    <a:alpha val="99000"/>
                  </a:srgbClr>
                </a:solidFill>
              </a:rPr>
              <a:t>PutBlock(blobName, blockId2, block2Bits);</a:t>
            </a:r>
          </a:p>
          <a:p>
            <a:pPr defTabSz="914061" fontAlgn="base">
              <a:spcBef>
                <a:spcPct val="0"/>
              </a:spcBef>
              <a:spcAft>
                <a:spcPct val="0"/>
              </a:spcAft>
            </a:pPr>
            <a:r>
              <a:rPr lang="en-US" sz="1500" dirty="0">
                <a:solidFill>
                  <a:srgbClr val="595959">
                    <a:alpha val="99000"/>
                  </a:srgbClr>
                </a:solidFill>
              </a:rPr>
              <a:t>…………</a:t>
            </a:r>
          </a:p>
          <a:p>
            <a:pPr defTabSz="914061" fontAlgn="base">
              <a:spcBef>
                <a:spcPct val="0"/>
              </a:spcBef>
              <a:spcAft>
                <a:spcPct val="0"/>
              </a:spcAft>
            </a:pPr>
            <a:r>
              <a:rPr lang="en-US" sz="1500" dirty="0">
                <a:solidFill>
                  <a:srgbClr val="595959">
                    <a:alpha val="99000"/>
                  </a:srgbClr>
                </a:solidFill>
              </a:rPr>
              <a:t>PutBlock(blobName, blockIdN, blockNBits);</a:t>
            </a:r>
          </a:p>
          <a:p>
            <a:pPr defTabSz="914061" fontAlgn="base">
              <a:spcBef>
                <a:spcPct val="0"/>
              </a:spcBef>
              <a:spcAft>
                <a:spcPct val="0"/>
              </a:spcAft>
            </a:pPr>
            <a:r>
              <a:rPr lang="en-US" sz="1500" b="1" dirty="0">
                <a:solidFill>
                  <a:srgbClr val="595959">
                    <a:alpha val="99000"/>
                  </a:srgbClr>
                </a:solidFill>
              </a:rPr>
              <a:t>PutBlockList(blobName,</a:t>
            </a:r>
          </a:p>
          <a:p>
            <a:pPr defTabSz="914061" fontAlgn="base">
              <a:spcBef>
                <a:spcPct val="0"/>
              </a:spcBef>
              <a:spcAft>
                <a:spcPct val="0"/>
              </a:spcAft>
            </a:pPr>
            <a:r>
              <a:rPr lang="en-US" sz="1500" b="1" dirty="0">
                <a:solidFill>
                  <a:srgbClr val="595959">
                    <a:alpha val="99000"/>
                  </a:srgbClr>
                </a:solidFill>
              </a:rPr>
              <a:t>	       blockId1,…,blockIdN);</a:t>
            </a:r>
          </a:p>
        </p:txBody>
      </p:sp>
      <p:sp>
        <p:nvSpPr>
          <p:cNvPr id="71" name="Rectangle 70"/>
          <p:cNvSpPr/>
          <p:nvPr/>
        </p:nvSpPr>
        <p:spPr>
          <a:xfrm>
            <a:off x="2174221" y="257240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sp>
        <p:nvSpPr>
          <p:cNvPr id="72" name="Rectangle 71"/>
          <p:cNvSpPr/>
          <p:nvPr/>
        </p:nvSpPr>
        <p:spPr>
          <a:xfrm>
            <a:off x="2493213" y="2568511"/>
            <a:ext cx="499314"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sp>
        <p:nvSpPr>
          <p:cNvPr id="73" name="Rectangle 72"/>
          <p:cNvSpPr/>
          <p:nvPr/>
        </p:nvSpPr>
        <p:spPr>
          <a:xfrm>
            <a:off x="5527021" y="257240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sp>
        <p:nvSpPr>
          <p:cNvPr id="75" name="Rectangle 74"/>
          <p:cNvSpPr/>
          <p:nvPr/>
        </p:nvSpPr>
        <p:spPr>
          <a:xfrm>
            <a:off x="6255842" y="5487988"/>
            <a:ext cx="1554244" cy="533400"/>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r>
              <a:rPr lang="en-US" sz="1800" dirty="0" smtClean="0">
                <a:solidFill>
                  <a:srgbClr val="FFFFFF">
                    <a:alpha val="99000"/>
                  </a:srgbClr>
                </a:solidFill>
              </a:rPr>
              <a:t>TheBlob.wmv</a:t>
            </a:r>
            <a:endParaRPr lang="en-US" sz="1800" dirty="0">
              <a:solidFill>
                <a:srgbClr val="FFFFFF">
                  <a:alpha val="99000"/>
                </a:srgbClr>
              </a:solidFill>
            </a:endParaRPr>
          </a:p>
        </p:txBody>
      </p:sp>
      <p:sp>
        <p:nvSpPr>
          <p:cNvPr id="77" name="Oval 76"/>
          <p:cNvSpPr/>
          <p:nvPr/>
        </p:nvSpPr>
        <p:spPr bwMode="auto">
          <a:xfrm>
            <a:off x="5795941" y="3657225"/>
            <a:ext cx="3848340" cy="1020144"/>
          </a:xfrm>
          <a:prstGeom prst="ellipse">
            <a:avLst/>
          </a:prstGeom>
          <a:noFill/>
          <a:ln w="317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endParaRPr>
          </a:p>
        </p:txBody>
      </p:sp>
      <p:sp>
        <p:nvSpPr>
          <p:cNvPr id="78" name="Text Placeholder 2"/>
          <p:cNvSpPr txBox="1">
            <a:spLocks/>
          </p:cNvSpPr>
          <p:nvPr/>
        </p:nvSpPr>
        <p:spPr>
          <a:xfrm>
            <a:off x="495564" y="4353197"/>
            <a:ext cx="4052526" cy="1366528"/>
          </a:xfrm>
          <a:prstGeom prst="rect">
            <a:avLst/>
          </a:prstGeom>
        </p:spPr>
        <p:txBody>
          <a:bodyPr vert="horz" wrap="square" lIns="0" tIns="0" rIns="0" bIns="0" rtlCol="0">
            <a:spAutoFit/>
          </a:bodyPr>
          <a:lstStyle/>
          <a:p>
            <a:pPr defTabSz="914325">
              <a:lnSpc>
                <a:spcPct val="90000"/>
              </a:lnSpc>
              <a:spcBef>
                <a:spcPct val="20000"/>
              </a:spcBef>
              <a:defRPr/>
            </a:pPr>
            <a:r>
              <a:rPr lang="zh-CN" altLang="en-US" sz="4000" spc="-100" dirty="0" smtClean="0">
                <a:gradFill>
                  <a:gsLst>
                    <a:gs pos="0">
                      <a:srgbClr val="595959"/>
                    </a:gs>
                    <a:gs pos="86000">
                      <a:srgbClr val="595959"/>
                    </a:gs>
                  </a:gsLst>
                  <a:lin ang="5400000" scaled="0"/>
                </a:gradFill>
                <a:latin typeface="Segoe UI Light" pitchFamily="34" charset="0"/>
              </a:rPr>
              <a:t>好处</a:t>
            </a:r>
            <a:endParaRPr lang="en-US" sz="4000" spc="-100" dirty="0">
              <a:gradFill>
                <a:gsLst>
                  <a:gs pos="0">
                    <a:srgbClr val="595959"/>
                  </a:gs>
                  <a:gs pos="86000">
                    <a:srgbClr val="595959"/>
                  </a:gs>
                </a:gsLst>
                <a:lin ang="5400000" scaled="0"/>
              </a:gradFill>
              <a:latin typeface="Segoe UI Light" pitchFamily="34" charset="0"/>
            </a:endParaRPr>
          </a:p>
          <a:p>
            <a:pPr defTabSz="914325">
              <a:lnSpc>
                <a:spcPct val="90000"/>
              </a:lnSpc>
              <a:spcBef>
                <a:spcPct val="20000"/>
              </a:spcBef>
              <a:defRPr/>
            </a:pPr>
            <a:r>
              <a:rPr lang="zh-CN" altLang="en-US" spc="-51" dirty="0" smtClean="0">
                <a:gradFill>
                  <a:gsLst>
                    <a:gs pos="0">
                      <a:srgbClr val="595959"/>
                    </a:gs>
                    <a:gs pos="86000">
                      <a:srgbClr val="595959"/>
                    </a:gs>
                  </a:gsLst>
                  <a:lin ang="5400000" scaled="0"/>
                </a:gradFill>
              </a:rPr>
              <a:t>有效延续和重试</a:t>
            </a:r>
            <a:endParaRPr lang="en-US" altLang="zh-CN" spc="-51" dirty="0" smtClean="0">
              <a:gradFill>
                <a:gsLst>
                  <a:gs pos="0">
                    <a:srgbClr val="595959"/>
                  </a:gs>
                  <a:gs pos="86000">
                    <a:srgbClr val="595959"/>
                  </a:gs>
                </a:gsLst>
                <a:lin ang="5400000" scaled="0"/>
              </a:gradFill>
            </a:endParaRPr>
          </a:p>
          <a:p>
            <a:pPr defTabSz="914325">
              <a:lnSpc>
                <a:spcPct val="90000"/>
              </a:lnSpc>
              <a:spcBef>
                <a:spcPct val="20000"/>
              </a:spcBef>
              <a:defRPr/>
            </a:pPr>
            <a:r>
              <a:rPr lang="zh-CN" altLang="en-US" spc="-51" dirty="0" smtClean="0">
                <a:gradFill>
                  <a:gsLst>
                    <a:gs pos="0">
                      <a:srgbClr val="595959"/>
                    </a:gs>
                    <a:gs pos="86000">
                      <a:srgbClr val="595959"/>
                    </a:gs>
                  </a:gsLst>
                  <a:lin ang="5400000" scaled="0"/>
                </a:gradFill>
              </a:rPr>
              <a:t>并行，顺序无关</a:t>
            </a:r>
            <a:endParaRPr lang="en-US" altLang="zh-CN" spc="-51" dirty="0" smtClean="0">
              <a:gradFill>
                <a:gsLst>
                  <a:gs pos="0">
                    <a:srgbClr val="595959"/>
                  </a:gs>
                  <a:gs pos="86000">
                    <a:srgbClr val="595959"/>
                  </a:gs>
                </a:gsLst>
                <a:lin ang="5400000" scaled="0"/>
              </a:gradFill>
            </a:endParaRPr>
          </a:p>
        </p:txBody>
      </p:sp>
      <p:sp>
        <p:nvSpPr>
          <p:cNvPr id="37" name="Content Placeholder 3"/>
          <p:cNvSpPr txBox="1">
            <a:spLocks/>
          </p:cNvSpPr>
          <p:nvPr/>
        </p:nvSpPr>
        <p:spPr>
          <a:xfrm>
            <a:off x="6396049" y="1600200"/>
            <a:ext cx="2746364" cy="553998"/>
          </a:xfrm>
          <a:prstGeom prst="rect">
            <a:avLst/>
          </a:prstGeom>
        </p:spPr>
        <p:txBody>
          <a:bodyPr vert="horz" wrap="square" lIns="0" tIns="0" rIns="0" bIns="0" rtlCol="0">
            <a:spAutoFit/>
          </a:bodyPr>
          <a:lstStyle>
            <a:lvl1pPr marL="3175" indent="0" algn="l" defTabSz="914363" rtl="0" eaLnBrk="1" latinLnBrk="0" hangingPunct="1">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4363" rtl="0" eaLnBrk="1" latinLnBrk="0" hangingPunct="1">
              <a:lnSpc>
                <a:spcPct val="90000"/>
              </a:lnSpc>
              <a:spcBef>
                <a:spcPts val="0"/>
              </a:spcBef>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3"/>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3"/>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smtClean="0">
                <a:solidFill>
                  <a:schemeClr val="accent2">
                    <a:alpha val="99000"/>
                  </a:schemeClr>
                </a:solidFill>
                <a:latin typeface="Segoe UI" pitchFamily="34" charset="0"/>
                <a:ea typeface="Segoe UI" pitchFamily="34" charset="0"/>
                <a:cs typeface="Segoe UI" pitchFamily="34" charset="0"/>
              </a:rPr>
              <a:t>THE BLOB</a:t>
            </a:r>
            <a:endParaRPr lang="en-US" dirty="0">
              <a:solidFill>
                <a:schemeClr val="accent2">
                  <a:alpha val="99000"/>
                </a:schemeClr>
              </a:solidFill>
              <a:latin typeface="Segoe UI" pitchFamily="34" charset="0"/>
              <a:ea typeface="Segoe UI" pitchFamily="34" charset="0"/>
              <a:cs typeface="Segoe UI" pitchFamily="34" charset="0"/>
            </a:endParaRPr>
          </a:p>
        </p:txBody>
      </p:sp>
      <p:sp>
        <p:nvSpPr>
          <p:cNvPr id="5" name="Rectangle 4"/>
          <p:cNvSpPr/>
          <p:nvPr/>
        </p:nvSpPr>
        <p:spPr>
          <a:xfrm>
            <a:off x="9048674" y="5565557"/>
            <a:ext cx="1765420" cy="646331"/>
          </a:xfrm>
          <a:prstGeom prst="rect">
            <a:avLst/>
          </a:prstGeom>
        </p:spPr>
        <p:txBody>
          <a:bodyPr wrap="none">
            <a:spAutoFit/>
          </a:bodyPr>
          <a:lstStyle/>
          <a:p>
            <a:r>
              <a:rPr lang="en-US" sz="1800" dirty="0">
                <a:solidFill>
                  <a:srgbClr val="595959">
                    <a:alpha val="99000"/>
                  </a:srgbClr>
                </a:solidFill>
              </a:rPr>
              <a:t>Windows </a:t>
            </a:r>
            <a:r>
              <a:rPr lang="en-US" sz="1800" dirty="0" smtClean="0">
                <a:solidFill>
                  <a:srgbClr val="595959">
                    <a:alpha val="99000"/>
                  </a:srgbClr>
                </a:solidFill>
              </a:rPr>
              <a:t>Azure</a:t>
            </a:r>
            <a:br>
              <a:rPr lang="en-US" sz="1800" dirty="0" smtClean="0">
                <a:solidFill>
                  <a:srgbClr val="595959">
                    <a:alpha val="99000"/>
                  </a:srgbClr>
                </a:solidFill>
              </a:rPr>
            </a:br>
            <a:r>
              <a:rPr lang="en-US" sz="1800" dirty="0" smtClean="0">
                <a:solidFill>
                  <a:srgbClr val="595959">
                    <a:alpha val="99000"/>
                  </a:srgbClr>
                </a:solidFill>
              </a:rPr>
              <a:t>Storage</a:t>
            </a:r>
            <a:endParaRPr lang="en-US" sz="2000" dirty="0"/>
          </a:p>
        </p:txBody>
      </p:sp>
      <p:grpSp>
        <p:nvGrpSpPr>
          <p:cNvPr id="3" name="Group 2"/>
          <p:cNvGrpSpPr/>
          <p:nvPr/>
        </p:nvGrpSpPr>
        <p:grpSpPr>
          <a:xfrm>
            <a:off x="1881089" y="2572400"/>
            <a:ext cx="3886200" cy="533400"/>
            <a:chOff x="1881089" y="1898650"/>
            <a:chExt cx="3886200" cy="533400"/>
          </a:xfrm>
        </p:grpSpPr>
        <p:sp>
          <p:nvSpPr>
            <p:cNvPr id="36" name="Rectangle 35"/>
            <p:cNvSpPr/>
            <p:nvPr/>
          </p:nvSpPr>
          <p:spPr>
            <a:xfrm>
              <a:off x="1881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38" name="Rectangle 37"/>
            <p:cNvSpPr/>
            <p:nvPr/>
          </p:nvSpPr>
          <p:spPr>
            <a:xfrm>
              <a:off x="2185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39" name="Rectangle 38"/>
            <p:cNvSpPr/>
            <p:nvPr/>
          </p:nvSpPr>
          <p:spPr>
            <a:xfrm>
              <a:off x="2490689" y="1898650"/>
              <a:ext cx="508911"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0" name="Rectangle 39"/>
            <p:cNvSpPr/>
            <p:nvPr/>
          </p:nvSpPr>
          <p:spPr>
            <a:xfrm>
              <a:off x="31002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1" name="Rectangle 40"/>
            <p:cNvSpPr/>
            <p:nvPr/>
          </p:nvSpPr>
          <p:spPr>
            <a:xfrm>
              <a:off x="3405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2" name="Rectangle 41"/>
            <p:cNvSpPr/>
            <p:nvPr/>
          </p:nvSpPr>
          <p:spPr>
            <a:xfrm>
              <a:off x="3709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3" name="Rectangle 42"/>
            <p:cNvSpPr/>
            <p:nvPr/>
          </p:nvSpPr>
          <p:spPr>
            <a:xfrm>
              <a:off x="40146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4" name="Rectangle 43"/>
            <p:cNvSpPr/>
            <p:nvPr/>
          </p:nvSpPr>
          <p:spPr>
            <a:xfrm>
              <a:off x="43194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7" name="Rectangle 46"/>
            <p:cNvSpPr/>
            <p:nvPr/>
          </p:nvSpPr>
          <p:spPr>
            <a:xfrm>
              <a:off x="46242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8" name="Rectangle 47"/>
            <p:cNvSpPr/>
            <p:nvPr/>
          </p:nvSpPr>
          <p:spPr>
            <a:xfrm>
              <a:off x="49290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49" name="Rectangle 48"/>
            <p:cNvSpPr/>
            <p:nvPr/>
          </p:nvSpPr>
          <p:spPr>
            <a:xfrm>
              <a:off x="52338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sp>
          <p:nvSpPr>
            <p:cNvPr id="62" name="Rectangle 61"/>
            <p:cNvSpPr/>
            <p:nvPr/>
          </p:nvSpPr>
          <p:spPr>
            <a:xfrm>
              <a:off x="5538689" y="1898650"/>
              <a:ext cx="228600" cy="533400"/>
            </a:xfrm>
            <a:prstGeom prst="rect">
              <a:avLst/>
            </a:prstGeom>
            <a:solidFill>
              <a:schemeClr val="accent1"/>
            </a:solidFill>
            <a:ln w="19050">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grpSp>
    </p:spTree>
    <p:extLst>
      <p:ext uri="{BB962C8B-B14F-4D97-AF65-F5344CB8AC3E}">
        <p14:creationId xmlns:p14="http://schemas.microsoft.com/office/powerpoint/2010/main" val="2219484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0" end="0"/>
                                            </p:txEl>
                                          </p:spTgt>
                                        </p:tgtEl>
                                        <p:attrNameLst>
                                          <p:attrName>style.visibility</p:attrName>
                                        </p:attrNameLst>
                                      </p:cBhvr>
                                      <p:to>
                                        <p:strVal val="visible"/>
                                      </p:to>
                                    </p:set>
                                    <p:animEffect transition="in" filter="fade">
                                      <p:cBhvr>
                                        <p:cTn id="12" dur="500"/>
                                        <p:tgtEl>
                                          <p:spTgt spid="70">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45"/>
                                        </p:tgtEl>
                                      </p:cBhvr>
                                    </p:animEffect>
                                    <p:set>
                                      <p:cBhvr>
                                        <p:cTn id="21" dur="1" fill="hold">
                                          <p:stCondLst>
                                            <p:cond delay="499"/>
                                          </p:stCondLst>
                                        </p:cTn>
                                        <p:tgtEl>
                                          <p:spTgt spid="45"/>
                                        </p:tgtEl>
                                        <p:attrNameLst>
                                          <p:attrName>style.visibility</p:attrName>
                                        </p:attrNameLst>
                                      </p:cBhvr>
                                      <p:to>
                                        <p:strVal val="hidden"/>
                                      </p:to>
                                    </p:set>
                                  </p:childTnLst>
                                </p:cTn>
                              </p:par>
                            </p:childTnLst>
                          </p:cTn>
                        </p:par>
                        <p:par>
                          <p:cTn id="22" fill="hold">
                            <p:stCondLst>
                              <p:cond delay="500"/>
                            </p:stCondLst>
                            <p:childTnLst>
                              <p:par>
                                <p:cTn id="23" presetID="5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0">
                                            <p:txEl>
                                              <p:pRg st="1" end="1"/>
                                            </p:txEl>
                                          </p:spTgt>
                                        </p:tgtEl>
                                        <p:attrNameLst>
                                          <p:attrName>style.visibility</p:attrName>
                                        </p:attrNameLst>
                                      </p:cBhvr>
                                      <p:to>
                                        <p:strVal val="visible"/>
                                      </p:to>
                                    </p:set>
                                    <p:animEffect transition="in" filter="fade">
                                      <p:cBhvr>
                                        <p:cTn id="36" dur="500"/>
                                        <p:tgtEl>
                                          <p:spTgt spid="70">
                                            <p:txEl>
                                              <p:pRg st="1" end="1"/>
                                            </p:txEl>
                                          </p:spTgt>
                                        </p:tgtEl>
                                      </p:cBhvr>
                                    </p:animEffec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childTnLst>
                                </p:cTn>
                              </p:par>
                            </p:childTnLst>
                          </p:cTn>
                        </p:par>
                        <p:par>
                          <p:cTn id="40" fill="hold">
                            <p:stCondLst>
                              <p:cond delay="500"/>
                            </p:stCondLst>
                            <p:childTnLst>
                              <p:par>
                                <p:cTn id="41" presetID="0" presetClass="path" presetSubtype="0" accel="50000" decel="50000" fill="hold" grpId="0" nodeType="afterEffect">
                                  <p:stCondLst>
                                    <p:cond delay="0"/>
                                  </p:stCondLst>
                                  <p:childTnLst>
                                    <p:animMotion origin="layout" path="M 4.72222E-6 -3.33333E-6 C 0.04079 0.11366 0.08246 0.22778 0.16336 0.29723 C 0.24444 0.36667 0.36493 0.39144 0.48628 0.41667 " pathEditMode="relative" rAng="0" ptsTypes="aaA">
                                      <p:cBhvr>
                                        <p:cTn id="42" dur="2000" fill="hold"/>
                                        <p:tgtEl>
                                          <p:spTgt spid="63"/>
                                        </p:tgtEl>
                                        <p:attrNameLst>
                                          <p:attrName>ppt_x</p:attrName>
                                          <p:attrName>ppt_y</p:attrName>
                                        </p:attrNameLst>
                                      </p:cBhvr>
                                      <p:rCtr x="24300" y="20800"/>
                                    </p:animMotion>
                                  </p:childTnLst>
                                </p:cTn>
                              </p:par>
                            </p:childTnLst>
                          </p:cTn>
                        </p:par>
                        <p:par>
                          <p:cTn id="43" fill="hold">
                            <p:stCondLst>
                              <p:cond delay="2500"/>
                            </p:stCondLst>
                            <p:childTnLst>
                              <p:par>
                                <p:cTn id="44" presetID="10" presetClass="exit" presetSubtype="0" fill="hold" nodeType="afterEffect">
                                  <p:stCondLst>
                                    <p:cond delay="0"/>
                                  </p:stCondLst>
                                  <p:childTnLst>
                                    <p:animEffect transition="out" filter="fade">
                                      <p:cBhvr>
                                        <p:cTn id="45" dur="2000"/>
                                        <p:tgtEl>
                                          <p:spTgt spid="63"/>
                                        </p:tgtEl>
                                      </p:cBhvr>
                                    </p:animEffect>
                                    <p:set>
                                      <p:cBhvr>
                                        <p:cTn id="46" dur="1" fill="hold">
                                          <p:stCondLst>
                                            <p:cond delay="1999"/>
                                          </p:stCondLst>
                                        </p:cTn>
                                        <p:tgtEl>
                                          <p:spTgt spid="6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0">
                                            <p:txEl>
                                              <p:pRg st="2" end="2"/>
                                            </p:txEl>
                                          </p:spTgt>
                                        </p:tgtEl>
                                        <p:attrNameLst>
                                          <p:attrName>style.visibility</p:attrName>
                                        </p:attrNameLst>
                                      </p:cBhvr>
                                      <p:to>
                                        <p:strVal val="visible"/>
                                      </p:to>
                                    </p:set>
                                    <p:animEffect transition="in" filter="fade">
                                      <p:cBhvr>
                                        <p:cTn id="51" dur="500"/>
                                        <p:tgtEl>
                                          <p:spTgt spid="70">
                                            <p:txEl>
                                              <p:pRg st="2" end="2"/>
                                            </p:txEl>
                                          </p:spTgt>
                                        </p:tgtEl>
                                      </p:cBhvr>
                                    </p:animEffect>
                                  </p:childTnLst>
                                </p:cTn>
                              </p:par>
                            </p:childTnLst>
                          </p:cTn>
                        </p:par>
                        <p:par>
                          <p:cTn id="52" fill="hold">
                            <p:stCondLst>
                              <p:cond delay="500"/>
                            </p:stCondLst>
                            <p:childTnLst>
                              <p:par>
                                <p:cTn id="53" presetID="1" presetClass="entr" presetSubtype="0" fill="hold" nodeType="after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childTnLst>
                          </p:cTn>
                        </p:par>
                        <p:par>
                          <p:cTn id="55" fill="hold">
                            <p:stCondLst>
                              <p:cond delay="500"/>
                            </p:stCondLst>
                            <p:childTnLst>
                              <p:par>
                                <p:cTn id="56" presetID="0" presetClass="path" presetSubtype="0" accel="50000" decel="50000" fill="hold" grpId="0" nodeType="afterEffect">
                                  <p:stCondLst>
                                    <p:cond delay="0"/>
                                  </p:stCondLst>
                                  <p:childTnLst>
                                    <p:animMotion origin="layout" path="M -3.33333E-6 -3.33333E-6 C 0.0382 0.11065 0.07691 0.22176 0.15243 0.28936 C 0.2283 0.35695 0.3408 0.38102 0.45417 0.40556 " pathEditMode="relative" rAng="0" ptsTypes="aaA">
                                      <p:cBhvr>
                                        <p:cTn id="57" dur="2000" fill="hold"/>
                                        <p:tgtEl>
                                          <p:spTgt spid="71"/>
                                        </p:tgtEl>
                                        <p:attrNameLst>
                                          <p:attrName>ppt_x</p:attrName>
                                          <p:attrName>ppt_y</p:attrName>
                                        </p:attrNameLst>
                                      </p:cBhvr>
                                      <p:rCtr x="22700" y="20300"/>
                                    </p:animMotion>
                                  </p:childTnLst>
                                </p:cTn>
                              </p:par>
                            </p:childTnLst>
                          </p:cTn>
                        </p:par>
                        <p:par>
                          <p:cTn id="58" fill="hold">
                            <p:stCondLst>
                              <p:cond delay="2500"/>
                            </p:stCondLst>
                            <p:childTnLst>
                              <p:par>
                                <p:cTn id="59" presetID="10" presetClass="exit" presetSubtype="0" fill="hold" grpId="1" nodeType="afterEffect">
                                  <p:stCondLst>
                                    <p:cond delay="0"/>
                                  </p:stCondLst>
                                  <p:childTnLst>
                                    <p:animEffect transition="out" filter="fade">
                                      <p:cBhvr>
                                        <p:cTn id="60" dur="2000"/>
                                        <p:tgtEl>
                                          <p:spTgt spid="71"/>
                                        </p:tgtEl>
                                      </p:cBhvr>
                                    </p:animEffect>
                                    <p:set>
                                      <p:cBhvr>
                                        <p:cTn id="61" dur="1" fill="hold">
                                          <p:stCondLst>
                                            <p:cond delay="1999"/>
                                          </p:stCondLst>
                                        </p:cTn>
                                        <p:tgtEl>
                                          <p:spTgt spid="71"/>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70">
                                            <p:txEl>
                                              <p:pRg st="3" end="3"/>
                                            </p:txEl>
                                          </p:spTgt>
                                        </p:tgtEl>
                                        <p:attrNameLst>
                                          <p:attrName>style.visibility</p:attrName>
                                        </p:attrNameLst>
                                      </p:cBhvr>
                                      <p:to>
                                        <p:strVal val="visible"/>
                                      </p:to>
                                    </p:set>
                                    <p:animEffect transition="in" filter="fade">
                                      <p:cBhvr>
                                        <p:cTn id="66" dur="500"/>
                                        <p:tgtEl>
                                          <p:spTgt spid="70">
                                            <p:txEl>
                                              <p:pRg st="3" end="3"/>
                                            </p:txEl>
                                          </p:spTgt>
                                        </p:tgtEl>
                                      </p:cBhvr>
                                    </p:animEffect>
                                  </p:childTnLst>
                                </p:cTn>
                              </p:par>
                            </p:childTnLst>
                          </p:cTn>
                        </p:par>
                        <p:par>
                          <p:cTn id="67" fill="hold">
                            <p:stCondLst>
                              <p:cond delay="500"/>
                            </p:stCondLst>
                            <p:childTnLst>
                              <p:par>
                                <p:cTn id="68" presetID="1" presetClass="entr" presetSubtype="0" fill="hold" nodeType="afterEffect">
                                  <p:stCondLst>
                                    <p:cond delay="0"/>
                                  </p:stCondLst>
                                  <p:childTnLst>
                                    <p:set>
                                      <p:cBhvr>
                                        <p:cTn id="69" dur="1" fill="hold">
                                          <p:stCondLst>
                                            <p:cond delay="0"/>
                                          </p:stCondLst>
                                        </p:cTn>
                                        <p:tgtEl>
                                          <p:spTgt spid="72"/>
                                        </p:tgtEl>
                                        <p:attrNameLst>
                                          <p:attrName>style.visibility</p:attrName>
                                        </p:attrNameLst>
                                      </p:cBhvr>
                                      <p:to>
                                        <p:strVal val="visible"/>
                                      </p:to>
                                    </p:set>
                                  </p:childTnLst>
                                </p:cTn>
                              </p:par>
                            </p:childTnLst>
                          </p:cTn>
                        </p:par>
                        <p:par>
                          <p:cTn id="70" fill="hold">
                            <p:stCondLst>
                              <p:cond delay="500"/>
                            </p:stCondLst>
                            <p:childTnLst>
                              <p:par>
                                <p:cTn id="71" presetID="0" presetClass="path" presetSubtype="0" accel="50000" decel="50000" fill="hold" grpId="0" nodeType="afterEffect">
                                  <p:stCondLst>
                                    <p:cond delay="0"/>
                                  </p:stCondLst>
                                  <p:childTnLst>
                                    <p:animMotion origin="layout" path="M 3.33333E-6 -3.33333E-6 C 0.03524 0.10764 0.07135 0.21574 0.14132 0.28148 C 0.21146 0.34723 0.3158 0.37061 0.42083 0.39445 " pathEditMode="relative" rAng="0" ptsTypes="aaA">
                                      <p:cBhvr>
                                        <p:cTn id="72" dur="2000" fill="hold"/>
                                        <p:tgtEl>
                                          <p:spTgt spid="72"/>
                                        </p:tgtEl>
                                        <p:attrNameLst>
                                          <p:attrName>ppt_x</p:attrName>
                                          <p:attrName>ppt_y</p:attrName>
                                        </p:attrNameLst>
                                      </p:cBhvr>
                                      <p:rCtr x="21000" y="19700"/>
                                    </p:animMotion>
                                  </p:childTnLst>
                                </p:cTn>
                              </p:par>
                            </p:childTnLst>
                          </p:cTn>
                        </p:par>
                        <p:par>
                          <p:cTn id="73" fill="hold">
                            <p:stCondLst>
                              <p:cond delay="2500"/>
                            </p:stCondLst>
                            <p:childTnLst>
                              <p:par>
                                <p:cTn id="74" presetID="10" presetClass="exit" presetSubtype="0" fill="hold" grpId="1" nodeType="afterEffect">
                                  <p:stCondLst>
                                    <p:cond delay="0"/>
                                  </p:stCondLst>
                                  <p:childTnLst>
                                    <p:animEffect transition="out" filter="fade">
                                      <p:cBhvr>
                                        <p:cTn id="75" dur="2000"/>
                                        <p:tgtEl>
                                          <p:spTgt spid="72"/>
                                        </p:tgtEl>
                                      </p:cBhvr>
                                    </p:animEffect>
                                    <p:set>
                                      <p:cBhvr>
                                        <p:cTn id="76" dur="1" fill="hold">
                                          <p:stCondLst>
                                            <p:cond delay="1999"/>
                                          </p:stCondLst>
                                        </p:cTn>
                                        <p:tgtEl>
                                          <p:spTgt spid="7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70">
                                            <p:txEl>
                                              <p:pRg st="4" end="4"/>
                                            </p:txEl>
                                          </p:spTgt>
                                        </p:tgtEl>
                                        <p:attrNameLst>
                                          <p:attrName>style.visibility</p:attrName>
                                        </p:attrNameLst>
                                      </p:cBhvr>
                                      <p:to>
                                        <p:strVal val="visible"/>
                                      </p:to>
                                    </p:set>
                                    <p:animEffect transition="in" filter="fade">
                                      <p:cBhvr>
                                        <p:cTn id="81" dur="500"/>
                                        <p:tgtEl>
                                          <p:spTgt spid="70">
                                            <p:txEl>
                                              <p:pRg st="4" end="4"/>
                                            </p:txEl>
                                          </p:spTgt>
                                        </p:tgtEl>
                                      </p:cBhvr>
                                    </p:animEffect>
                                  </p:childTnLst>
                                </p:cTn>
                              </p:par>
                            </p:childTnLst>
                          </p:cTn>
                        </p:par>
                        <p:par>
                          <p:cTn id="82" fill="hold">
                            <p:stCondLst>
                              <p:cond delay="500"/>
                            </p:stCondLst>
                            <p:childTnLst>
                              <p:par>
                                <p:cTn id="83" presetID="1" presetClass="entr" presetSubtype="0" fill="hold" grpId="2" nodeType="afterEffect">
                                  <p:stCondLst>
                                    <p:cond delay="0"/>
                                  </p:stCondLst>
                                  <p:childTnLst>
                                    <p:set>
                                      <p:cBhvr>
                                        <p:cTn id="84" dur="1" fill="hold">
                                          <p:stCondLst>
                                            <p:cond delay="0"/>
                                          </p:stCondLst>
                                        </p:cTn>
                                        <p:tgtEl>
                                          <p:spTgt spid="73"/>
                                        </p:tgtEl>
                                        <p:attrNameLst>
                                          <p:attrName>style.visibility</p:attrName>
                                        </p:attrNameLst>
                                      </p:cBhvr>
                                      <p:to>
                                        <p:strVal val="visible"/>
                                      </p:to>
                                    </p:set>
                                  </p:childTnLst>
                                </p:cTn>
                              </p:par>
                            </p:childTnLst>
                          </p:cTn>
                        </p:par>
                        <p:par>
                          <p:cTn id="85" fill="hold">
                            <p:stCondLst>
                              <p:cond delay="500"/>
                            </p:stCondLst>
                            <p:childTnLst>
                              <p:par>
                                <p:cTn id="86" presetID="0" presetClass="path" presetSubtype="0" accel="50000" decel="50000" fill="hold" grpId="0" nodeType="afterEffect">
                                  <p:stCondLst>
                                    <p:cond delay="0"/>
                                  </p:stCondLst>
                                  <p:childTnLst>
                                    <p:animMotion origin="layout" path="M -1.88925E-6 1.11111E-6 C 0.01043 0.1081 0.02085 0.21736 0.04183 0.28356 C 0.06267 0.34977 0.09407 0.37315 0.12547 0.39745 " pathEditMode="relative" rAng="0" ptsTypes="aaA">
                                      <p:cBhvr>
                                        <p:cTn id="87" dur="2000" fill="hold"/>
                                        <p:tgtEl>
                                          <p:spTgt spid="73"/>
                                        </p:tgtEl>
                                        <p:attrNameLst>
                                          <p:attrName>ppt_x</p:attrName>
                                          <p:attrName>ppt_y</p:attrName>
                                        </p:attrNameLst>
                                      </p:cBhvr>
                                      <p:rCtr x="6267" y="19861"/>
                                    </p:animMotion>
                                  </p:childTnLst>
                                </p:cTn>
                              </p:par>
                            </p:childTnLst>
                          </p:cTn>
                        </p:par>
                        <p:par>
                          <p:cTn id="88" fill="hold">
                            <p:stCondLst>
                              <p:cond delay="2500"/>
                            </p:stCondLst>
                            <p:childTnLst>
                              <p:par>
                                <p:cTn id="89" presetID="10" presetClass="exit" presetSubtype="0" fill="hold" grpId="1" nodeType="afterEffect">
                                  <p:stCondLst>
                                    <p:cond delay="0"/>
                                  </p:stCondLst>
                                  <p:childTnLst>
                                    <p:animEffect transition="out" filter="fade">
                                      <p:cBhvr>
                                        <p:cTn id="90" dur="2000"/>
                                        <p:tgtEl>
                                          <p:spTgt spid="73"/>
                                        </p:tgtEl>
                                      </p:cBhvr>
                                    </p:animEffect>
                                    <p:set>
                                      <p:cBhvr>
                                        <p:cTn id="91" dur="1" fill="hold">
                                          <p:stCondLst>
                                            <p:cond delay="1999"/>
                                          </p:stCondLst>
                                        </p:cTn>
                                        <p:tgtEl>
                                          <p:spTgt spid="73"/>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70">
                                            <p:txEl>
                                              <p:pRg st="5" end="5"/>
                                            </p:txEl>
                                          </p:spTgt>
                                        </p:tgtEl>
                                        <p:attrNameLst>
                                          <p:attrName>style.visibility</p:attrName>
                                        </p:attrNameLst>
                                      </p:cBhvr>
                                      <p:to>
                                        <p:strVal val="visible"/>
                                      </p:to>
                                    </p:set>
                                    <p:animEffect transition="in" filter="fade">
                                      <p:cBhvr>
                                        <p:cTn id="96" dur="500"/>
                                        <p:tgtEl>
                                          <p:spTgt spid="70">
                                            <p:txEl>
                                              <p:pRg st="5" end="5"/>
                                            </p:txEl>
                                          </p:spTgt>
                                        </p:tgtEl>
                                      </p:cBhvr>
                                    </p:animEffect>
                                  </p:childTnLst>
                                </p:cTn>
                              </p:par>
                              <p:par>
                                <p:cTn id="97" presetID="10" presetClass="entr" presetSubtype="0" fill="hold" nodeType="withEffect">
                                  <p:stCondLst>
                                    <p:cond delay="0"/>
                                  </p:stCondLst>
                                  <p:childTnLst>
                                    <p:set>
                                      <p:cBhvr>
                                        <p:cTn id="98" dur="1" fill="hold">
                                          <p:stCondLst>
                                            <p:cond delay="0"/>
                                          </p:stCondLst>
                                        </p:cTn>
                                        <p:tgtEl>
                                          <p:spTgt spid="70">
                                            <p:txEl>
                                              <p:pRg st="6" end="6"/>
                                            </p:txEl>
                                          </p:spTgt>
                                        </p:tgtEl>
                                        <p:attrNameLst>
                                          <p:attrName>style.visibility</p:attrName>
                                        </p:attrNameLst>
                                      </p:cBhvr>
                                      <p:to>
                                        <p:strVal val="visible"/>
                                      </p:to>
                                    </p:set>
                                    <p:animEffect transition="in" filter="fade">
                                      <p:cBhvr>
                                        <p:cTn id="99" dur="500"/>
                                        <p:tgtEl>
                                          <p:spTgt spid="70">
                                            <p:txEl>
                                              <p:pRg st="6" end="6"/>
                                            </p:txEl>
                                          </p:spTgt>
                                        </p:tgtEl>
                                      </p:cBhvr>
                                    </p:animEffect>
                                  </p:childTnLst>
                                </p:cTn>
                              </p:par>
                            </p:childTnLst>
                          </p:cTn>
                        </p:par>
                        <p:par>
                          <p:cTn id="100" fill="hold">
                            <p:stCondLst>
                              <p:cond delay="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750"/>
                                        <p:tgtEl>
                                          <p:spTgt spid="75"/>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fade">
                                      <p:cBhvr>
                                        <p:cTn id="1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5" grpId="0" animBg="1"/>
      <p:bldP spid="63" grpId="0" animBg="1"/>
      <p:bldP spid="71" grpId="0" animBg="1"/>
      <p:bldP spid="71" grpId="1" animBg="1"/>
      <p:bldP spid="72" grpId="0" animBg="1"/>
      <p:bldP spid="72" grpId="1" animBg="1"/>
      <p:bldP spid="73" grpId="0" animBg="1"/>
      <p:bldP spid="73" grpId="1" animBg="1"/>
      <p:bldP spid="73" grpId="2" animBg="1"/>
      <p:bldP spid="75" grpId="0" animBg="1"/>
      <p:bldP spid="77" grpId="0" animBg="1"/>
      <p:bldP spid="78"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519112" y="1446212"/>
            <a:ext cx="4521517" cy="4531677"/>
          </a:xfrm>
          <a:prstGeom prst="rect">
            <a:avLst/>
          </a:prstGeom>
          <a:solidFill>
            <a:schemeClr val="bg1">
              <a:lumMod val="9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32" tIns="45716" rIns="91432" bIns="365760" numCol="1" rtlCol="0" anchor="b" anchorCtr="0" compatLnSpc="1">
            <a:prstTxWarp prst="textNoShape">
              <a:avLst/>
            </a:prstTxWarp>
          </a:bodyPr>
          <a:lstStyle/>
          <a:p>
            <a:pPr defTabSz="914061" fontAlgn="base">
              <a:spcBef>
                <a:spcPct val="0"/>
              </a:spcBef>
              <a:spcAft>
                <a:spcPct val="0"/>
              </a:spcAft>
            </a:pPr>
            <a:endParaRPr lang="en-US" sz="1500" b="1" dirty="0">
              <a:solidFill>
                <a:srgbClr val="595959">
                  <a:alpha val="99000"/>
                </a:srgbClr>
              </a:solidFill>
            </a:endParaRPr>
          </a:p>
        </p:txBody>
      </p:sp>
      <p:sp>
        <p:nvSpPr>
          <p:cNvPr id="2" name="Title 1"/>
          <p:cNvSpPr>
            <a:spLocks noGrp="1"/>
          </p:cNvSpPr>
          <p:nvPr>
            <p:ph type="title"/>
          </p:nvPr>
        </p:nvSpPr>
        <p:spPr/>
        <p:txBody>
          <a:bodyPr/>
          <a:lstStyle/>
          <a:p>
            <a:r>
              <a:rPr lang="zh-CN" altLang="en-US" dirty="0" smtClean="0"/>
              <a:t>页</a:t>
            </a:r>
            <a:r>
              <a:rPr lang="en-US" dirty="0" smtClean="0"/>
              <a:t>Blob – </a:t>
            </a:r>
            <a:r>
              <a:rPr lang="zh-CN" altLang="en-US" dirty="0" smtClean="0"/>
              <a:t>随机读</a:t>
            </a:r>
            <a:r>
              <a:rPr lang="en-US" altLang="zh-CN" dirty="0" smtClean="0"/>
              <a:t>/</a:t>
            </a:r>
            <a:r>
              <a:rPr lang="zh-CN" altLang="en-US" dirty="0" smtClean="0"/>
              <a:t>写</a:t>
            </a:r>
            <a:endParaRPr lang="en-US" dirty="0"/>
          </a:p>
        </p:txBody>
      </p:sp>
      <p:sp>
        <p:nvSpPr>
          <p:cNvPr id="40" name="Content Placeholder 2"/>
          <p:cNvSpPr txBox="1">
            <a:spLocks/>
          </p:cNvSpPr>
          <p:nvPr/>
        </p:nvSpPr>
        <p:spPr>
          <a:xfrm>
            <a:off x="5445126" y="1498600"/>
            <a:ext cx="5829537" cy="4902200"/>
          </a:xfrm>
          <a:prstGeom prst="rect">
            <a:avLst/>
          </a:prstGeom>
        </p:spPr>
        <p:txBody>
          <a:bodyPr vert="horz" wrap="square" lIns="0" tIns="0" rIns="0" bIns="0" rtlCol="0">
            <a:noAutofit/>
          </a:bodyPr>
          <a:lstStyle>
            <a:lvl1pPr marL="533307" indent="-533307" algn="l" defTabSz="1218937" rtl="0" eaLnBrk="1" latinLnBrk="0" hangingPunct="1">
              <a:lnSpc>
                <a:spcPct val="90000"/>
              </a:lnSpc>
              <a:spcBef>
                <a:spcPct val="20000"/>
              </a:spcBef>
              <a:buSzPct val="90000"/>
              <a:buFontTx/>
              <a:buBlip>
                <a:blip r:embed="rId3"/>
              </a:buBlip>
              <a:defRPr sz="3200" kern="1200">
                <a:gradFill>
                  <a:gsLst>
                    <a:gs pos="0">
                      <a:schemeClr val="tx1"/>
                    </a:gs>
                    <a:gs pos="86000">
                      <a:schemeClr val="tx1"/>
                    </a:gs>
                  </a:gsLst>
                  <a:lin ang="5400000" scaled="0"/>
                </a:gradFill>
                <a:effectLst/>
                <a:latin typeface="+mn-lt"/>
                <a:ea typeface="+mn-ea"/>
                <a:cs typeface="+mn-cs"/>
              </a:defRPr>
            </a:lvl1pPr>
            <a:lvl2pPr marL="994659" indent="-461353" algn="l" defTabSz="1218937"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effectLst/>
                <a:latin typeface="+mn-lt"/>
                <a:ea typeface="+mn-ea"/>
                <a:cs typeface="+mn-cs"/>
              </a:defRPr>
            </a:lvl2pPr>
            <a:lvl3pPr marL="1443314" indent="-448655" algn="l" defTabSz="1218937"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effectLst/>
                <a:latin typeface="+mn-lt"/>
                <a:ea typeface="+mn-ea"/>
                <a:cs typeface="+mn-cs"/>
              </a:defRPr>
            </a:lvl3pPr>
            <a:lvl4pPr marL="1832713" indent="-389399"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4pPr>
            <a:lvl5pPr marL="2213646" indent="-380933"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5pPr>
            <a:lvl6pPr marL="3352079"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548"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01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48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3175" indent="0" defTabSz="914363">
              <a:lnSpc>
                <a:spcPct val="110000"/>
              </a:lnSpc>
              <a:spcBef>
                <a:spcPts val="0"/>
              </a:spcBef>
              <a:buSzPct val="80000"/>
              <a:buNone/>
            </a:pPr>
            <a:r>
              <a:rPr lang="zh-CN" altLang="en-US" sz="4000" spc="-100" dirty="0" smtClean="0">
                <a:solidFill>
                  <a:schemeClr val="accent2">
                    <a:alpha val="99000"/>
                  </a:schemeClr>
                </a:solidFill>
                <a:latin typeface="Segoe UI Light" pitchFamily="34" charset="0"/>
              </a:rPr>
              <a:t>创建</a:t>
            </a:r>
            <a:r>
              <a:rPr lang="en-US" sz="4000" spc="-100" dirty="0" err="1" smtClean="0">
                <a:solidFill>
                  <a:schemeClr val="accent2">
                    <a:alpha val="99000"/>
                  </a:schemeClr>
                </a:solidFill>
                <a:latin typeface="Segoe UI Light" pitchFamily="34" charset="0"/>
              </a:rPr>
              <a:t>MyBlob</a:t>
            </a:r>
            <a:endParaRPr lang="en-US" sz="4000" spc="-100" dirty="0">
              <a:solidFill>
                <a:schemeClr val="accent2">
                  <a:alpha val="99000"/>
                </a:schemeClr>
              </a:solidFill>
              <a:latin typeface="Segoe UI Light" pitchFamily="34" charset="0"/>
            </a:endParaRPr>
          </a:p>
          <a:p>
            <a:pPr marL="533306" lvl="1" indent="0">
              <a:spcBef>
                <a:spcPts val="0"/>
              </a:spcBef>
              <a:buNone/>
            </a:pPr>
            <a:r>
              <a:rPr lang="zh-CN" altLang="en-US" sz="1600" dirty="0" smtClean="0">
                <a:solidFill>
                  <a:srgbClr val="595959">
                    <a:alpha val="99000"/>
                  </a:srgbClr>
                </a:solidFill>
              </a:rPr>
              <a:t>定义</a:t>
            </a:r>
            <a:r>
              <a:rPr lang="en-US" sz="1600" dirty="0" smtClean="0">
                <a:solidFill>
                  <a:srgbClr val="595959">
                    <a:alpha val="99000"/>
                  </a:srgbClr>
                </a:solidFill>
              </a:rPr>
              <a:t>Blob </a:t>
            </a:r>
            <a:r>
              <a:rPr lang="zh-CN" altLang="en-US" sz="1600" dirty="0" smtClean="0">
                <a:solidFill>
                  <a:srgbClr val="595959">
                    <a:alpha val="99000"/>
                  </a:srgbClr>
                </a:solidFill>
              </a:rPr>
              <a:t>大小</a:t>
            </a:r>
            <a:r>
              <a:rPr lang="en-US" sz="1600" dirty="0" smtClean="0">
                <a:solidFill>
                  <a:srgbClr val="595959">
                    <a:alpha val="99000"/>
                  </a:srgbClr>
                </a:solidFill>
              </a:rPr>
              <a:t>= 10 </a:t>
            </a:r>
            <a:r>
              <a:rPr lang="en-US" sz="1600" dirty="0" err="1" smtClean="0">
                <a:solidFill>
                  <a:srgbClr val="595959">
                    <a:alpha val="99000"/>
                  </a:srgbClr>
                </a:solidFill>
              </a:rPr>
              <a:t>Gbytes</a:t>
            </a:r>
            <a:endParaRPr lang="en-US" sz="1600" dirty="0" smtClean="0">
              <a:solidFill>
                <a:srgbClr val="595959">
                  <a:alpha val="99000"/>
                </a:srgbClr>
              </a:solidFill>
            </a:endParaRPr>
          </a:p>
          <a:p>
            <a:pPr marL="533306" lvl="1" indent="0">
              <a:buNone/>
            </a:pPr>
            <a:r>
              <a:rPr lang="zh-CN" altLang="en-US" sz="1600" dirty="0" smtClean="0">
                <a:solidFill>
                  <a:srgbClr val="595959">
                    <a:alpha val="99000"/>
                  </a:srgbClr>
                </a:solidFill>
              </a:rPr>
              <a:t>稀疏存储</a:t>
            </a:r>
            <a:r>
              <a:rPr lang="en-US" sz="1600" dirty="0" smtClean="0">
                <a:solidFill>
                  <a:srgbClr val="595959">
                    <a:alpha val="99000"/>
                  </a:srgbClr>
                </a:solidFill>
              </a:rPr>
              <a:t> - </a:t>
            </a:r>
            <a:r>
              <a:rPr lang="zh-CN" altLang="en-US" sz="1600" dirty="0" smtClean="0">
                <a:solidFill>
                  <a:srgbClr val="595959">
                    <a:alpha val="99000"/>
                  </a:srgbClr>
                </a:solidFill>
              </a:rPr>
              <a:t>只为存储的页付费</a:t>
            </a:r>
            <a:endParaRPr lang="en-US" sz="1600" dirty="0" smtClean="0">
              <a:solidFill>
                <a:srgbClr val="595959">
                  <a:alpha val="99000"/>
                </a:srgbClr>
              </a:solidFill>
            </a:endParaRPr>
          </a:p>
          <a:p>
            <a:pPr marL="0" indent="0">
              <a:buNone/>
            </a:pPr>
            <a:r>
              <a:rPr lang="zh-CN" altLang="en-US" sz="1800" dirty="0" smtClean="0">
                <a:solidFill>
                  <a:srgbClr val="595959">
                    <a:alpha val="99000"/>
                  </a:srgbClr>
                </a:solidFill>
              </a:rPr>
              <a:t>固定页大小</a:t>
            </a:r>
            <a:r>
              <a:rPr lang="en-US" sz="1800" dirty="0" smtClean="0">
                <a:solidFill>
                  <a:srgbClr val="595959">
                    <a:alpha val="99000"/>
                  </a:srgbClr>
                </a:solidFill>
              </a:rPr>
              <a:t> = 512 bytes</a:t>
            </a:r>
          </a:p>
          <a:p>
            <a:pPr marL="0" indent="0">
              <a:buNone/>
            </a:pPr>
            <a:r>
              <a:rPr lang="zh-CN" altLang="en-US" sz="1800" dirty="0" smtClean="0">
                <a:solidFill>
                  <a:srgbClr val="595959">
                    <a:alpha val="99000"/>
                  </a:srgbClr>
                </a:solidFill>
              </a:rPr>
              <a:t>随机访问操作</a:t>
            </a:r>
            <a:endParaRPr lang="en-US" sz="1800" dirty="0" smtClean="0">
              <a:solidFill>
                <a:srgbClr val="595959">
                  <a:alpha val="99000"/>
                </a:srgbClr>
              </a:solidFill>
            </a:endParaRPr>
          </a:p>
          <a:p>
            <a:pPr marL="533306" lvl="1" indent="0">
              <a:buNone/>
            </a:pPr>
            <a:r>
              <a:rPr lang="en-US" sz="1600" b="1" dirty="0" err="1" smtClean="0">
                <a:solidFill>
                  <a:srgbClr val="595959">
                    <a:alpha val="99000"/>
                  </a:srgbClr>
                </a:solidFill>
              </a:rPr>
              <a:t>PutPage</a:t>
            </a:r>
            <a:r>
              <a:rPr lang="en-US" sz="1600" dirty="0" smtClean="0">
                <a:solidFill>
                  <a:srgbClr val="595959">
                    <a:alpha val="99000"/>
                  </a:srgbClr>
                </a:solidFill>
              </a:rPr>
              <a:t>[512, 2048)</a:t>
            </a:r>
          </a:p>
          <a:p>
            <a:pPr marL="533306" lvl="1" indent="0">
              <a:buNone/>
            </a:pPr>
            <a:r>
              <a:rPr lang="en-US" sz="1600" b="1" dirty="0" err="1" smtClean="0">
                <a:solidFill>
                  <a:srgbClr val="595959">
                    <a:alpha val="99000"/>
                  </a:srgbClr>
                </a:solidFill>
              </a:rPr>
              <a:t>PutPage</a:t>
            </a:r>
            <a:r>
              <a:rPr lang="en-US" sz="1600" dirty="0" smtClean="0">
                <a:solidFill>
                  <a:srgbClr val="595959">
                    <a:alpha val="99000"/>
                  </a:srgbClr>
                </a:solidFill>
              </a:rPr>
              <a:t>[0, 1024)</a:t>
            </a:r>
          </a:p>
          <a:p>
            <a:pPr marL="533306" lvl="1" indent="0">
              <a:buNone/>
            </a:pPr>
            <a:r>
              <a:rPr lang="en-US" sz="1600" b="1" dirty="0" err="1" smtClean="0">
                <a:solidFill>
                  <a:srgbClr val="595959">
                    <a:alpha val="99000"/>
                  </a:srgbClr>
                </a:solidFill>
              </a:rPr>
              <a:t>ClearPage</a:t>
            </a:r>
            <a:r>
              <a:rPr lang="en-US" sz="1600" dirty="0" smtClean="0">
                <a:solidFill>
                  <a:srgbClr val="595959">
                    <a:alpha val="99000"/>
                  </a:srgbClr>
                </a:solidFill>
              </a:rPr>
              <a:t>[512, 1536)</a:t>
            </a:r>
          </a:p>
          <a:p>
            <a:pPr marL="533306" lvl="1" indent="0">
              <a:buNone/>
            </a:pPr>
            <a:r>
              <a:rPr lang="en-US" sz="1600" b="1" dirty="0" err="1" smtClean="0">
                <a:solidFill>
                  <a:srgbClr val="595959">
                    <a:alpha val="99000"/>
                  </a:srgbClr>
                </a:solidFill>
              </a:rPr>
              <a:t>PutPage</a:t>
            </a:r>
            <a:r>
              <a:rPr lang="en-US" sz="1600" dirty="0" smtClean="0">
                <a:solidFill>
                  <a:srgbClr val="595959">
                    <a:alpha val="99000"/>
                  </a:srgbClr>
                </a:solidFill>
              </a:rPr>
              <a:t>[2048,2560)</a:t>
            </a:r>
          </a:p>
          <a:p>
            <a:pPr marL="0" indent="0">
              <a:buNone/>
            </a:pPr>
            <a:r>
              <a:rPr lang="en-US" sz="1800" b="1" dirty="0" err="1" smtClean="0">
                <a:solidFill>
                  <a:srgbClr val="595959">
                    <a:alpha val="99000"/>
                  </a:srgbClr>
                </a:solidFill>
              </a:rPr>
              <a:t>GetPageRange</a:t>
            </a:r>
            <a:r>
              <a:rPr lang="en-US" sz="1800" dirty="0" smtClean="0">
                <a:solidFill>
                  <a:srgbClr val="595959">
                    <a:alpha val="99000"/>
                  </a:srgbClr>
                </a:solidFill>
              </a:rPr>
              <a:t>[0, 4096) </a:t>
            </a:r>
            <a:r>
              <a:rPr lang="zh-CN" altLang="en-US" sz="1800" dirty="0" smtClean="0">
                <a:solidFill>
                  <a:srgbClr val="595959">
                    <a:alpha val="99000"/>
                  </a:srgbClr>
                </a:solidFill>
              </a:rPr>
              <a:t>返回有效数据范围</a:t>
            </a:r>
            <a:r>
              <a:rPr lang="en-US" sz="1800" dirty="0" smtClean="0">
                <a:solidFill>
                  <a:srgbClr val="595959">
                    <a:alpha val="99000"/>
                  </a:srgbClr>
                </a:solidFill>
              </a:rPr>
              <a:t>:</a:t>
            </a:r>
          </a:p>
          <a:p>
            <a:pPr marL="533306" lvl="1" indent="0">
              <a:buNone/>
            </a:pPr>
            <a:r>
              <a:rPr lang="en-US" sz="1600" dirty="0" smtClean="0">
                <a:solidFill>
                  <a:srgbClr val="595959">
                    <a:alpha val="99000"/>
                  </a:srgbClr>
                </a:solidFill>
              </a:rPr>
              <a:t>[0,512) , [1536,2560)</a:t>
            </a:r>
          </a:p>
          <a:p>
            <a:pPr marL="0" indent="0">
              <a:buNone/>
            </a:pPr>
            <a:r>
              <a:rPr lang="en-US" sz="1800" b="1" dirty="0" err="1" smtClean="0">
                <a:solidFill>
                  <a:srgbClr val="595959">
                    <a:alpha val="99000"/>
                  </a:srgbClr>
                </a:solidFill>
              </a:rPr>
              <a:t>GetBlob</a:t>
            </a:r>
            <a:r>
              <a:rPr lang="en-US" sz="1800" dirty="0" smtClean="0">
                <a:solidFill>
                  <a:srgbClr val="595959">
                    <a:alpha val="99000"/>
                  </a:srgbClr>
                </a:solidFill>
              </a:rPr>
              <a:t>[1000, 2048) </a:t>
            </a:r>
            <a:r>
              <a:rPr lang="zh-CN" altLang="en-US" sz="1800" dirty="0" smtClean="0">
                <a:solidFill>
                  <a:srgbClr val="595959">
                    <a:alpha val="99000"/>
                  </a:srgbClr>
                </a:solidFill>
              </a:rPr>
              <a:t>返回</a:t>
            </a:r>
            <a:endParaRPr lang="en-US" sz="1800" dirty="0" smtClean="0">
              <a:solidFill>
                <a:srgbClr val="595959">
                  <a:alpha val="99000"/>
                </a:srgbClr>
              </a:solidFill>
            </a:endParaRPr>
          </a:p>
          <a:p>
            <a:pPr marL="533306" lvl="1" indent="0">
              <a:buNone/>
            </a:pPr>
            <a:r>
              <a:rPr lang="en-US" sz="1600" dirty="0" smtClean="0">
                <a:solidFill>
                  <a:srgbClr val="595959">
                    <a:alpha val="99000"/>
                  </a:srgbClr>
                </a:solidFill>
              </a:rPr>
              <a:t>All 0 for first 536 bytes</a:t>
            </a:r>
          </a:p>
          <a:p>
            <a:pPr marL="533306" lvl="1" indent="0">
              <a:buNone/>
            </a:pPr>
            <a:r>
              <a:rPr lang="en-US" sz="1600" dirty="0" smtClean="0">
                <a:solidFill>
                  <a:srgbClr val="595959">
                    <a:alpha val="99000"/>
                  </a:srgbClr>
                </a:solidFill>
              </a:rPr>
              <a:t>Next 512 bytes are data stored in [1536,2048)</a:t>
            </a:r>
          </a:p>
        </p:txBody>
      </p:sp>
      <p:sp>
        <p:nvSpPr>
          <p:cNvPr id="41" name="TextBox 40"/>
          <p:cNvSpPr txBox="1"/>
          <p:nvPr/>
        </p:nvSpPr>
        <p:spPr>
          <a:xfrm>
            <a:off x="1857455" y="1766872"/>
            <a:ext cx="268018" cy="276997"/>
          </a:xfrm>
          <a:prstGeom prst="rect">
            <a:avLst/>
          </a:prstGeom>
          <a:noFill/>
          <a:effectLst/>
        </p:spPr>
        <p:txBody>
          <a:bodyPr vert="horz" wrap="none" lIns="91436" tIns="45719" rIns="91440" bIns="45719" rtlCol="0">
            <a:spAutoFit/>
          </a:bodyPr>
          <a:lstStyle/>
          <a:p>
            <a:pPr algn="r"/>
            <a:r>
              <a:rPr lang="en-US" sz="1200" dirty="0">
                <a:solidFill>
                  <a:srgbClr val="595959">
                    <a:alpha val="99000"/>
                  </a:srgbClr>
                </a:solidFill>
              </a:rPr>
              <a:t>0</a:t>
            </a:r>
          </a:p>
        </p:txBody>
      </p:sp>
      <p:sp>
        <p:nvSpPr>
          <p:cNvPr id="43" name="Rectangle 42"/>
          <p:cNvSpPr/>
          <p:nvPr/>
        </p:nvSpPr>
        <p:spPr>
          <a:xfrm>
            <a:off x="1596827" y="5431651"/>
            <a:ext cx="587012" cy="276997"/>
          </a:xfrm>
          <a:prstGeom prst="rect">
            <a:avLst/>
          </a:prstGeom>
        </p:spPr>
        <p:txBody>
          <a:bodyPr wrap="none" lIns="91436" tIns="45719" rIns="91436" bIns="45719">
            <a:spAutoFit/>
          </a:bodyPr>
          <a:lstStyle/>
          <a:p>
            <a:pPr algn="r"/>
            <a:r>
              <a:rPr lang="en-US" sz="1200" dirty="0">
                <a:solidFill>
                  <a:srgbClr val="595959">
                    <a:alpha val="99000"/>
                  </a:srgbClr>
                </a:solidFill>
              </a:rPr>
              <a:t>10 GB</a:t>
            </a:r>
            <a:endParaRPr lang="en-US" sz="1200" baseline="30000" dirty="0">
              <a:solidFill>
                <a:srgbClr val="595959">
                  <a:alpha val="99000"/>
                </a:srgbClr>
              </a:solidFill>
            </a:endParaRPr>
          </a:p>
        </p:txBody>
      </p:sp>
      <p:sp>
        <p:nvSpPr>
          <p:cNvPr id="47" name="Rectangle 46"/>
          <p:cNvSpPr/>
          <p:nvPr/>
        </p:nvSpPr>
        <p:spPr>
          <a:xfrm rot="5400000">
            <a:off x="1102590" y="3003549"/>
            <a:ext cx="3657600" cy="1447800"/>
          </a:xfrm>
          <a:prstGeom prst="rect">
            <a:avLst/>
          </a:prstGeom>
          <a:solidFill>
            <a:schemeClr val="accent6"/>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121893" tIns="60947" rIns="121893" bIns="60947" numCol="1" rtlCol="0" anchor="ctr" anchorCtr="0" compatLnSpc="1">
            <a:prstTxWarp prst="textNoShape">
              <a:avLst/>
            </a:prstTxWarp>
          </a:bodyPr>
          <a:lstStyle/>
          <a:p>
            <a:pPr algn="ctr" defTabSz="914061"/>
            <a:endParaRPr lang="en-US" dirty="0">
              <a:solidFill>
                <a:srgbClr val="FFFFFF">
                  <a:alpha val="99000"/>
                </a:srgbClr>
              </a:solidFill>
            </a:endParaRPr>
          </a:p>
        </p:txBody>
      </p:sp>
      <p:cxnSp>
        <p:nvCxnSpPr>
          <p:cNvPr id="49" name="Straight Connector 48"/>
          <p:cNvCxnSpPr/>
          <p:nvPr/>
        </p:nvCxnSpPr>
        <p:spPr>
          <a:xfrm rot="5400000">
            <a:off x="1080280" y="4527551"/>
            <a:ext cx="1753393" cy="794"/>
          </a:xfrm>
          <a:prstGeom prst="line">
            <a:avLst/>
          </a:prstGeom>
          <a:ln w="50800" cap="rnd">
            <a:solidFill>
              <a:srgbClr val="595959"/>
            </a:solidFill>
            <a:prstDash val="sysDot"/>
          </a:ln>
          <a:effectLst/>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1659982" y="2078850"/>
            <a:ext cx="465491" cy="307754"/>
          </a:xfrm>
          <a:prstGeom prst="rect">
            <a:avLst/>
          </a:prstGeom>
        </p:spPr>
        <p:txBody>
          <a:bodyPr wrap="none" lIns="121899" tIns="60949" rIns="91440" bIns="60949">
            <a:spAutoFit/>
          </a:bodyPr>
          <a:lstStyle/>
          <a:p>
            <a:pPr algn="r"/>
            <a:r>
              <a:rPr lang="en-US" sz="1200" dirty="0">
                <a:solidFill>
                  <a:srgbClr val="595959">
                    <a:alpha val="99000"/>
                  </a:srgbClr>
                </a:solidFill>
              </a:rPr>
              <a:t>512</a:t>
            </a:r>
          </a:p>
        </p:txBody>
      </p:sp>
      <p:sp>
        <p:nvSpPr>
          <p:cNvPr id="53" name="Rectangle 52"/>
          <p:cNvSpPr/>
          <p:nvPr/>
        </p:nvSpPr>
        <p:spPr>
          <a:xfrm>
            <a:off x="1576626" y="2383650"/>
            <a:ext cx="548847" cy="307754"/>
          </a:xfrm>
          <a:prstGeom prst="rect">
            <a:avLst/>
          </a:prstGeom>
        </p:spPr>
        <p:txBody>
          <a:bodyPr wrap="none" lIns="121899" tIns="60949" rIns="91440" bIns="60949">
            <a:spAutoFit/>
          </a:bodyPr>
          <a:lstStyle/>
          <a:p>
            <a:pPr algn="r"/>
            <a:r>
              <a:rPr lang="en-US" sz="1200" dirty="0">
                <a:solidFill>
                  <a:srgbClr val="595959">
                    <a:alpha val="99000"/>
                  </a:srgbClr>
                </a:solidFill>
              </a:rPr>
              <a:t>1024</a:t>
            </a:r>
          </a:p>
        </p:txBody>
      </p:sp>
      <p:cxnSp>
        <p:nvCxnSpPr>
          <p:cNvPr id="55" name="Straight Connector 54"/>
          <p:cNvCxnSpPr/>
          <p:nvPr/>
        </p:nvCxnSpPr>
        <p:spPr>
          <a:xfrm>
            <a:off x="2207491" y="2203450"/>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207491" y="4337050"/>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207491" y="4641850"/>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207491" y="25066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207491" y="28114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207491" y="31162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207491" y="34210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207491" y="37258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207491" y="4030662"/>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207491" y="4946650"/>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207491" y="5251450"/>
            <a:ext cx="1447800" cy="1588"/>
          </a:xfrm>
          <a:prstGeom prst="line">
            <a:avLst/>
          </a:prstGeom>
          <a:ln>
            <a:solidFill>
              <a:schemeClr val="accent6">
                <a:lumMod val="60000"/>
                <a:lumOff val="4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1576626" y="2684094"/>
            <a:ext cx="548847" cy="307754"/>
          </a:xfrm>
          <a:prstGeom prst="rect">
            <a:avLst/>
          </a:prstGeom>
        </p:spPr>
        <p:txBody>
          <a:bodyPr wrap="none" lIns="121899" tIns="60949" rIns="91440" bIns="60949">
            <a:spAutoFit/>
          </a:bodyPr>
          <a:lstStyle/>
          <a:p>
            <a:pPr algn="r"/>
            <a:r>
              <a:rPr lang="en-US" sz="1200" dirty="0">
                <a:solidFill>
                  <a:srgbClr val="595959">
                    <a:alpha val="99000"/>
                  </a:srgbClr>
                </a:solidFill>
              </a:rPr>
              <a:t>1536</a:t>
            </a:r>
          </a:p>
        </p:txBody>
      </p:sp>
      <p:sp>
        <p:nvSpPr>
          <p:cNvPr id="77" name="Rectangle 76"/>
          <p:cNvSpPr/>
          <p:nvPr/>
        </p:nvSpPr>
        <p:spPr>
          <a:xfrm>
            <a:off x="1576626" y="2988894"/>
            <a:ext cx="548847" cy="307754"/>
          </a:xfrm>
          <a:prstGeom prst="rect">
            <a:avLst/>
          </a:prstGeom>
        </p:spPr>
        <p:txBody>
          <a:bodyPr wrap="none" lIns="121899" tIns="60949" rIns="91440" bIns="60949">
            <a:spAutoFit/>
          </a:bodyPr>
          <a:lstStyle/>
          <a:p>
            <a:pPr algn="r"/>
            <a:r>
              <a:rPr lang="en-US" sz="1200" dirty="0">
                <a:solidFill>
                  <a:srgbClr val="595959">
                    <a:alpha val="99000"/>
                  </a:srgbClr>
                </a:solidFill>
              </a:rPr>
              <a:t>2048</a:t>
            </a:r>
          </a:p>
        </p:txBody>
      </p:sp>
      <p:sp>
        <p:nvSpPr>
          <p:cNvPr id="78" name="Rectangle 77"/>
          <p:cNvSpPr/>
          <p:nvPr/>
        </p:nvSpPr>
        <p:spPr>
          <a:xfrm>
            <a:off x="1576626" y="3293694"/>
            <a:ext cx="548847" cy="307754"/>
          </a:xfrm>
          <a:prstGeom prst="rect">
            <a:avLst/>
          </a:prstGeom>
        </p:spPr>
        <p:txBody>
          <a:bodyPr wrap="none" lIns="121899" tIns="60949" rIns="91440" bIns="60949">
            <a:spAutoFit/>
          </a:bodyPr>
          <a:lstStyle/>
          <a:p>
            <a:pPr algn="r"/>
            <a:r>
              <a:rPr lang="en-US" sz="1200" dirty="0">
                <a:solidFill>
                  <a:srgbClr val="595959">
                    <a:alpha val="99000"/>
                  </a:srgbClr>
                </a:solidFill>
              </a:rPr>
              <a:t>2560</a:t>
            </a:r>
          </a:p>
        </p:txBody>
      </p:sp>
      <p:grpSp>
        <p:nvGrpSpPr>
          <p:cNvPr id="87" name="Group 103"/>
          <p:cNvGrpSpPr/>
          <p:nvPr/>
        </p:nvGrpSpPr>
        <p:grpSpPr>
          <a:xfrm>
            <a:off x="3807691" y="1898649"/>
            <a:ext cx="152400" cy="1524000"/>
            <a:chOff x="3505200" y="1828800"/>
            <a:chExt cx="152400" cy="1524000"/>
          </a:xfrm>
          <a:effectLst/>
        </p:grpSpPr>
        <p:sp>
          <p:nvSpPr>
            <p:cNvPr id="88" name="Right Brace 87"/>
            <p:cNvSpPr/>
            <p:nvPr/>
          </p:nvSpPr>
          <p:spPr>
            <a:xfrm>
              <a:off x="3505200" y="1828800"/>
              <a:ext cx="152400" cy="304800"/>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dirty="0"/>
            </a:p>
          </p:txBody>
        </p:sp>
        <p:sp>
          <p:nvSpPr>
            <p:cNvPr id="89" name="Right Brace 88"/>
            <p:cNvSpPr/>
            <p:nvPr/>
          </p:nvSpPr>
          <p:spPr>
            <a:xfrm>
              <a:off x="3505200" y="2743200"/>
              <a:ext cx="152400" cy="609600"/>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dirty="0"/>
            </a:p>
          </p:txBody>
        </p:sp>
      </p:grpSp>
      <p:sp>
        <p:nvSpPr>
          <p:cNvPr id="90" name="Right Brace 89"/>
          <p:cNvSpPr/>
          <p:nvPr/>
        </p:nvSpPr>
        <p:spPr>
          <a:xfrm>
            <a:off x="3807691" y="2425699"/>
            <a:ext cx="152400" cy="692151"/>
          </a:xfrm>
          <a:prstGeom prst="rightBrace">
            <a:avLst/>
          </a:prstGeom>
          <a:ln w="19050"/>
          <a:effectLst/>
        </p:spPr>
        <p:style>
          <a:lnRef idx="2">
            <a:schemeClr val="accent4"/>
          </a:lnRef>
          <a:fillRef idx="0">
            <a:schemeClr val="accent4"/>
          </a:fillRef>
          <a:effectRef idx="1">
            <a:schemeClr val="accent4"/>
          </a:effectRef>
          <a:fontRef idx="minor">
            <a:schemeClr val="tx1"/>
          </a:fontRef>
        </p:style>
        <p:txBody>
          <a:bodyPr lIns="91436" tIns="45719" rIns="91436" bIns="45719" rtlCol="0" anchor="ctr"/>
          <a:lstStyle/>
          <a:p>
            <a:pPr algn="ctr"/>
            <a:endParaRPr lang="en-US" dirty="0"/>
          </a:p>
        </p:txBody>
      </p:sp>
      <p:sp>
        <p:nvSpPr>
          <p:cNvPr id="6" name="Rectangle 5"/>
          <p:cNvSpPr/>
          <p:nvPr/>
        </p:nvSpPr>
        <p:spPr>
          <a:xfrm rot="5400000">
            <a:off x="1434691" y="3499110"/>
            <a:ext cx="3045962" cy="461665"/>
          </a:xfrm>
          <a:prstGeom prst="rect">
            <a:avLst/>
          </a:prstGeom>
        </p:spPr>
        <p:txBody>
          <a:bodyPr wrap="none">
            <a:spAutoFit/>
          </a:bodyPr>
          <a:lstStyle/>
          <a:p>
            <a:pPr lvl="0" algn="ctr" defTabSz="914061"/>
            <a:r>
              <a:rPr lang="en-US" dirty="0">
                <a:solidFill>
                  <a:srgbClr val="FFFFFF">
                    <a:alpha val="99000"/>
                  </a:srgbClr>
                </a:solidFill>
              </a:rPr>
              <a:t>10 GB Address Space</a:t>
            </a:r>
          </a:p>
        </p:txBody>
      </p:sp>
      <p:sp>
        <p:nvSpPr>
          <p:cNvPr id="79" name="Rectangle 78"/>
          <p:cNvSpPr/>
          <p:nvPr/>
        </p:nvSpPr>
        <p:spPr>
          <a:xfrm rot="5400000">
            <a:off x="2474191" y="1936750"/>
            <a:ext cx="914400" cy="1447800"/>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sp>
        <p:nvSpPr>
          <p:cNvPr id="80" name="Rectangle 79"/>
          <p:cNvSpPr/>
          <p:nvPr/>
        </p:nvSpPr>
        <p:spPr>
          <a:xfrm rot="5400000">
            <a:off x="2626591" y="1479550"/>
            <a:ext cx="609600" cy="1447800"/>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grpSp>
        <p:nvGrpSpPr>
          <p:cNvPr id="81" name="Group 71"/>
          <p:cNvGrpSpPr/>
          <p:nvPr/>
        </p:nvGrpSpPr>
        <p:grpSpPr>
          <a:xfrm>
            <a:off x="2207492" y="2203449"/>
            <a:ext cx="1447800" cy="609600"/>
            <a:chOff x="3733800" y="1828800"/>
            <a:chExt cx="1447805" cy="306388"/>
          </a:xfrm>
          <a:solidFill>
            <a:schemeClr val="accent5"/>
          </a:solidFill>
          <a:effectLst/>
        </p:grpSpPr>
        <p:sp>
          <p:nvSpPr>
            <p:cNvPr id="82" name="Rectangle 81"/>
            <p:cNvSpPr/>
            <p:nvPr/>
          </p:nvSpPr>
          <p:spPr>
            <a:xfrm rot="5400000">
              <a:off x="4305300" y="1257301"/>
              <a:ext cx="304800" cy="1447800"/>
            </a:xfrm>
            <a:prstGeom prst="rect">
              <a:avLst/>
            </a:prstGeom>
            <a:grp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a:endParaRPr lang="en-US" sz="2300" dirty="0">
                <a:solidFill>
                  <a:srgbClr val="FFFFFF"/>
                </a:solidFill>
              </a:endParaRPr>
            </a:p>
          </p:txBody>
        </p:sp>
        <p:cxnSp>
          <p:nvCxnSpPr>
            <p:cNvPr id="83" name="Straight Connector 82"/>
            <p:cNvCxnSpPr/>
            <p:nvPr/>
          </p:nvCxnSpPr>
          <p:spPr>
            <a:xfrm>
              <a:off x="3733804" y="19812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33803" y="21336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733804" y="1828800"/>
              <a:ext cx="1447801" cy="1588"/>
            </a:xfrm>
            <a:prstGeom prst="line">
              <a:avLst/>
            </a:prstGeom>
            <a:grpFill/>
            <a:ln>
              <a:prstDash val="sysDash"/>
            </a:ln>
          </p:spPr>
          <p:style>
            <a:lnRef idx="1">
              <a:schemeClr val="accent1"/>
            </a:lnRef>
            <a:fillRef idx="0">
              <a:schemeClr val="accent1"/>
            </a:fillRef>
            <a:effectRef idx="0">
              <a:schemeClr val="accent1"/>
            </a:effectRef>
            <a:fontRef idx="minor">
              <a:schemeClr val="tx1"/>
            </a:fontRef>
          </p:style>
        </p:cxnSp>
      </p:grpSp>
      <p:sp>
        <p:nvSpPr>
          <p:cNvPr id="86" name="Rectangle 85"/>
          <p:cNvSpPr/>
          <p:nvPr/>
        </p:nvSpPr>
        <p:spPr>
          <a:xfrm rot="5400000">
            <a:off x="2778991" y="2546350"/>
            <a:ext cx="304800" cy="1447800"/>
          </a:xfrm>
          <a:prstGeom prst="rect">
            <a:avLst/>
          </a:prstGeom>
          <a:solidFill>
            <a:srgbClr val="00B050"/>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300" dirty="0">
              <a:solidFill>
                <a:srgbClr val="FFFFFF"/>
              </a:solidFill>
            </a:endParaRPr>
          </a:p>
        </p:txBody>
      </p:sp>
    </p:spTree>
    <p:extLst>
      <p:ext uri="{BB962C8B-B14F-4D97-AF65-F5344CB8AC3E}">
        <p14:creationId xmlns:p14="http://schemas.microsoft.com/office/powerpoint/2010/main" val="1304495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fade">
                                      <p:cBhvr>
                                        <p:cTn id="7" dur="500"/>
                                        <p:tgtEl>
                                          <p:spTgt spid="4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
                                            <p:txEl>
                                              <p:pRg st="1" end="1"/>
                                            </p:txEl>
                                          </p:spTgt>
                                        </p:tgtEl>
                                        <p:attrNameLst>
                                          <p:attrName>style.visibility</p:attrName>
                                        </p:attrNameLst>
                                      </p:cBhvr>
                                      <p:to>
                                        <p:strVal val="visible"/>
                                      </p:to>
                                    </p:set>
                                    <p:animEffect transition="in" filter="fade">
                                      <p:cBhvr>
                                        <p:cTn id="10" dur="500"/>
                                        <p:tgtEl>
                                          <p:spTgt spid="4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
                                            <p:txEl>
                                              <p:pRg st="2" end="2"/>
                                            </p:txEl>
                                          </p:spTgt>
                                        </p:tgtEl>
                                        <p:attrNameLst>
                                          <p:attrName>style.visibility</p:attrName>
                                        </p:attrNameLst>
                                      </p:cBhvr>
                                      <p:to>
                                        <p:strVal val="visible"/>
                                      </p:to>
                                    </p:set>
                                    <p:animEffect transition="in" filter="fade">
                                      <p:cBhvr>
                                        <p:cTn id="13" dur="500"/>
                                        <p:tgtEl>
                                          <p:spTgt spid="4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0">
                                            <p:txEl>
                                              <p:pRg st="3" end="3"/>
                                            </p:txEl>
                                          </p:spTgt>
                                        </p:tgtEl>
                                        <p:attrNameLst>
                                          <p:attrName>style.visibility</p:attrName>
                                        </p:attrNameLst>
                                      </p:cBhvr>
                                      <p:to>
                                        <p:strVal val="visible"/>
                                      </p:to>
                                    </p:set>
                                    <p:animEffect transition="in" filter="fade">
                                      <p:cBhvr>
                                        <p:cTn id="24" dur="500"/>
                                        <p:tgtEl>
                                          <p:spTgt spid="40">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0">
                                            <p:txEl>
                                              <p:pRg st="4" end="4"/>
                                            </p:txEl>
                                          </p:spTgt>
                                        </p:tgtEl>
                                        <p:attrNameLst>
                                          <p:attrName>style.visibility</p:attrName>
                                        </p:attrNameLst>
                                      </p:cBhvr>
                                      <p:to>
                                        <p:strVal val="visible"/>
                                      </p:to>
                                    </p:set>
                                    <p:animEffect transition="in" filter="fade">
                                      <p:cBhvr>
                                        <p:cTn id="29" dur="500"/>
                                        <p:tgtEl>
                                          <p:spTgt spid="40">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0">
                                            <p:txEl>
                                              <p:pRg st="5" end="5"/>
                                            </p:txEl>
                                          </p:spTgt>
                                        </p:tgtEl>
                                        <p:attrNameLst>
                                          <p:attrName>style.visibility</p:attrName>
                                        </p:attrNameLst>
                                      </p:cBhvr>
                                      <p:to>
                                        <p:strVal val="visible"/>
                                      </p:to>
                                    </p:set>
                                    <p:animEffect transition="in" filter="fade">
                                      <p:cBhvr>
                                        <p:cTn id="34" dur="500"/>
                                        <p:tgtEl>
                                          <p:spTgt spid="40">
                                            <p:txEl>
                                              <p:pRg st="5" end="5"/>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1000"/>
                                        <p:tgtEl>
                                          <p:spTgt spid="7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
                                            <p:txEl>
                                              <p:pRg st="6" end="6"/>
                                            </p:txEl>
                                          </p:spTgt>
                                        </p:tgtEl>
                                        <p:attrNameLst>
                                          <p:attrName>style.visibility</p:attrName>
                                        </p:attrNameLst>
                                      </p:cBhvr>
                                      <p:to>
                                        <p:strVal val="visible"/>
                                      </p:to>
                                    </p:set>
                                    <p:animEffect transition="in" filter="fade">
                                      <p:cBhvr>
                                        <p:cTn id="42" dur="500"/>
                                        <p:tgtEl>
                                          <p:spTgt spid="40">
                                            <p:txEl>
                                              <p:pRg st="6" end="6"/>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10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0">
                                            <p:txEl>
                                              <p:pRg st="7" end="7"/>
                                            </p:txEl>
                                          </p:spTgt>
                                        </p:tgtEl>
                                        <p:attrNameLst>
                                          <p:attrName>style.visibility</p:attrName>
                                        </p:attrNameLst>
                                      </p:cBhvr>
                                      <p:to>
                                        <p:strVal val="visible"/>
                                      </p:to>
                                    </p:set>
                                    <p:animEffect transition="in" filter="fade">
                                      <p:cBhvr>
                                        <p:cTn id="50" dur="500"/>
                                        <p:tgtEl>
                                          <p:spTgt spid="40">
                                            <p:txEl>
                                              <p:pRg st="7" end="7"/>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fade">
                                      <p:cBhvr>
                                        <p:cTn id="53" dur="1000"/>
                                        <p:tgtEl>
                                          <p:spTgt spid="8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0">
                                            <p:txEl>
                                              <p:pRg st="8" end="8"/>
                                            </p:txEl>
                                          </p:spTgt>
                                        </p:tgtEl>
                                        <p:attrNameLst>
                                          <p:attrName>style.visibility</p:attrName>
                                        </p:attrNameLst>
                                      </p:cBhvr>
                                      <p:to>
                                        <p:strVal val="visible"/>
                                      </p:to>
                                    </p:set>
                                    <p:animEffect transition="in" filter="fade">
                                      <p:cBhvr>
                                        <p:cTn id="58" dur="500"/>
                                        <p:tgtEl>
                                          <p:spTgt spid="40">
                                            <p:txEl>
                                              <p:pRg st="8" end="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10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0">
                                            <p:txEl>
                                              <p:pRg st="9" end="9"/>
                                            </p:txEl>
                                          </p:spTgt>
                                        </p:tgtEl>
                                        <p:attrNameLst>
                                          <p:attrName>style.visibility</p:attrName>
                                        </p:attrNameLst>
                                      </p:cBhvr>
                                      <p:to>
                                        <p:strVal val="visible"/>
                                      </p:to>
                                    </p:set>
                                    <p:animEffect transition="in" filter="fade">
                                      <p:cBhvr>
                                        <p:cTn id="66" dur="500"/>
                                        <p:tgtEl>
                                          <p:spTgt spid="40">
                                            <p:txEl>
                                              <p:pRg st="9" end="9"/>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40">
                                            <p:txEl>
                                              <p:pRg st="10" end="10"/>
                                            </p:txEl>
                                          </p:spTgt>
                                        </p:tgtEl>
                                        <p:attrNameLst>
                                          <p:attrName>style.visibility</p:attrName>
                                        </p:attrNameLst>
                                      </p:cBhvr>
                                      <p:to>
                                        <p:strVal val="visible"/>
                                      </p:to>
                                    </p:set>
                                    <p:animEffect transition="in" filter="fade">
                                      <p:cBhvr>
                                        <p:cTn id="69" dur="500"/>
                                        <p:tgtEl>
                                          <p:spTgt spid="40">
                                            <p:txEl>
                                              <p:pRg st="10" end="10"/>
                                            </p:txEl>
                                          </p:spTgt>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25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40">
                                            <p:txEl>
                                              <p:pRg st="11" end="11"/>
                                            </p:txEl>
                                          </p:spTgt>
                                        </p:tgtEl>
                                        <p:attrNameLst>
                                          <p:attrName>style.visibility</p:attrName>
                                        </p:attrNameLst>
                                      </p:cBhvr>
                                      <p:to>
                                        <p:strVal val="visible"/>
                                      </p:to>
                                    </p:set>
                                    <p:animEffect transition="in" filter="fade">
                                      <p:cBhvr>
                                        <p:cTn id="78" dur="500"/>
                                        <p:tgtEl>
                                          <p:spTgt spid="40">
                                            <p:txEl>
                                              <p:pRg st="11" end="11"/>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xEl>
                                              <p:pRg st="12" end="12"/>
                                            </p:txEl>
                                          </p:spTgt>
                                        </p:tgtEl>
                                        <p:attrNameLst>
                                          <p:attrName>style.visibility</p:attrName>
                                        </p:attrNameLst>
                                      </p:cBhvr>
                                      <p:to>
                                        <p:strVal val="visible"/>
                                      </p:to>
                                    </p:set>
                                    <p:animEffect transition="in" filter="fade">
                                      <p:cBhvr>
                                        <p:cTn id="81" dur="500"/>
                                        <p:tgtEl>
                                          <p:spTgt spid="40">
                                            <p:txEl>
                                              <p:pRg st="12" end="12"/>
                                            </p:txEl>
                                          </p:spTgt>
                                        </p:tgtEl>
                                      </p:cBhvr>
                                    </p:animEffect>
                                  </p:childTnLst>
                                </p:cTn>
                              </p:par>
                              <p:par>
                                <p:cTn id="82" presetID="10" presetClass="entr" presetSubtype="0" fill="hold" nodeType="withEffect">
                                  <p:stCondLst>
                                    <p:cond delay="0"/>
                                  </p:stCondLst>
                                  <p:childTnLst>
                                    <p:set>
                                      <p:cBhvr>
                                        <p:cTn id="83" dur="1" fill="hold">
                                          <p:stCondLst>
                                            <p:cond delay="0"/>
                                          </p:stCondLst>
                                        </p:cTn>
                                        <p:tgtEl>
                                          <p:spTgt spid="40">
                                            <p:txEl>
                                              <p:pRg st="13" end="13"/>
                                            </p:txEl>
                                          </p:spTgt>
                                        </p:tgtEl>
                                        <p:attrNameLst>
                                          <p:attrName>style.visibility</p:attrName>
                                        </p:attrNameLst>
                                      </p:cBhvr>
                                      <p:to>
                                        <p:strVal val="visible"/>
                                      </p:to>
                                    </p:set>
                                    <p:animEffect transition="in" filter="fade">
                                      <p:cBhvr>
                                        <p:cTn id="84" dur="500"/>
                                        <p:tgtEl>
                                          <p:spTgt spid="40">
                                            <p:txEl>
                                              <p:pRg st="13" end="13"/>
                                            </p:txEl>
                                          </p:spTgt>
                                        </p:tgtEl>
                                      </p:cBhvr>
                                    </p:animEffect>
                                  </p:childTnLst>
                                </p:cTn>
                              </p:par>
                              <p:par>
                                <p:cTn id="85" presetID="10" presetClass="exit" presetSubtype="0" fill="hold" nodeType="withEffect">
                                  <p:stCondLst>
                                    <p:cond delay="0"/>
                                  </p:stCondLst>
                                  <p:childTnLst>
                                    <p:animEffect transition="out" filter="fade">
                                      <p:cBhvr>
                                        <p:cTn id="86" dur="500"/>
                                        <p:tgtEl>
                                          <p:spTgt spid="87"/>
                                        </p:tgtEl>
                                      </p:cBhvr>
                                    </p:animEffect>
                                    <p:set>
                                      <p:cBhvr>
                                        <p:cTn id="87" dur="1" fill="hold">
                                          <p:stCondLst>
                                            <p:cond delay="499"/>
                                          </p:stCondLst>
                                        </p:cTn>
                                        <p:tgtEl>
                                          <p:spTgt spid="87"/>
                                        </p:tgtEl>
                                        <p:attrNameLst>
                                          <p:attrName>style.visibility</p:attrName>
                                        </p:attrNameLst>
                                      </p:cBhvr>
                                      <p:to>
                                        <p:strVal val="hidden"/>
                                      </p:to>
                                    </p:se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fade">
                                      <p:cBhvr>
                                        <p:cTn id="9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90" grpId="0" animBg="1"/>
      <p:bldP spid="79" grpId="0" animBg="1"/>
      <p:bldP spid="80" grpId="0" animBg="1"/>
      <p:bldP spid="8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增强的安全性：</a:t>
            </a:r>
            <a:r>
              <a:rPr lang="zh-CN" altLang="en-US" dirty="0" smtClean="0"/>
              <a:t>共享</a:t>
            </a:r>
            <a:r>
              <a:rPr lang="zh-CN" altLang="en-US" dirty="0" smtClean="0"/>
              <a:t>访问签名</a:t>
            </a:r>
            <a:endParaRPr lang="en-NZ" dirty="0"/>
          </a:p>
        </p:txBody>
      </p:sp>
      <p:sp>
        <p:nvSpPr>
          <p:cNvPr id="3" name="Content Placeholder 2"/>
          <p:cNvSpPr>
            <a:spLocks noGrp="1"/>
          </p:cNvSpPr>
          <p:nvPr>
            <p:ph type="body" sz="quarter" idx="10"/>
          </p:nvPr>
        </p:nvSpPr>
        <p:spPr>
          <a:xfrm>
            <a:off x="519112" y="1447799"/>
            <a:ext cx="11149013" cy="3670236"/>
          </a:xfrm>
        </p:spPr>
        <p:txBody>
          <a:bodyPr/>
          <a:lstStyle/>
          <a:p>
            <a:r>
              <a:rPr lang="zh-CN" altLang="en-US" dirty="0" smtClean="0">
                <a:solidFill>
                  <a:schemeClr val="accent2">
                    <a:alpha val="99000"/>
                  </a:schemeClr>
                </a:solidFill>
              </a:rPr>
              <a:t>良好的访问权限</a:t>
            </a:r>
            <a:r>
              <a:rPr lang="en-NZ" dirty="0" smtClean="0">
                <a:solidFill>
                  <a:schemeClr val="accent2">
                    <a:alpha val="99000"/>
                  </a:schemeClr>
                </a:solidFill>
              </a:rPr>
              <a:t> </a:t>
            </a:r>
            <a:r>
              <a:rPr lang="en-NZ" dirty="0">
                <a:solidFill>
                  <a:schemeClr val="accent2">
                    <a:alpha val="99000"/>
                  </a:schemeClr>
                </a:solidFill>
              </a:rPr>
              <a:t>blobs </a:t>
            </a:r>
            <a:r>
              <a:rPr lang="zh-CN" altLang="en-US" dirty="0" smtClean="0">
                <a:solidFill>
                  <a:schemeClr val="accent2">
                    <a:alpha val="99000"/>
                  </a:schemeClr>
                </a:solidFill>
              </a:rPr>
              <a:t>和 </a:t>
            </a:r>
            <a:r>
              <a:rPr lang="en-NZ" dirty="0" smtClean="0">
                <a:solidFill>
                  <a:schemeClr val="accent2">
                    <a:alpha val="99000"/>
                  </a:schemeClr>
                </a:solidFill>
              </a:rPr>
              <a:t>containers</a:t>
            </a:r>
            <a:endParaRPr lang="en-NZ" dirty="0">
              <a:solidFill>
                <a:schemeClr val="accent2">
                  <a:alpha val="99000"/>
                </a:schemeClr>
              </a:solidFill>
            </a:endParaRPr>
          </a:p>
          <a:p>
            <a:r>
              <a:rPr lang="zh-CN" altLang="en-US" dirty="0" smtClean="0">
                <a:solidFill>
                  <a:schemeClr val="accent2">
                    <a:alpha val="99000"/>
                  </a:schemeClr>
                </a:solidFill>
              </a:rPr>
              <a:t>和存储</a:t>
            </a:r>
            <a:r>
              <a:rPr lang="en-US" altLang="zh-CN" dirty="0" smtClean="0">
                <a:solidFill>
                  <a:schemeClr val="accent2">
                    <a:alpha val="99000"/>
                  </a:schemeClr>
                </a:solidFill>
              </a:rPr>
              <a:t>Key</a:t>
            </a:r>
            <a:r>
              <a:rPr lang="zh-CN" altLang="en-US" dirty="0" smtClean="0">
                <a:solidFill>
                  <a:schemeClr val="accent2">
                    <a:alpha val="99000"/>
                  </a:schemeClr>
                </a:solidFill>
              </a:rPr>
              <a:t>一起签名的</a:t>
            </a:r>
            <a:r>
              <a:rPr lang="en-NZ" dirty="0" smtClean="0">
                <a:solidFill>
                  <a:schemeClr val="accent2">
                    <a:alpha val="99000"/>
                  </a:schemeClr>
                </a:solidFill>
              </a:rPr>
              <a:t>URL– </a:t>
            </a:r>
            <a:r>
              <a:rPr lang="zh-CN" altLang="en-US" dirty="0" smtClean="0">
                <a:solidFill>
                  <a:schemeClr val="accent2">
                    <a:alpha val="99000"/>
                  </a:schemeClr>
                </a:solidFill>
              </a:rPr>
              <a:t>允许提升权限废止</a:t>
            </a:r>
            <a:endParaRPr lang="en-NZ" dirty="0">
              <a:solidFill>
                <a:schemeClr val="accent2">
                  <a:alpha val="99000"/>
                </a:schemeClr>
              </a:solidFill>
            </a:endParaRPr>
          </a:p>
          <a:p>
            <a:pPr lvl="1"/>
            <a:r>
              <a:rPr lang="zh-CN" altLang="en-US" sz="2400" spc="-51" dirty="0" smtClean="0"/>
              <a:t>使用短时间和重新提交</a:t>
            </a:r>
            <a:endParaRPr lang="en-US" altLang="zh-CN" sz="2400" spc="-51" dirty="0" smtClean="0"/>
          </a:p>
          <a:p>
            <a:pPr lvl="1"/>
            <a:r>
              <a:rPr lang="zh-CN" altLang="en-US" sz="2400" spc="-51" dirty="0" smtClean="0"/>
              <a:t>使用可删除的</a:t>
            </a:r>
            <a:r>
              <a:rPr lang="en-US" altLang="zh-CN" sz="2400" spc="-51" dirty="0" smtClean="0"/>
              <a:t>container</a:t>
            </a:r>
            <a:r>
              <a:rPr lang="zh-CN" altLang="en-US" sz="2400" spc="-51" dirty="0" smtClean="0"/>
              <a:t>级别的策略</a:t>
            </a:r>
            <a:endParaRPr lang="en-US" sz="2400" spc="-51" dirty="0"/>
          </a:p>
          <a:p>
            <a:pPr lvl="1"/>
            <a:endParaRPr lang="en-NZ" sz="2400" spc="-51" dirty="0"/>
          </a:p>
          <a:p>
            <a:r>
              <a:rPr lang="en-US" altLang="zh-CN" dirty="0" smtClean="0">
                <a:solidFill>
                  <a:schemeClr val="accent2">
                    <a:alpha val="99000"/>
                  </a:schemeClr>
                </a:solidFill>
              </a:rPr>
              <a:t>2</a:t>
            </a:r>
            <a:r>
              <a:rPr lang="zh-CN" altLang="en-US" dirty="0" smtClean="0">
                <a:solidFill>
                  <a:schemeClr val="accent2">
                    <a:alpha val="99000"/>
                  </a:schemeClr>
                </a:solidFill>
              </a:rPr>
              <a:t>种方法</a:t>
            </a:r>
            <a:endParaRPr lang="en-NZ" dirty="0">
              <a:solidFill>
                <a:schemeClr val="accent2">
                  <a:alpha val="99000"/>
                </a:schemeClr>
              </a:solidFill>
            </a:endParaRPr>
          </a:p>
          <a:p>
            <a:pPr lvl="1"/>
            <a:r>
              <a:rPr lang="en-NZ" sz="2400" spc="-51" dirty="0"/>
              <a:t>Ad-hoc</a:t>
            </a:r>
          </a:p>
          <a:p>
            <a:pPr lvl="1"/>
            <a:r>
              <a:rPr lang="zh-CN" altLang="en-US" sz="2400" spc="-51" dirty="0" smtClean="0"/>
              <a:t>基于策略</a:t>
            </a:r>
            <a:endParaRPr lang="en-NZ" sz="2400" spc="-51" dirty="0"/>
          </a:p>
        </p:txBody>
      </p:sp>
      <p:sp>
        <p:nvSpPr>
          <p:cNvPr id="6" name="Rounded Rectangle 5"/>
          <p:cNvSpPr/>
          <p:nvPr/>
        </p:nvSpPr>
        <p:spPr bwMode="auto">
          <a:xfrm>
            <a:off x="5440475" y="4668092"/>
            <a:ext cx="1306286" cy="89988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smtClean="0">
                <a:gradFill>
                  <a:gsLst>
                    <a:gs pos="0">
                      <a:srgbClr val="FFFFFF"/>
                    </a:gs>
                    <a:gs pos="100000">
                      <a:srgbClr val="FFFFFF"/>
                    </a:gs>
                  </a:gsLst>
                  <a:lin ang="5400000" scaled="0"/>
                </a:gradFill>
              </a:rPr>
              <a:t>App</a:t>
            </a:r>
            <a:endParaRPr lang="zh-CN" altLang="en-US" sz="2200" dirty="0" smtClean="0">
              <a:gradFill>
                <a:gsLst>
                  <a:gs pos="0">
                    <a:srgbClr val="FFFFFF"/>
                  </a:gs>
                  <a:gs pos="100000">
                    <a:srgbClr val="FFFFFF"/>
                  </a:gs>
                </a:gsLst>
                <a:lin ang="5400000" scaled="0"/>
              </a:gradFill>
            </a:endParaRPr>
          </a:p>
        </p:txBody>
      </p:sp>
      <p:sp>
        <p:nvSpPr>
          <p:cNvPr id="7" name="Rounded Rectangle 6"/>
          <p:cNvSpPr/>
          <p:nvPr/>
        </p:nvSpPr>
        <p:spPr bwMode="auto">
          <a:xfrm>
            <a:off x="8880361" y="3448892"/>
            <a:ext cx="1642496" cy="89988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存储服务</a:t>
            </a:r>
            <a:endParaRPr lang="zh-CN" altLang="en-US" sz="2200" dirty="0" smtClean="0">
              <a:gradFill>
                <a:gsLst>
                  <a:gs pos="0">
                    <a:srgbClr val="FFFFFF"/>
                  </a:gs>
                  <a:gs pos="100000">
                    <a:srgbClr val="FFFFFF"/>
                  </a:gs>
                </a:gsLst>
                <a:lin ang="5400000" scaled="0"/>
              </a:gradFill>
            </a:endParaRPr>
          </a:p>
        </p:txBody>
      </p:sp>
      <p:sp>
        <p:nvSpPr>
          <p:cNvPr id="8" name="Rounded Rectangle 7"/>
          <p:cNvSpPr/>
          <p:nvPr/>
        </p:nvSpPr>
        <p:spPr bwMode="auto">
          <a:xfrm>
            <a:off x="8669904" y="5589337"/>
            <a:ext cx="2063410" cy="89988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smtClean="0">
                <a:gradFill>
                  <a:gsLst>
                    <a:gs pos="0">
                      <a:srgbClr val="FFFFFF"/>
                    </a:gs>
                    <a:gs pos="100000">
                      <a:srgbClr val="FFFFFF"/>
                    </a:gs>
                  </a:gsLst>
                  <a:lin ang="5400000" scaled="0"/>
                </a:gradFill>
              </a:rPr>
              <a:t>Server</a:t>
            </a:r>
            <a:r>
              <a:rPr lang="zh-CN" altLang="en-US" sz="2200" dirty="0" smtClean="0">
                <a:gradFill>
                  <a:gsLst>
                    <a:gs pos="0">
                      <a:srgbClr val="FFFFFF"/>
                    </a:gs>
                    <a:gs pos="100000">
                      <a:srgbClr val="FFFFFF"/>
                    </a:gs>
                  </a:gsLst>
                  <a:lin ang="5400000" scaled="0"/>
                </a:gradFill>
              </a:rPr>
              <a:t>端应用</a:t>
            </a:r>
            <a:endParaRPr lang="zh-CN" altLang="en-US" sz="2200" dirty="0" smtClean="0">
              <a:gradFill>
                <a:gsLst>
                  <a:gs pos="0">
                    <a:srgbClr val="FFFFFF"/>
                  </a:gs>
                  <a:gs pos="100000">
                    <a:srgbClr val="FFFFFF"/>
                  </a:gs>
                </a:gsLst>
                <a:lin ang="5400000" scaled="0"/>
              </a:gradFill>
            </a:endParaRPr>
          </a:p>
        </p:txBody>
      </p:sp>
      <p:cxnSp>
        <p:nvCxnSpPr>
          <p:cNvPr id="10" name="Straight Arrow Connector 9"/>
          <p:cNvCxnSpPr/>
          <p:nvPr/>
        </p:nvCxnSpPr>
        <p:spPr>
          <a:xfrm>
            <a:off x="6937829" y="5312229"/>
            <a:ext cx="1596571" cy="87085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p:cNvCxnSpPr>
            <a:stCxn id="8" idx="0"/>
          </p:cNvCxnSpPr>
          <p:nvPr/>
        </p:nvCxnSpPr>
        <p:spPr>
          <a:xfrm flipV="1">
            <a:off x="9701609" y="4348777"/>
            <a:ext cx="0" cy="124056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a:off x="9352075" y="4451714"/>
            <a:ext cx="0" cy="111626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a:xfrm flipH="1" flipV="1">
            <a:off x="6937829" y="5442857"/>
            <a:ext cx="1596572" cy="86293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Straight Arrow Connector 18"/>
          <p:cNvCxnSpPr/>
          <p:nvPr/>
        </p:nvCxnSpPr>
        <p:spPr>
          <a:xfrm flipV="1">
            <a:off x="6816951" y="4014705"/>
            <a:ext cx="1993220" cy="89446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p:cNvSpPr txBox="1"/>
          <p:nvPr/>
        </p:nvSpPr>
        <p:spPr>
          <a:xfrm>
            <a:off x="7288665" y="5288427"/>
            <a:ext cx="1803379"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gradFill>
                  <a:gsLst>
                    <a:gs pos="0">
                      <a:srgbClr val="292929">
                        <a:lumMod val="90000"/>
                        <a:lumOff val="10000"/>
                      </a:srgbClr>
                    </a:gs>
                    <a:gs pos="86000">
                      <a:srgbClr val="292929">
                        <a:lumMod val="90000"/>
                        <a:lumOff val="10000"/>
                      </a:srgbClr>
                    </a:gs>
                  </a:gsLst>
                  <a:lin ang="5400000" scaled="0"/>
                </a:gradFill>
              </a:rPr>
              <a:t>1. </a:t>
            </a:r>
            <a:r>
              <a:rPr lang="zh-CN" altLang="en-US" sz="2000" dirty="0" smtClean="0">
                <a:gradFill>
                  <a:gsLst>
                    <a:gs pos="0">
                      <a:srgbClr val="292929">
                        <a:lumMod val="90000"/>
                        <a:lumOff val="10000"/>
                      </a:srgbClr>
                    </a:gs>
                    <a:gs pos="86000">
                      <a:srgbClr val="292929">
                        <a:lumMod val="90000"/>
                        <a:lumOff val="10000"/>
                      </a:srgbClr>
                    </a:gs>
                  </a:gsLst>
                  <a:lin ang="5400000" scaled="0"/>
                </a:gradFill>
              </a:rPr>
              <a:t>申请图片地址</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23" name="TextBox 22"/>
          <p:cNvSpPr txBox="1"/>
          <p:nvPr/>
        </p:nvSpPr>
        <p:spPr>
          <a:xfrm>
            <a:off x="9831624" y="4763011"/>
            <a:ext cx="2316340"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gradFill>
                  <a:gsLst>
                    <a:gs pos="0">
                      <a:srgbClr val="292929">
                        <a:lumMod val="90000"/>
                        <a:lumOff val="10000"/>
                      </a:srgbClr>
                    </a:gs>
                    <a:gs pos="86000">
                      <a:srgbClr val="292929">
                        <a:lumMod val="90000"/>
                        <a:lumOff val="10000"/>
                      </a:srgbClr>
                    </a:gs>
                  </a:gsLst>
                  <a:lin ang="5400000" scaled="0"/>
                </a:gradFill>
              </a:rPr>
              <a:t>2. </a:t>
            </a:r>
            <a:r>
              <a:rPr lang="zh-CN" altLang="en-US" sz="2000" dirty="0" smtClean="0">
                <a:gradFill>
                  <a:gsLst>
                    <a:gs pos="0">
                      <a:srgbClr val="292929">
                        <a:lumMod val="90000"/>
                        <a:lumOff val="10000"/>
                      </a:srgbClr>
                    </a:gs>
                    <a:gs pos="86000">
                      <a:srgbClr val="292929">
                        <a:lumMod val="90000"/>
                        <a:lumOff val="10000"/>
                      </a:srgbClr>
                    </a:gs>
                  </a:gsLst>
                  <a:lin ang="5400000" scaled="0"/>
                </a:gradFill>
              </a:rPr>
              <a:t>利用密钥申请签名</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24" name="TextBox 23"/>
          <p:cNvSpPr txBox="1"/>
          <p:nvPr/>
        </p:nvSpPr>
        <p:spPr>
          <a:xfrm>
            <a:off x="6598774" y="5967438"/>
            <a:ext cx="1325491"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gradFill>
                  <a:gsLst>
                    <a:gs pos="0">
                      <a:srgbClr val="292929">
                        <a:lumMod val="90000"/>
                        <a:lumOff val="10000"/>
                      </a:srgbClr>
                    </a:gs>
                    <a:gs pos="86000">
                      <a:srgbClr val="292929">
                        <a:lumMod val="90000"/>
                        <a:lumOff val="10000"/>
                      </a:srgbClr>
                    </a:gs>
                  </a:gsLst>
                  <a:lin ang="5400000" scaled="0"/>
                </a:gradFill>
              </a:rPr>
              <a:t>4. </a:t>
            </a:r>
            <a:r>
              <a:rPr lang="zh-CN" altLang="en-US" sz="2000" dirty="0" smtClean="0">
                <a:gradFill>
                  <a:gsLst>
                    <a:gs pos="0">
                      <a:srgbClr val="292929">
                        <a:lumMod val="90000"/>
                        <a:lumOff val="10000"/>
                      </a:srgbClr>
                    </a:gs>
                    <a:gs pos="86000">
                      <a:srgbClr val="292929">
                        <a:lumMod val="90000"/>
                        <a:lumOff val="10000"/>
                      </a:srgbClr>
                    </a:gs>
                  </a:gsLst>
                  <a:lin ang="5400000" scaled="0"/>
                </a:gradFill>
              </a:rPr>
              <a:t>返回签名</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
        <p:nvSpPr>
          <p:cNvPr id="25" name="TextBox 24"/>
          <p:cNvSpPr txBox="1"/>
          <p:nvPr/>
        </p:nvSpPr>
        <p:spPr>
          <a:xfrm>
            <a:off x="6899936" y="4014705"/>
            <a:ext cx="1290418"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gradFill>
                  <a:gsLst>
                    <a:gs pos="0">
                      <a:srgbClr val="292929">
                        <a:lumMod val="90000"/>
                        <a:lumOff val="10000"/>
                      </a:srgbClr>
                    </a:gs>
                    <a:gs pos="86000">
                      <a:srgbClr val="292929">
                        <a:lumMod val="90000"/>
                        <a:lumOff val="10000"/>
                      </a:srgbClr>
                    </a:gs>
                  </a:gsLst>
                  <a:lin ang="5400000" scaled="0"/>
                </a:gradFill>
              </a:rPr>
              <a:t>5. </a:t>
            </a:r>
            <a:r>
              <a:rPr lang="zh-CN" altLang="en-US" sz="2000" dirty="0">
                <a:gradFill>
                  <a:gsLst>
                    <a:gs pos="0">
                      <a:srgbClr val="292929">
                        <a:lumMod val="90000"/>
                        <a:lumOff val="10000"/>
                      </a:srgbClr>
                    </a:gs>
                    <a:gs pos="86000">
                      <a:srgbClr val="292929">
                        <a:lumMod val="90000"/>
                        <a:lumOff val="10000"/>
                      </a:srgbClr>
                    </a:gs>
                  </a:gsLst>
                  <a:lin ang="5400000" scaled="0"/>
                </a:gradFill>
              </a:rPr>
              <a:t>访问</a:t>
            </a:r>
            <a:r>
              <a:rPr lang="zh-CN" altLang="en-US" sz="2000" dirty="0" smtClean="0">
                <a:gradFill>
                  <a:gsLst>
                    <a:gs pos="0">
                      <a:srgbClr val="292929">
                        <a:lumMod val="90000"/>
                        <a:lumOff val="10000"/>
                      </a:srgbClr>
                    </a:gs>
                    <a:gs pos="86000">
                      <a:srgbClr val="292929">
                        <a:lumMod val="90000"/>
                        <a:lumOff val="10000"/>
                      </a:srgbClr>
                    </a:gs>
                  </a:gsLst>
                  <a:lin ang="5400000" scaled="0"/>
                </a:gradFill>
              </a:rPr>
              <a:t>图片</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55867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Ad Hoc </a:t>
            </a:r>
            <a:r>
              <a:rPr lang="zh-CN" altLang="en-US" dirty="0" smtClean="0"/>
              <a:t>签名</a:t>
            </a:r>
            <a:endParaRPr lang="en-NZ" dirty="0"/>
          </a:p>
        </p:txBody>
      </p:sp>
      <p:sp>
        <p:nvSpPr>
          <p:cNvPr id="3" name="Content Placeholder 2"/>
          <p:cNvSpPr>
            <a:spLocks noGrp="1"/>
          </p:cNvSpPr>
          <p:nvPr>
            <p:ph type="body" sz="quarter" idx="10"/>
          </p:nvPr>
        </p:nvSpPr>
        <p:spPr>
          <a:xfrm>
            <a:off x="519112" y="1447799"/>
            <a:ext cx="11149013" cy="2779222"/>
          </a:xfrm>
        </p:spPr>
        <p:txBody>
          <a:bodyPr/>
          <a:lstStyle/>
          <a:p>
            <a:r>
              <a:rPr lang="zh-CN" altLang="en-US" sz="3200" dirty="0" smtClean="0">
                <a:solidFill>
                  <a:schemeClr val="accent2">
                    <a:alpha val="99000"/>
                  </a:schemeClr>
                </a:solidFill>
              </a:rPr>
              <a:t>创建短时间的共享访问签名</a:t>
            </a:r>
            <a:endParaRPr lang="en-NZ" sz="3200" dirty="0">
              <a:solidFill>
                <a:schemeClr val="accent2">
                  <a:alpha val="99000"/>
                </a:schemeClr>
              </a:solidFill>
            </a:endParaRPr>
          </a:p>
          <a:p>
            <a:pPr lvl="1"/>
            <a:r>
              <a:rPr lang="en-US" spc="-51" dirty="0" err="1"/>
              <a:t>Signedresource</a:t>
            </a:r>
            <a:r>
              <a:rPr lang="en-US" spc="-51" dirty="0"/>
              <a:t> </a:t>
            </a:r>
            <a:r>
              <a:rPr lang="en-NZ" spc="-51" dirty="0"/>
              <a:t>Blob or Container</a:t>
            </a:r>
          </a:p>
          <a:p>
            <a:pPr lvl="1"/>
            <a:r>
              <a:rPr lang="en-US" spc="-51" dirty="0" err="1"/>
              <a:t>AccessPolicy</a:t>
            </a:r>
            <a:r>
              <a:rPr lang="en-US" spc="-51" dirty="0"/>
              <a:t> </a:t>
            </a:r>
            <a:r>
              <a:rPr lang="en-NZ" spc="-51" dirty="0"/>
              <a:t>Start, Expiry and Permissions</a:t>
            </a:r>
          </a:p>
          <a:p>
            <a:pPr lvl="1"/>
            <a:r>
              <a:rPr lang="en-US" spc="-51" dirty="0"/>
              <a:t>Signature </a:t>
            </a:r>
            <a:r>
              <a:rPr lang="en-NZ" spc="-51" dirty="0"/>
              <a:t>HMAC-SHA256 of above </a:t>
            </a:r>
            <a:r>
              <a:rPr lang="en-NZ" spc="-51" dirty="0" smtClean="0"/>
              <a:t>fields</a:t>
            </a:r>
          </a:p>
          <a:p>
            <a:pPr lvl="1"/>
            <a:endParaRPr lang="en-NZ" dirty="0" smtClean="0"/>
          </a:p>
          <a:p>
            <a:r>
              <a:rPr lang="zh-CN" altLang="en-US" sz="3200" dirty="0" smtClean="0">
                <a:solidFill>
                  <a:schemeClr val="accent2">
                    <a:alpha val="99000"/>
                  </a:schemeClr>
                </a:solidFill>
              </a:rPr>
              <a:t>用例</a:t>
            </a:r>
            <a:endParaRPr lang="en-NZ" sz="3200" dirty="0">
              <a:solidFill>
                <a:schemeClr val="accent2">
                  <a:alpha val="99000"/>
                </a:schemeClr>
              </a:solidFill>
            </a:endParaRPr>
          </a:p>
          <a:p>
            <a:pPr lvl="1"/>
            <a:r>
              <a:rPr lang="en-NZ" spc="-51" dirty="0"/>
              <a:t>Single use URLs</a:t>
            </a:r>
          </a:p>
          <a:p>
            <a:pPr lvl="1"/>
            <a:r>
              <a:rPr lang="en-NZ" spc="-51" dirty="0"/>
              <a:t>E.g. </a:t>
            </a:r>
            <a:r>
              <a:rPr lang="zh-CN" altLang="en-US" spc="-51" dirty="0" smtClean="0"/>
              <a:t>提供一个</a:t>
            </a:r>
            <a:r>
              <a:rPr lang="en-US" altLang="zh-CN" spc="-51" dirty="0" smtClean="0"/>
              <a:t>URL</a:t>
            </a:r>
            <a:r>
              <a:rPr lang="zh-CN" altLang="en-US" spc="-51" dirty="0" smtClean="0"/>
              <a:t>给</a:t>
            </a:r>
            <a:r>
              <a:rPr lang="en-US" altLang="zh-CN" spc="-51" dirty="0" smtClean="0"/>
              <a:t>Silverlight </a:t>
            </a:r>
            <a:r>
              <a:rPr lang="zh-CN" altLang="en-US" spc="-51" dirty="0" smtClean="0"/>
              <a:t>客户端来上传文件</a:t>
            </a:r>
            <a:r>
              <a:rPr lang="en-NZ" spc="-51" dirty="0" smtClean="0"/>
              <a:t> </a:t>
            </a:r>
            <a:endParaRPr lang="en-NZ" spc="-51" dirty="0"/>
          </a:p>
        </p:txBody>
      </p:sp>
      <p:sp>
        <p:nvSpPr>
          <p:cNvPr id="5" name="Rectangle 4"/>
          <p:cNvSpPr/>
          <p:nvPr/>
        </p:nvSpPr>
        <p:spPr bwMode="auto">
          <a:xfrm>
            <a:off x="2141968" y="4765293"/>
            <a:ext cx="8537110" cy="1044974"/>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NZ" sz="2000" spc="-51" dirty="0">
                <a:solidFill>
                  <a:schemeClr val="accent4">
                    <a:alpha val="99000"/>
                  </a:schemeClr>
                </a:solidFill>
              </a:rPr>
              <a:t>http://...blob.../pics/image.jpg?</a:t>
            </a:r>
            <a:br>
              <a:rPr lang="en-NZ" sz="2000" spc="-51" dirty="0">
                <a:solidFill>
                  <a:schemeClr val="accent4">
                    <a:alpha val="99000"/>
                  </a:schemeClr>
                </a:solidFill>
              </a:rPr>
            </a:br>
            <a:r>
              <a:rPr lang="en-NZ" sz="2000" spc="-51" dirty="0">
                <a:solidFill>
                  <a:schemeClr val="accent4">
                    <a:alpha val="99000"/>
                  </a:schemeClr>
                </a:solidFill>
              </a:rPr>
              <a:t>sr=c&amp;st=2009-02-09T08:20Z&amp;se=2009-02-10T08:30Z&amp;sp=w</a:t>
            </a:r>
            <a:br>
              <a:rPr lang="en-NZ" sz="2000" spc="-51" dirty="0">
                <a:solidFill>
                  <a:schemeClr val="accent4">
                    <a:alpha val="99000"/>
                  </a:schemeClr>
                </a:solidFill>
              </a:rPr>
            </a:br>
            <a:r>
              <a:rPr lang="en-NZ" sz="2000" spc="-51" dirty="0">
                <a:solidFill>
                  <a:schemeClr val="accent4">
                    <a:alpha val="99000"/>
                  </a:schemeClr>
                </a:solidFill>
              </a:rPr>
              <a:t>&amp;sig= dD80ihBh5jfNpymO5Hg1IdiJIEvHcJpCMiCMnN%2fRnbI%3d</a:t>
            </a:r>
            <a:endParaRPr lang="en-US" sz="2000" spc="-51" dirty="0">
              <a:solidFill>
                <a:schemeClr val="accent4">
                  <a:alpha val="99000"/>
                </a:schemeClr>
              </a:solidFill>
            </a:endParaRPr>
          </a:p>
        </p:txBody>
      </p:sp>
      <p:sp>
        <p:nvSpPr>
          <p:cNvPr id="6" name="Down Arrow 5"/>
          <p:cNvSpPr/>
          <p:nvPr/>
        </p:nvSpPr>
        <p:spPr bwMode="auto">
          <a:xfrm rot="10800000" flipV="1">
            <a:off x="3286120" y="4572020"/>
            <a:ext cx="457519" cy="596710"/>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7" name="Down Arrow 6"/>
          <p:cNvSpPr/>
          <p:nvPr/>
        </p:nvSpPr>
        <p:spPr bwMode="auto">
          <a:xfrm rot="10800000" flipV="1">
            <a:off x="4927881" y="4572020"/>
            <a:ext cx="457519" cy="596710"/>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8" name="Down Arrow 7"/>
          <p:cNvSpPr/>
          <p:nvPr/>
        </p:nvSpPr>
        <p:spPr bwMode="auto">
          <a:xfrm rot="10800000" flipV="1">
            <a:off x="7317129" y="4572020"/>
            <a:ext cx="457519" cy="596710"/>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9" name="Down Arrow 8"/>
          <p:cNvSpPr/>
          <p:nvPr/>
        </p:nvSpPr>
        <p:spPr bwMode="auto">
          <a:xfrm rot="10800000" flipV="1">
            <a:off x="9237236" y="4572021"/>
            <a:ext cx="457519" cy="596710"/>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11" name="Down Arrow 10"/>
          <p:cNvSpPr/>
          <p:nvPr/>
        </p:nvSpPr>
        <p:spPr bwMode="auto">
          <a:xfrm flipV="1">
            <a:off x="5909197" y="5780548"/>
            <a:ext cx="457519" cy="596710"/>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Tree>
    <p:extLst>
      <p:ext uri="{BB962C8B-B14F-4D97-AF65-F5344CB8AC3E}">
        <p14:creationId xmlns:p14="http://schemas.microsoft.com/office/powerpoint/2010/main" val="13199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0" fill="hold" grpId="1" nodeType="clickEffect">
                                  <p:stCondLst>
                                    <p:cond delay="0"/>
                                  </p:stCondLst>
                                  <p:childTnLst>
                                    <p:anim calcmode="lin" valueType="num">
                                      <p:cBhvr>
                                        <p:cTn id="11" dur="500"/>
                                        <p:tgtEl>
                                          <p:spTgt spid="6"/>
                                        </p:tgtEl>
                                        <p:attrNameLst>
                                          <p:attrName>ppt_w</p:attrName>
                                        </p:attrNameLst>
                                      </p:cBhvr>
                                      <p:tavLst>
                                        <p:tav tm="0">
                                          <p:val>
                                            <p:strVal val="ppt_w"/>
                                          </p:val>
                                        </p:tav>
                                        <p:tav tm="100000">
                                          <p:val>
                                            <p:fltVal val="0"/>
                                          </p:val>
                                        </p:tav>
                                      </p:tavLst>
                                    </p:anim>
                                    <p:anim calcmode="lin" valueType="num">
                                      <p:cBhvr>
                                        <p:cTn id="12" dur="500"/>
                                        <p:tgtEl>
                                          <p:spTgt spid="6"/>
                                        </p:tgtEl>
                                        <p:attrNameLst>
                                          <p:attrName>ppt_h</p:attrName>
                                        </p:attrNameLst>
                                      </p:cBhvr>
                                      <p:tavLst>
                                        <p:tav tm="0">
                                          <p:val>
                                            <p:strVal val="ppt_h"/>
                                          </p:val>
                                        </p:tav>
                                        <p:tav tm="100000">
                                          <p:val>
                                            <p:fltVal val="0"/>
                                          </p:val>
                                        </p:tav>
                                      </p:tavLst>
                                    </p:anim>
                                    <p:animEffect transition="out" filter="fade">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xit" presetSubtype="0" fill="hold" grpId="1" nodeType="clickEffect">
                                  <p:stCondLst>
                                    <p:cond delay="0"/>
                                  </p:stCondLst>
                                  <p:childTnLst>
                                    <p:anim calcmode="lin" valueType="num">
                                      <p:cBhvr>
                                        <p:cTn id="21" dur="500"/>
                                        <p:tgtEl>
                                          <p:spTgt spid="7"/>
                                        </p:tgtEl>
                                        <p:attrNameLst>
                                          <p:attrName>ppt_w</p:attrName>
                                        </p:attrNameLst>
                                      </p:cBhvr>
                                      <p:tavLst>
                                        <p:tav tm="0">
                                          <p:val>
                                            <p:strVal val="ppt_w"/>
                                          </p:val>
                                        </p:tav>
                                        <p:tav tm="100000">
                                          <p:val>
                                            <p:fltVal val="0"/>
                                          </p:val>
                                        </p:tav>
                                      </p:tavLst>
                                    </p:anim>
                                    <p:anim calcmode="lin" valueType="num">
                                      <p:cBhvr>
                                        <p:cTn id="22" dur="500"/>
                                        <p:tgtEl>
                                          <p:spTgt spid="7"/>
                                        </p:tgtEl>
                                        <p:attrNameLst>
                                          <p:attrName>ppt_h</p:attrName>
                                        </p:attrNameLst>
                                      </p:cBhvr>
                                      <p:tavLst>
                                        <p:tav tm="0">
                                          <p:val>
                                            <p:strVal val="ppt_h"/>
                                          </p:val>
                                        </p:tav>
                                        <p:tav tm="100000">
                                          <p:val>
                                            <p:fltVal val="0"/>
                                          </p:val>
                                        </p:tav>
                                      </p:tavLst>
                                    </p:anim>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xit" presetSubtype="0" fill="hold" grpId="1" nodeType="clickEffect">
                                  <p:stCondLst>
                                    <p:cond delay="0"/>
                                  </p:stCondLst>
                                  <p:childTnLst>
                                    <p:anim calcmode="lin" valueType="num">
                                      <p:cBhvr>
                                        <p:cTn id="31" dur="500"/>
                                        <p:tgtEl>
                                          <p:spTgt spid="8"/>
                                        </p:tgtEl>
                                        <p:attrNameLst>
                                          <p:attrName>ppt_w</p:attrName>
                                        </p:attrNameLst>
                                      </p:cBhvr>
                                      <p:tavLst>
                                        <p:tav tm="0">
                                          <p:val>
                                            <p:strVal val="ppt_w"/>
                                          </p:val>
                                        </p:tav>
                                        <p:tav tm="100000">
                                          <p:val>
                                            <p:fltVal val="0"/>
                                          </p:val>
                                        </p:tav>
                                      </p:tavLst>
                                    </p:anim>
                                    <p:anim calcmode="lin" valueType="num">
                                      <p:cBhvr>
                                        <p:cTn id="32" dur="500"/>
                                        <p:tgtEl>
                                          <p:spTgt spid="8"/>
                                        </p:tgtEl>
                                        <p:attrNameLst>
                                          <p:attrName>ppt_h</p:attrName>
                                        </p:attrNameLst>
                                      </p:cBhvr>
                                      <p:tavLst>
                                        <p:tav tm="0">
                                          <p:val>
                                            <p:strVal val="ppt_h"/>
                                          </p:val>
                                        </p:tav>
                                        <p:tav tm="100000">
                                          <p:val>
                                            <p:fltVal val="0"/>
                                          </p:val>
                                        </p:tav>
                                      </p:tavLst>
                                    </p:anim>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xit" presetSubtype="0" fill="hold" grpId="1" nodeType="clickEffect">
                                  <p:stCondLst>
                                    <p:cond delay="0"/>
                                  </p:stCondLst>
                                  <p:childTnLst>
                                    <p:anim calcmode="lin" valueType="num">
                                      <p:cBhvr>
                                        <p:cTn id="41" dur="500"/>
                                        <p:tgtEl>
                                          <p:spTgt spid="9"/>
                                        </p:tgtEl>
                                        <p:attrNameLst>
                                          <p:attrName>ppt_w</p:attrName>
                                        </p:attrNameLst>
                                      </p:cBhvr>
                                      <p:tavLst>
                                        <p:tav tm="0">
                                          <p:val>
                                            <p:strVal val="ppt_w"/>
                                          </p:val>
                                        </p:tav>
                                        <p:tav tm="100000">
                                          <p:val>
                                            <p:fltVal val="0"/>
                                          </p:val>
                                        </p:tav>
                                      </p:tavLst>
                                    </p:anim>
                                    <p:anim calcmode="lin" valueType="num">
                                      <p:cBhvr>
                                        <p:cTn id="42" dur="500"/>
                                        <p:tgtEl>
                                          <p:spTgt spid="9"/>
                                        </p:tgtEl>
                                        <p:attrNameLst>
                                          <p:attrName>ppt_h</p:attrName>
                                        </p:attrNameLst>
                                      </p:cBhvr>
                                      <p:tavLst>
                                        <p:tav tm="0">
                                          <p:val>
                                            <p:strVal val="ppt_h"/>
                                          </p:val>
                                        </p:tav>
                                        <p:tav tm="100000">
                                          <p:val>
                                            <p:fltVal val="0"/>
                                          </p:val>
                                        </p:tav>
                                      </p:tavLst>
                                    </p:anim>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xit" presetSubtype="0" fill="hold" grpId="1" nodeType="clickEffect">
                                  <p:stCondLst>
                                    <p:cond delay="0"/>
                                  </p:stCondLst>
                                  <p:childTnLst>
                                    <p:anim calcmode="lin" valueType="num">
                                      <p:cBhvr>
                                        <p:cTn id="51" dur="500"/>
                                        <p:tgtEl>
                                          <p:spTgt spid="11"/>
                                        </p:tgtEl>
                                        <p:attrNameLst>
                                          <p:attrName>ppt_w</p:attrName>
                                        </p:attrNameLst>
                                      </p:cBhvr>
                                      <p:tavLst>
                                        <p:tav tm="0">
                                          <p:val>
                                            <p:strVal val="ppt_w"/>
                                          </p:val>
                                        </p:tav>
                                        <p:tav tm="100000">
                                          <p:val>
                                            <p:fltVal val="0"/>
                                          </p:val>
                                        </p:tav>
                                      </p:tavLst>
                                    </p:anim>
                                    <p:anim calcmode="lin" valueType="num">
                                      <p:cBhvr>
                                        <p:cTn id="52" dur="500"/>
                                        <p:tgtEl>
                                          <p:spTgt spid="11"/>
                                        </p:tgtEl>
                                        <p:attrNameLst>
                                          <p:attrName>ppt_h</p:attrName>
                                        </p:attrNameLst>
                                      </p:cBhvr>
                                      <p:tavLst>
                                        <p:tav tm="0">
                                          <p:val>
                                            <p:strVal val="ppt_h"/>
                                          </p:val>
                                        </p:tav>
                                        <p:tav tm="100000">
                                          <p:val>
                                            <p:fltVal val="0"/>
                                          </p:val>
                                        </p:tav>
                                      </p:tavLst>
                                    </p:anim>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1" grpId="0" animBg="1"/>
      <p:bldP spid="1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19112" y="1447799"/>
            <a:ext cx="11149013" cy="4173450"/>
          </a:xfrm>
        </p:spPr>
        <p:txBody>
          <a:bodyPr/>
          <a:lstStyle/>
          <a:p>
            <a:r>
              <a:rPr lang="zh-CN" altLang="en-US" sz="3600" dirty="0" smtClean="0">
                <a:solidFill>
                  <a:schemeClr val="accent2">
                    <a:alpha val="99000"/>
                  </a:schemeClr>
                </a:solidFill>
              </a:rPr>
              <a:t>创建</a:t>
            </a:r>
            <a:r>
              <a:rPr lang="en-US" altLang="zh-CN" sz="3600" dirty="0" smtClean="0">
                <a:solidFill>
                  <a:schemeClr val="accent2">
                    <a:alpha val="99000"/>
                  </a:schemeClr>
                </a:solidFill>
              </a:rPr>
              <a:t>Container</a:t>
            </a:r>
            <a:r>
              <a:rPr lang="zh-CN" altLang="en-US" sz="3600" dirty="0" smtClean="0">
                <a:solidFill>
                  <a:schemeClr val="accent2">
                    <a:alpha val="99000"/>
                  </a:schemeClr>
                </a:solidFill>
              </a:rPr>
              <a:t>级别的策略</a:t>
            </a:r>
            <a:endParaRPr lang="en-NZ" sz="3600" dirty="0">
              <a:solidFill>
                <a:schemeClr val="accent2">
                  <a:alpha val="99000"/>
                </a:schemeClr>
              </a:solidFill>
            </a:endParaRPr>
          </a:p>
          <a:p>
            <a:pPr lvl="1"/>
            <a:r>
              <a:rPr lang="en-US" spc="-51" dirty="0"/>
              <a:t> </a:t>
            </a:r>
            <a:r>
              <a:rPr lang="zh-CN" altLang="en-US" spc="-51" dirty="0" smtClean="0"/>
              <a:t>定义</a:t>
            </a:r>
            <a:r>
              <a:rPr lang="en-US" spc="-51" dirty="0" err="1" smtClean="0"/>
              <a:t>StartTime</a:t>
            </a:r>
            <a:r>
              <a:rPr lang="en-US" spc="-51" dirty="0"/>
              <a:t>, </a:t>
            </a:r>
            <a:r>
              <a:rPr lang="en-US" spc="-51" dirty="0" err="1"/>
              <a:t>ExpiryTime</a:t>
            </a:r>
            <a:r>
              <a:rPr lang="en-US" spc="-51" dirty="0"/>
              <a:t>, </a:t>
            </a:r>
            <a:r>
              <a:rPr lang="en-US" spc="-51" dirty="0" smtClean="0"/>
              <a:t>Permissions</a:t>
            </a:r>
          </a:p>
          <a:p>
            <a:pPr lvl="1"/>
            <a:endParaRPr lang="en-NZ" spc="-51" dirty="0"/>
          </a:p>
          <a:p>
            <a:r>
              <a:rPr lang="zh-CN" altLang="en-US" sz="3600" dirty="0" smtClean="0">
                <a:solidFill>
                  <a:schemeClr val="accent2">
                    <a:alpha val="99000"/>
                  </a:schemeClr>
                </a:solidFill>
              </a:rPr>
              <a:t>创建共享访问签名</a:t>
            </a:r>
            <a:r>
              <a:rPr lang="en-US" altLang="zh-CN" sz="3600" dirty="0" smtClean="0">
                <a:solidFill>
                  <a:schemeClr val="accent2">
                    <a:alpha val="99000"/>
                  </a:schemeClr>
                </a:solidFill>
              </a:rPr>
              <a:t>URL</a:t>
            </a:r>
            <a:endParaRPr lang="en-NZ" sz="3600" dirty="0">
              <a:solidFill>
                <a:schemeClr val="accent2">
                  <a:alpha val="99000"/>
                </a:schemeClr>
              </a:solidFill>
            </a:endParaRPr>
          </a:p>
          <a:p>
            <a:pPr lvl="1"/>
            <a:r>
              <a:rPr lang="en-US" spc="-51" dirty="0" err="1"/>
              <a:t>Signedresource</a:t>
            </a:r>
            <a:r>
              <a:rPr lang="en-US" spc="-51" dirty="0"/>
              <a:t> </a:t>
            </a:r>
            <a:r>
              <a:rPr lang="en-NZ" spc="-51" dirty="0"/>
              <a:t>Blob or Container</a:t>
            </a:r>
          </a:p>
          <a:p>
            <a:pPr lvl="1"/>
            <a:r>
              <a:rPr lang="en-US" spc="-51" dirty="0" err="1"/>
              <a:t>Signedidentifier</a:t>
            </a:r>
            <a:r>
              <a:rPr lang="en-US" spc="-51" dirty="0"/>
              <a:t> </a:t>
            </a:r>
            <a:r>
              <a:rPr lang="en-NZ" spc="-51" dirty="0"/>
              <a:t>Optional pointer to container policy</a:t>
            </a:r>
          </a:p>
          <a:p>
            <a:pPr lvl="1"/>
            <a:r>
              <a:rPr lang="en-US" spc="-51" dirty="0"/>
              <a:t>Signature </a:t>
            </a:r>
            <a:r>
              <a:rPr lang="en-NZ" spc="-51" dirty="0"/>
              <a:t>HMAC-SHA256 of above </a:t>
            </a:r>
            <a:r>
              <a:rPr lang="en-NZ" spc="-51" dirty="0" smtClean="0"/>
              <a:t>fields</a:t>
            </a:r>
          </a:p>
          <a:p>
            <a:pPr lvl="1"/>
            <a:endParaRPr lang="en-NZ" spc="-51" dirty="0">
              <a:solidFill>
                <a:schemeClr val="accent2">
                  <a:alpha val="99000"/>
                </a:schemeClr>
              </a:solidFill>
            </a:endParaRPr>
          </a:p>
          <a:p>
            <a:pPr lvl="1">
              <a:spcAft>
                <a:spcPts val="900"/>
              </a:spcAft>
            </a:pPr>
            <a:r>
              <a:rPr lang="zh-CN" altLang="en-US" sz="3600" spc="-100" dirty="0" smtClean="0">
                <a:solidFill>
                  <a:schemeClr val="accent2">
                    <a:alpha val="99000"/>
                  </a:schemeClr>
                </a:solidFill>
                <a:latin typeface="Segoe UI Light" pitchFamily="34" charset="0"/>
              </a:rPr>
              <a:t>用例</a:t>
            </a:r>
            <a:endParaRPr lang="en-US" altLang="zh-CN" sz="3600" spc="-100" dirty="0" smtClean="0">
              <a:solidFill>
                <a:schemeClr val="accent2">
                  <a:alpha val="99000"/>
                </a:schemeClr>
              </a:solidFill>
              <a:latin typeface="Segoe UI Light" pitchFamily="34" charset="0"/>
            </a:endParaRPr>
          </a:p>
          <a:p>
            <a:pPr lvl="1">
              <a:spcAft>
                <a:spcPts val="900"/>
              </a:spcAft>
            </a:pPr>
            <a:r>
              <a:rPr lang="zh-CN" altLang="en-US" spc="-51" dirty="0" smtClean="0"/>
              <a:t>提供可撤销的权限给特殊的用户</a:t>
            </a:r>
            <a:r>
              <a:rPr lang="en-US" altLang="zh-CN" spc="-51" dirty="0" smtClean="0"/>
              <a:t>/</a:t>
            </a:r>
            <a:r>
              <a:rPr lang="zh-CN" altLang="en-US" spc="-51" dirty="0" smtClean="0"/>
              <a:t>组</a:t>
            </a:r>
            <a:endParaRPr lang="en-NZ" spc="-51" dirty="0"/>
          </a:p>
          <a:p>
            <a:pPr lvl="1"/>
            <a:r>
              <a:rPr lang="zh-CN" altLang="en-US" spc="-51" dirty="0" smtClean="0"/>
              <a:t>撤销</a:t>
            </a:r>
            <a:r>
              <a:rPr lang="en-NZ" spc="-51" dirty="0" smtClean="0"/>
              <a:t>: </a:t>
            </a:r>
            <a:r>
              <a:rPr lang="zh-CN" altLang="en-US" spc="-51" dirty="0" smtClean="0"/>
              <a:t>删除或更新</a:t>
            </a:r>
            <a:r>
              <a:rPr lang="en-US" altLang="zh-CN" spc="-51" dirty="0" smtClean="0"/>
              <a:t>container</a:t>
            </a:r>
            <a:r>
              <a:rPr lang="zh-CN" altLang="en-US" spc="-51" dirty="0" smtClean="0"/>
              <a:t>策略</a:t>
            </a:r>
            <a:endParaRPr lang="en-NZ" spc="-51" dirty="0"/>
          </a:p>
        </p:txBody>
      </p:sp>
      <p:sp>
        <p:nvSpPr>
          <p:cNvPr id="9" name="Rectangle 8"/>
          <p:cNvSpPr/>
          <p:nvPr/>
        </p:nvSpPr>
        <p:spPr bwMode="auto">
          <a:xfrm>
            <a:off x="5776346" y="3835315"/>
            <a:ext cx="5894954" cy="1044974"/>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NZ" sz="1600" spc="-51" dirty="0">
                <a:solidFill>
                  <a:schemeClr val="accent4">
                    <a:alpha val="99000"/>
                  </a:schemeClr>
                </a:solidFill>
              </a:rPr>
              <a:t>http://...blob.../</a:t>
            </a:r>
            <a:r>
              <a:rPr lang="en-NZ" sz="1600" spc="-51" dirty="0" err="1">
                <a:solidFill>
                  <a:schemeClr val="accent4">
                    <a:alpha val="99000"/>
                  </a:schemeClr>
                </a:solidFill>
              </a:rPr>
              <a:t>pics</a:t>
            </a:r>
            <a:r>
              <a:rPr lang="en-NZ" sz="1600" spc="-51" dirty="0">
                <a:solidFill>
                  <a:schemeClr val="accent4">
                    <a:alpha val="99000"/>
                  </a:schemeClr>
                </a:solidFill>
              </a:rPr>
              <a:t>/image.jpg?</a:t>
            </a:r>
            <a:br>
              <a:rPr lang="en-NZ" sz="1600" spc="-51" dirty="0">
                <a:solidFill>
                  <a:schemeClr val="accent4">
                    <a:alpha val="99000"/>
                  </a:schemeClr>
                </a:solidFill>
              </a:rPr>
            </a:br>
            <a:r>
              <a:rPr lang="en-NZ" sz="1600" spc="-51" dirty="0" err="1">
                <a:solidFill>
                  <a:schemeClr val="accent4">
                    <a:alpha val="99000"/>
                  </a:schemeClr>
                </a:solidFill>
              </a:rPr>
              <a:t>sr</a:t>
            </a:r>
            <a:r>
              <a:rPr lang="en-NZ" sz="1600" spc="-51" dirty="0">
                <a:solidFill>
                  <a:schemeClr val="accent4">
                    <a:alpha val="99000"/>
                  </a:schemeClr>
                </a:solidFill>
              </a:rPr>
              <a:t>=</a:t>
            </a:r>
            <a:r>
              <a:rPr lang="en-NZ" sz="1600" spc="-51" dirty="0" err="1">
                <a:solidFill>
                  <a:schemeClr val="accent4">
                    <a:alpha val="99000"/>
                  </a:schemeClr>
                </a:solidFill>
              </a:rPr>
              <a:t>c&amp;si</a:t>
            </a:r>
            <a:r>
              <a:rPr lang="en-NZ" sz="1600" spc="-51" dirty="0">
                <a:solidFill>
                  <a:schemeClr val="accent4">
                    <a:alpha val="99000"/>
                  </a:schemeClr>
                </a:solidFill>
              </a:rPr>
              <a:t>=MyUploadPolicyForUserID12345</a:t>
            </a:r>
            <a:br>
              <a:rPr lang="en-NZ" sz="1600" spc="-51" dirty="0">
                <a:solidFill>
                  <a:schemeClr val="accent4">
                    <a:alpha val="99000"/>
                  </a:schemeClr>
                </a:solidFill>
              </a:rPr>
            </a:br>
            <a:r>
              <a:rPr lang="en-NZ" sz="1600" spc="-51" dirty="0">
                <a:solidFill>
                  <a:schemeClr val="accent4">
                    <a:alpha val="99000"/>
                  </a:schemeClr>
                </a:solidFill>
              </a:rPr>
              <a:t>&amp;sig=dD80ihBh5jfNpymO5Hg1IdiJIEvHcJpCMiCMnN%2fRnbI%3d</a:t>
            </a:r>
          </a:p>
        </p:txBody>
      </p:sp>
      <p:sp>
        <p:nvSpPr>
          <p:cNvPr id="2" name="Title 1"/>
          <p:cNvSpPr>
            <a:spLocks noGrp="1"/>
          </p:cNvSpPr>
          <p:nvPr>
            <p:ph type="title"/>
          </p:nvPr>
        </p:nvSpPr>
        <p:spPr/>
        <p:txBody>
          <a:bodyPr/>
          <a:lstStyle/>
          <a:p>
            <a:r>
              <a:rPr lang="zh-CN" altLang="en-US" dirty="0" smtClean="0"/>
              <a:t>基于策略的签名</a:t>
            </a:r>
            <a:endParaRPr lang="en-NZ" dirty="0"/>
          </a:p>
        </p:txBody>
      </p:sp>
      <p:sp>
        <p:nvSpPr>
          <p:cNvPr id="6" name="Down Arrow 5"/>
          <p:cNvSpPr/>
          <p:nvPr/>
        </p:nvSpPr>
        <p:spPr bwMode="auto">
          <a:xfrm rot="10800000" flipV="1">
            <a:off x="6998620" y="3762437"/>
            <a:ext cx="402134" cy="508001"/>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8" name="Down Arrow 7"/>
          <p:cNvSpPr/>
          <p:nvPr/>
        </p:nvSpPr>
        <p:spPr bwMode="auto">
          <a:xfrm rot="10800000" flipV="1">
            <a:off x="9051928" y="3762437"/>
            <a:ext cx="402134" cy="508001"/>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
        <p:nvSpPr>
          <p:cNvPr id="11" name="Down Arrow 10"/>
          <p:cNvSpPr/>
          <p:nvPr/>
        </p:nvSpPr>
        <p:spPr bwMode="auto">
          <a:xfrm flipV="1">
            <a:off x="8197359" y="4741939"/>
            <a:ext cx="402134" cy="508001"/>
          </a:xfrm>
          <a:prstGeom prst="downArrow">
            <a:avLst/>
          </a:prstGeom>
          <a:solidFill>
            <a:schemeClr val="accent2">
              <a:lumMod val="60000"/>
              <a:lumOff val="40000"/>
            </a:schemeClr>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rgbClr val="FFFFFF"/>
              </a:solidFill>
              <a:latin typeface="Calibri"/>
            </a:endParaRPr>
          </a:p>
        </p:txBody>
      </p:sp>
    </p:spTree>
    <p:extLst>
      <p:ext uri="{BB962C8B-B14F-4D97-AF65-F5344CB8AC3E}">
        <p14:creationId xmlns:p14="http://schemas.microsoft.com/office/powerpoint/2010/main" val="214670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xit" presetSubtype="0" fill="hold" grpId="1" nodeType="after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par>
                          <p:cTn id="16" fill="hold">
                            <p:stCondLst>
                              <p:cond delay="1500"/>
                            </p:stCondLst>
                            <p:childTnLst>
                              <p:par>
                                <p:cTn id="17" presetID="10" presetClass="exit" presetSubtype="0" fill="hold" grpId="1" nodeType="after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内容分发网络</a:t>
            </a:r>
            <a:r>
              <a:rPr lang="en-US" dirty="0" smtClean="0"/>
              <a:t>(</a:t>
            </a:r>
            <a:r>
              <a:rPr lang="en-US" dirty="0"/>
              <a:t>CDN)</a:t>
            </a:r>
          </a:p>
        </p:txBody>
      </p:sp>
      <p:sp>
        <p:nvSpPr>
          <p:cNvPr id="3" name="Content Placeholder 2"/>
          <p:cNvSpPr>
            <a:spLocks noGrp="1"/>
          </p:cNvSpPr>
          <p:nvPr>
            <p:ph type="body" sz="quarter" idx="10"/>
          </p:nvPr>
        </p:nvSpPr>
        <p:spPr>
          <a:xfrm>
            <a:off x="519112" y="1447799"/>
            <a:ext cx="11149013" cy="3831818"/>
          </a:xfrm>
        </p:spPr>
        <p:txBody>
          <a:bodyPr/>
          <a:lstStyle/>
          <a:p>
            <a:r>
              <a:rPr lang="zh-CN" altLang="en-US" dirty="0" smtClean="0">
                <a:solidFill>
                  <a:schemeClr val="accent2">
                    <a:alpha val="99000"/>
                  </a:schemeClr>
                </a:solidFill>
              </a:rPr>
              <a:t>高带宽的全球</a:t>
            </a:r>
            <a:r>
              <a:rPr lang="en-US" altLang="zh-CN" dirty="0" smtClean="0">
                <a:solidFill>
                  <a:schemeClr val="accent2">
                    <a:alpha val="99000"/>
                  </a:schemeClr>
                </a:solidFill>
              </a:rPr>
              <a:t>blob</a:t>
            </a:r>
            <a:r>
              <a:rPr lang="zh-CN" altLang="en-US" dirty="0" smtClean="0">
                <a:solidFill>
                  <a:schemeClr val="accent2">
                    <a:alpha val="99000"/>
                  </a:schemeClr>
                </a:solidFill>
              </a:rPr>
              <a:t>内容分发</a:t>
            </a:r>
            <a:endParaRPr lang="en-US" dirty="0">
              <a:solidFill>
                <a:schemeClr val="accent2">
                  <a:alpha val="99000"/>
                </a:schemeClr>
              </a:solidFill>
            </a:endParaRPr>
          </a:p>
          <a:p>
            <a:pPr lvl="1"/>
            <a:r>
              <a:rPr lang="en-US" sz="2400" spc="-51" dirty="0"/>
              <a:t>24 </a:t>
            </a:r>
            <a:r>
              <a:rPr lang="zh-CN" altLang="en-US" sz="2400" spc="-51" dirty="0" smtClean="0"/>
              <a:t>全球位置</a:t>
            </a:r>
            <a:r>
              <a:rPr lang="en-US" sz="2400" spc="-51" dirty="0" smtClean="0"/>
              <a:t> (</a:t>
            </a:r>
            <a:r>
              <a:rPr lang="zh-CN" altLang="en-US" sz="2400" spc="-51" dirty="0" smtClean="0"/>
              <a:t>美国，欧洲，亚洲，澳大利亚和南美</a:t>
            </a:r>
            <a:r>
              <a:rPr lang="en-US" sz="2400" spc="-51" dirty="0" smtClean="0"/>
              <a:t>), </a:t>
            </a:r>
            <a:r>
              <a:rPr lang="zh-CN" altLang="en-US" sz="2400" spc="-51" dirty="0" smtClean="0"/>
              <a:t>还在增加</a:t>
            </a:r>
            <a:endParaRPr lang="en-US" sz="2400" spc="-51" dirty="0" smtClean="0"/>
          </a:p>
          <a:p>
            <a:pPr lvl="1"/>
            <a:endParaRPr lang="en-US" sz="1200" spc="-51" dirty="0"/>
          </a:p>
          <a:p>
            <a:pPr lvl="1"/>
            <a:r>
              <a:rPr lang="zh-CN" altLang="en-US" sz="2400" spc="-51" dirty="0" smtClean="0"/>
              <a:t>无论用户在地球的什么地方，无论存储账户在哪里，体验完全相同</a:t>
            </a:r>
            <a:endParaRPr lang="en-US" sz="2400" spc="-51" dirty="0" smtClean="0"/>
          </a:p>
          <a:p>
            <a:pPr lvl="1"/>
            <a:endParaRPr lang="en-US" sz="2400" spc="-51" dirty="0"/>
          </a:p>
          <a:p>
            <a:r>
              <a:rPr lang="en-US" dirty="0">
                <a:solidFill>
                  <a:schemeClr val="accent2">
                    <a:alpha val="99000"/>
                  </a:schemeClr>
                </a:solidFill>
              </a:rPr>
              <a:t>Blob </a:t>
            </a:r>
            <a:r>
              <a:rPr lang="zh-CN" altLang="en-US" dirty="0" smtClean="0">
                <a:solidFill>
                  <a:schemeClr val="accent2">
                    <a:alpha val="99000"/>
                  </a:schemeClr>
                </a:solidFill>
              </a:rPr>
              <a:t>服务</a:t>
            </a:r>
            <a:r>
              <a:rPr lang="en-US" dirty="0" smtClean="0">
                <a:solidFill>
                  <a:schemeClr val="accent2">
                    <a:alpha val="99000"/>
                  </a:schemeClr>
                </a:solidFill>
              </a:rPr>
              <a:t>URL vs. </a:t>
            </a:r>
            <a:r>
              <a:rPr lang="en-US" dirty="0">
                <a:solidFill>
                  <a:schemeClr val="accent2">
                    <a:alpha val="99000"/>
                  </a:schemeClr>
                </a:solidFill>
              </a:rPr>
              <a:t>CDN URL:</a:t>
            </a:r>
          </a:p>
          <a:p>
            <a:pPr lvl="1"/>
            <a:r>
              <a:rPr lang="en-US" sz="2400" spc="-51" dirty="0"/>
              <a:t>Windows Azure Blob URL: </a:t>
            </a:r>
            <a:r>
              <a:rPr lang="en-US" sz="2400" spc="-51" dirty="0">
                <a:hlinkClick r:id="rId3"/>
              </a:rPr>
              <a:t>http://images.blob.core.windows.net</a:t>
            </a:r>
            <a:r>
              <a:rPr lang="en-US" sz="2400" spc="-51" dirty="0" smtClean="0">
                <a:hlinkClick r:id="rId3"/>
              </a:rPr>
              <a:t>/</a:t>
            </a:r>
            <a:endParaRPr lang="en-US" sz="2400" spc="-51" dirty="0" smtClean="0"/>
          </a:p>
          <a:p>
            <a:pPr lvl="1"/>
            <a:endParaRPr lang="en-US" sz="1200" spc="-51" dirty="0"/>
          </a:p>
          <a:p>
            <a:pPr lvl="1"/>
            <a:r>
              <a:rPr lang="en-US" sz="2400" spc="-51" dirty="0"/>
              <a:t>Windows Azure CDN URL: </a:t>
            </a:r>
            <a:r>
              <a:rPr lang="en-US" sz="2400" spc="-51" dirty="0">
                <a:hlinkClick r:id="rId4"/>
              </a:rPr>
              <a:t>http://&lt;id&gt;.vo.msecnd.net/ </a:t>
            </a:r>
            <a:endParaRPr lang="en-US" sz="2400" spc="-51" dirty="0" smtClean="0"/>
          </a:p>
          <a:p>
            <a:pPr lvl="1"/>
            <a:endParaRPr lang="en-US" sz="1200" spc="-51" dirty="0"/>
          </a:p>
          <a:p>
            <a:pPr lvl="1"/>
            <a:r>
              <a:rPr lang="en-US" altLang="zh-CN" sz="2400" spc="-51" dirty="0"/>
              <a:t>CDN</a:t>
            </a:r>
            <a:r>
              <a:rPr lang="zh-CN" altLang="en-US" sz="2400" spc="-51" dirty="0" smtClean="0"/>
              <a:t>自定义域名</a:t>
            </a:r>
            <a:r>
              <a:rPr lang="en-US" sz="2400" spc="-51" dirty="0" smtClean="0"/>
              <a:t>: </a:t>
            </a:r>
            <a:r>
              <a:rPr lang="en-US" sz="2400" spc="-51" dirty="0">
                <a:hlinkClick r:id="rId4"/>
              </a:rPr>
              <a:t>http://cdn.contoso.com/ </a:t>
            </a:r>
            <a:endParaRPr lang="en-US" sz="2400" spc="-51" dirty="0"/>
          </a:p>
        </p:txBody>
      </p:sp>
    </p:spTree>
    <p:extLst>
      <p:ext uri="{BB962C8B-B14F-4D97-AF65-F5344CB8AC3E}">
        <p14:creationId xmlns:p14="http://schemas.microsoft.com/office/powerpoint/2010/main" val="277084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
          <p:cNvSpPr>
            <a:spLocks/>
          </p:cNvSpPr>
          <p:nvPr/>
        </p:nvSpPr>
        <p:spPr bwMode="auto">
          <a:xfrm>
            <a:off x="6462275" y="1807779"/>
            <a:ext cx="3817592" cy="2558722"/>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t" anchorCtr="0" compatLnSpc="1">
            <a:prstTxWarp prst="textNoShape">
              <a:avLst/>
            </a:prstTxWarp>
          </a:bodyPr>
          <a:lstStyle/>
          <a:p>
            <a:pPr algn="ctr" defTabSz="913788" fontAlgn="base">
              <a:spcBef>
                <a:spcPct val="0"/>
              </a:spcBef>
              <a:spcAft>
                <a:spcPct val="0"/>
              </a:spcAft>
            </a:pPr>
            <a:endParaRPr lang="en-US" dirty="0">
              <a:ln>
                <a:solidFill>
                  <a:schemeClr val="bg1">
                    <a:alpha val="0"/>
                  </a:schemeClr>
                </a:solidFill>
              </a:ln>
              <a:solidFill>
                <a:srgbClr val="595959"/>
              </a:solidFill>
              <a:latin typeface="Segoe UI Light" pitchFamily="34" charset="0"/>
            </a:endParaRPr>
          </a:p>
        </p:txBody>
      </p:sp>
      <p:sp>
        <p:nvSpPr>
          <p:cNvPr id="82" name="Freeform 6"/>
          <p:cNvSpPr>
            <a:spLocks/>
          </p:cNvSpPr>
          <p:nvPr/>
        </p:nvSpPr>
        <p:spPr bwMode="auto">
          <a:xfrm>
            <a:off x="6683742" y="4430633"/>
            <a:ext cx="3275804" cy="2195592"/>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t" anchorCtr="0" compatLnSpc="1">
            <a:prstTxWarp prst="textNoShape">
              <a:avLst/>
            </a:prstTxWarp>
          </a:bodyPr>
          <a:lstStyle/>
          <a:p>
            <a:pPr algn="ctr" defTabSz="913788" fontAlgn="base">
              <a:spcBef>
                <a:spcPct val="0"/>
              </a:spcBef>
              <a:spcAft>
                <a:spcPct val="0"/>
              </a:spcAft>
            </a:pPr>
            <a:endParaRPr lang="en-US" dirty="0">
              <a:ln>
                <a:solidFill>
                  <a:schemeClr val="bg1">
                    <a:alpha val="0"/>
                  </a:schemeClr>
                </a:solidFill>
              </a:ln>
              <a:solidFill>
                <a:srgbClr val="595959"/>
              </a:solidFill>
              <a:latin typeface="Segoe UI Light" pitchFamily="34" charset="0"/>
            </a:endParaRPr>
          </a:p>
        </p:txBody>
      </p:sp>
      <p:sp>
        <p:nvSpPr>
          <p:cNvPr id="59" name="Rectangle 58"/>
          <p:cNvSpPr/>
          <p:nvPr/>
        </p:nvSpPr>
        <p:spPr bwMode="auto">
          <a:xfrm>
            <a:off x="7206836" y="5243465"/>
            <a:ext cx="658586" cy="201168"/>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US" sz="900" b="1" dirty="0">
                <a:solidFill>
                  <a:schemeClr val="bg1">
                    <a:alpha val="99000"/>
                  </a:schemeClr>
                </a:solidFill>
              </a:rPr>
              <a:t>pic1.jpg</a:t>
            </a:r>
          </a:p>
        </p:txBody>
      </p:sp>
      <p:sp>
        <p:nvSpPr>
          <p:cNvPr id="5" name="Title 4"/>
          <p:cNvSpPr>
            <a:spLocks noGrp="1"/>
          </p:cNvSpPr>
          <p:nvPr>
            <p:ph type="title"/>
          </p:nvPr>
        </p:nvSpPr>
        <p:spPr/>
        <p:txBody>
          <a:bodyPr/>
          <a:lstStyle/>
          <a:p>
            <a:r>
              <a:rPr lang="en-US" smtClean="0"/>
              <a:t>Windows Azure CDN</a:t>
            </a:r>
            <a:endParaRPr lang="en-US" dirty="0"/>
          </a:p>
        </p:txBody>
      </p:sp>
      <p:sp>
        <p:nvSpPr>
          <p:cNvPr id="39" name="Text Placeholder 4"/>
          <p:cNvSpPr txBox="1">
            <a:spLocks/>
          </p:cNvSpPr>
          <p:nvPr/>
        </p:nvSpPr>
        <p:spPr>
          <a:xfrm>
            <a:off x="1343378" y="2360614"/>
            <a:ext cx="4751035" cy="1559634"/>
          </a:xfrm>
          <a:prstGeom prst="rect">
            <a:avLst/>
          </a:prstGeom>
        </p:spPr>
        <p:txBody>
          <a:bodyPr vert="horz" wrap="square" lIns="0" tIns="0" rIns="0" bIns="0" rtlCol="0">
            <a:normAutofit/>
          </a:bodyPr>
          <a:lstStyle>
            <a:lvl1pPr marL="533307" indent="-533307" algn="l" defTabSz="1218937" rtl="0" eaLnBrk="1" latinLnBrk="0" hangingPunct="1">
              <a:lnSpc>
                <a:spcPct val="90000"/>
              </a:lnSpc>
              <a:spcBef>
                <a:spcPct val="20000"/>
              </a:spcBef>
              <a:buSzPct val="90000"/>
              <a:buFontTx/>
              <a:buBlip>
                <a:blip r:embed="rId3"/>
              </a:buBlip>
              <a:defRPr sz="3200" kern="1200">
                <a:gradFill>
                  <a:gsLst>
                    <a:gs pos="0">
                      <a:schemeClr val="tx1"/>
                    </a:gs>
                    <a:gs pos="86000">
                      <a:schemeClr val="tx1"/>
                    </a:gs>
                  </a:gsLst>
                  <a:lin ang="5400000" scaled="0"/>
                </a:gradFill>
                <a:effectLst/>
                <a:latin typeface="+mn-lt"/>
                <a:ea typeface="+mn-ea"/>
                <a:cs typeface="+mn-cs"/>
              </a:defRPr>
            </a:lvl1pPr>
            <a:lvl2pPr marL="994659" indent="-461353" algn="l" defTabSz="1218937"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effectLst/>
                <a:latin typeface="+mn-lt"/>
                <a:ea typeface="+mn-ea"/>
                <a:cs typeface="+mn-cs"/>
              </a:defRPr>
            </a:lvl2pPr>
            <a:lvl3pPr marL="1443314" indent="-448655" algn="l" defTabSz="1218937"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effectLst/>
                <a:latin typeface="+mn-lt"/>
                <a:ea typeface="+mn-ea"/>
                <a:cs typeface="+mn-cs"/>
              </a:defRPr>
            </a:lvl3pPr>
            <a:lvl4pPr marL="1832713" indent="-389399"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4pPr>
            <a:lvl5pPr marL="2213646" indent="-380933" algn="l" defTabSz="1218937"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effectLst/>
                <a:latin typeface="+mn-lt"/>
                <a:ea typeface="+mn-ea"/>
                <a:cs typeface="+mn-cs"/>
              </a:defRPr>
            </a:lvl5pPr>
            <a:lvl6pPr marL="3352079"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548"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01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487" indent="-304735" algn="l" defTabSz="121893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defRPr/>
            </a:pPr>
            <a:r>
              <a:rPr lang="zh-CN" altLang="en-US" sz="4000" spc="-100" dirty="0">
                <a:solidFill>
                  <a:schemeClr val="accent2">
                    <a:alpha val="99000"/>
                  </a:schemeClr>
                </a:solidFill>
                <a:latin typeface="Segoe UI Light" pitchFamily="34" charset="0"/>
              </a:rPr>
              <a:t>开始</a:t>
            </a:r>
            <a:r>
              <a:rPr lang="en-US" sz="4000" spc="-100" dirty="0" smtClean="0">
                <a:solidFill>
                  <a:schemeClr val="accent2">
                    <a:alpha val="99000"/>
                  </a:schemeClr>
                </a:solidFill>
                <a:latin typeface="Segoe UI Light" pitchFamily="34" charset="0"/>
              </a:rPr>
              <a:t>CDN</a:t>
            </a:r>
            <a:r>
              <a:rPr lang="en-US" sz="4000" spc="-100" dirty="0">
                <a:solidFill>
                  <a:schemeClr val="accent2">
                    <a:alpha val="99000"/>
                  </a:schemeClr>
                </a:solidFill>
                <a:latin typeface="Segoe UI Light" pitchFamily="34" charset="0"/>
              </a:rPr>
              <a:t>:</a:t>
            </a:r>
          </a:p>
          <a:p>
            <a:pPr marL="53975" indent="0">
              <a:buNone/>
              <a:defRPr/>
            </a:pPr>
            <a:r>
              <a:rPr lang="zh-CN" altLang="en-US" sz="2400" spc="-51" dirty="0" smtClean="0">
                <a:gradFill>
                  <a:gsLst>
                    <a:gs pos="0">
                      <a:srgbClr val="595959"/>
                    </a:gs>
                    <a:gs pos="86000">
                      <a:srgbClr val="595959"/>
                    </a:gs>
                  </a:gsLst>
                  <a:lin ang="5400000" scaled="0"/>
                </a:gradFill>
              </a:rPr>
              <a:t>通过</a:t>
            </a:r>
            <a:r>
              <a:rPr lang="en-US" altLang="zh-CN" sz="2400" spc="-51" dirty="0" err="1" smtClean="0">
                <a:gradFill>
                  <a:gsLst>
                    <a:gs pos="0">
                      <a:srgbClr val="595959"/>
                    </a:gs>
                    <a:gs pos="86000">
                      <a:srgbClr val="595959"/>
                    </a:gs>
                  </a:gsLst>
                  <a:lin ang="5400000" scaled="0"/>
                </a:gradFill>
              </a:rPr>
              <a:t>Dev</a:t>
            </a:r>
            <a:r>
              <a:rPr lang="en-US" altLang="zh-CN" sz="2400" spc="-51" dirty="0" smtClean="0">
                <a:gradFill>
                  <a:gsLst>
                    <a:gs pos="0">
                      <a:srgbClr val="595959"/>
                    </a:gs>
                    <a:gs pos="86000">
                      <a:srgbClr val="595959"/>
                    </a:gs>
                  </a:gsLst>
                  <a:lin ang="5400000" scaled="0"/>
                </a:gradFill>
              </a:rPr>
              <a:t> Portal</a:t>
            </a:r>
            <a:r>
              <a:rPr lang="zh-CN" altLang="en-US" sz="2400" spc="-51" dirty="0" smtClean="0">
                <a:gradFill>
                  <a:gsLst>
                    <a:gs pos="0">
                      <a:srgbClr val="595959"/>
                    </a:gs>
                    <a:gs pos="86000">
                      <a:srgbClr val="595959"/>
                    </a:gs>
                  </a:gsLst>
                  <a:lin ang="5400000" scaled="0"/>
                </a:gradFill>
              </a:rPr>
              <a:t>注册</a:t>
            </a:r>
            <a:r>
              <a:rPr lang="en-US" altLang="zh-CN" sz="2400" spc="-51" dirty="0" smtClean="0">
                <a:gradFill>
                  <a:gsLst>
                    <a:gs pos="0">
                      <a:srgbClr val="595959"/>
                    </a:gs>
                    <a:gs pos="86000">
                      <a:srgbClr val="595959"/>
                    </a:gs>
                  </a:gsLst>
                  <a:lin ang="5400000" scaled="0"/>
                </a:gradFill>
              </a:rPr>
              <a:t>CDN</a:t>
            </a:r>
          </a:p>
          <a:p>
            <a:pPr marL="53975" indent="0">
              <a:buNone/>
              <a:defRPr/>
            </a:pPr>
            <a:r>
              <a:rPr lang="zh-CN" altLang="en-US" sz="2400" spc="-51" dirty="0" smtClean="0">
                <a:gradFill>
                  <a:gsLst>
                    <a:gs pos="0">
                      <a:srgbClr val="595959"/>
                    </a:gs>
                    <a:gs pos="86000">
                      <a:srgbClr val="595959"/>
                    </a:gs>
                  </a:gsLst>
                  <a:lin ang="5400000" scaled="0"/>
                </a:gradFill>
              </a:rPr>
              <a:t>将</a:t>
            </a:r>
            <a:r>
              <a:rPr lang="en-US" altLang="zh-CN" sz="2400" spc="-51" dirty="0" err="1" smtClean="0">
                <a:gradFill>
                  <a:gsLst>
                    <a:gs pos="0">
                      <a:srgbClr val="595959"/>
                    </a:gs>
                    <a:gs pos="86000">
                      <a:srgbClr val="595959"/>
                    </a:gs>
                  </a:gsLst>
                  <a:lin ang="5400000" scaled="0"/>
                </a:gradFill>
              </a:rPr>
              <a:t>Contaner</a:t>
            </a:r>
            <a:r>
              <a:rPr lang="zh-CN" altLang="en-US" sz="2400" spc="-51" dirty="0" smtClean="0">
                <a:gradFill>
                  <a:gsLst>
                    <a:gs pos="0">
                      <a:srgbClr val="595959"/>
                    </a:gs>
                    <a:gs pos="86000">
                      <a:srgbClr val="595959"/>
                    </a:gs>
                  </a:gsLst>
                  <a:lin ang="5400000" scaled="0"/>
                </a:gradFill>
              </a:rPr>
              <a:t>设置为公共</a:t>
            </a:r>
            <a:endParaRPr lang="en-US" sz="2400" spc="-51" dirty="0">
              <a:gradFill>
                <a:gsLst>
                  <a:gs pos="0">
                    <a:srgbClr val="595959"/>
                  </a:gs>
                  <a:gs pos="86000">
                    <a:srgbClr val="595959"/>
                  </a:gs>
                </a:gsLst>
                <a:lin ang="5400000" scaled="0"/>
              </a:gradFill>
            </a:endParaRPr>
          </a:p>
        </p:txBody>
      </p:sp>
      <p:sp>
        <p:nvSpPr>
          <p:cNvPr id="41" name="Rectangle 40"/>
          <p:cNvSpPr/>
          <p:nvPr/>
        </p:nvSpPr>
        <p:spPr bwMode="auto">
          <a:xfrm>
            <a:off x="7188622" y="5215696"/>
            <a:ext cx="1146085" cy="339867"/>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US" sz="1600" dirty="0">
                <a:solidFill>
                  <a:schemeClr val="bg1">
                    <a:alpha val="99000"/>
                  </a:schemeClr>
                </a:solidFill>
              </a:rPr>
              <a:t>pic1.jpg</a:t>
            </a:r>
            <a:endParaRPr lang="en-US" sz="1800" dirty="0">
              <a:solidFill>
                <a:schemeClr val="bg1">
                  <a:alpha val="99000"/>
                </a:schemeClr>
              </a:solidFill>
            </a:endParaRPr>
          </a:p>
        </p:txBody>
      </p:sp>
      <p:cxnSp>
        <p:nvCxnSpPr>
          <p:cNvPr id="49" name="Straight Arrow Connector 48"/>
          <p:cNvCxnSpPr/>
          <p:nvPr/>
        </p:nvCxnSpPr>
        <p:spPr>
          <a:xfrm>
            <a:off x="6978869" y="1797269"/>
            <a:ext cx="55344" cy="488731"/>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0" name="TextBox 49"/>
          <p:cNvSpPr txBox="1"/>
          <p:nvPr/>
        </p:nvSpPr>
        <p:spPr>
          <a:xfrm>
            <a:off x="7374179" y="926049"/>
            <a:ext cx="3782767" cy="640175"/>
          </a:xfrm>
          <a:prstGeom prst="rect">
            <a:avLst/>
          </a:prstGeom>
          <a:noFill/>
        </p:spPr>
        <p:txBody>
          <a:bodyPr wrap="none" lIns="0" tIns="0" rIns="0" bIns="0" rtlCol="0">
            <a:spAutoFit/>
          </a:bodyPr>
          <a:lstStyle/>
          <a:p>
            <a:r>
              <a:rPr lang="en-US" dirty="0" smtClean="0">
                <a:solidFill>
                  <a:srgbClr val="595959">
                    <a:alpha val="99000"/>
                  </a:srgbClr>
                </a:solidFill>
              </a:rPr>
              <a:t>GET</a:t>
            </a:r>
          </a:p>
          <a:p>
            <a:pPr defTabSz="1218937">
              <a:lnSpc>
                <a:spcPct val="90000"/>
              </a:lnSpc>
              <a:spcBef>
                <a:spcPct val="20000"/>
              </a:spcBef>
              <a:buSzPct val="90000"/>
              <a:defRPr/>
            </a:pPr>
            <a:r>
              <a:rPr lang="en-US" sz="1600" spc="-51" dirty="0">
                <a:solidFill>
                  <a:srgbClr val="595959">
                    <a:alpha val="99000"/>
                  </a:srgbClr>
                </a:solidFill>
              </a:rPr>
              <a:t>http://guid01.vo.msecnd.net/images/pic.1jpg</a:t>
            </a:r>
          </a:p>
        </p:txBody>
      </p:sp>
      <p:sp>
        <p:nvSpPr>
          <p:cNvPr id="51" name="TextBox 50"/>
          <p:cNvSpPr txBox="1"/>
          <p:nvPr/>
        </p:nvSpPr>
        <p:spPr>
          <a:xfrm>
            <a:off x="6784182" y="5794909"/>
            <a:ext cx="3174205" cy="153888"/>
          </a:xfrm>
          <a:prstGeom prst="rect">
            <a:avLst/>
          </a:prstGeom>
          <a:noFill/>
        </p:spPr>
        <p:txBody>
          <a:bodyPr wrap="square" lIns="0" tIns="0" rIns="0" bIns="0" rtlCol="0">
            <a:spAutoFit/>
          </a:bodyPr>
          <a:lstStyle/>
          <a:p>
            <a:r>
              <a:rPr lang="en-US" sz="1000" b="1" dirty="0">
                <a:solidFill>
                  <a:srgbClr val="595959">
                    <a:alpha val="99000"/>
                  </a:srgbClr>
                </a:solidFill>
              </a:rPr>
              <a:t>http://sally.blob.core.windows.net/images/pic1.jpg</a:t>
            </a:r>
          </a:p>
        </p:txBody>
      </p:sp>
      <p:sp>
        <p:nvSpPr>
          <p:cNvPr id="52" name="TextBox 51"/>
          <p:cNvSpPr txBox="1"/>
          <p:nvPr/>
        </p:nvSpPr>
        <p:spPr>
          <a:xfrm>
            <a:off x="7557863" y="3305522"/>
            <a:ext cx="2342882" cy="498598"/>
          </a:xfrm>
          <a:prstGeom prst="rect">
            <a:avLst/>
          </a:prstGeom>
          <a:noFill/>
        </p:spPr>
        <p:txBody>
          <a:bodyPr wrap="square" lIns="0" tIns="0" rIns="0" bIns="0" rtlCol="0">
            <a:spAutoFit/>
          </a:bodyPr>
          <a:lstStyle/>
          <a:p>
            <a:pPr defTabSz="1218937">
              <a:lnSpc>
                <a:spcPct val="90000"/>
              </a:lnSpc>
              <a:buSzPct val="90000"/>
              <a:defRPr/>
            </a:pPr>
            <a:r>
              <a:rPr lang="en-US" sz="1200" spc="-51" dirty="0">
                <a:gradFill>
                  <a:gsLst>
                    <a:gs pos="0">
                      <a:srgbClr val="595959"/>
                    </a:gs>
                    <a:gs pos="86000">
                      <a:srgbClr val="595959"/>
                    </a:gs>
                  </a:gsLst>
                  <a:lin ang="5400000" scaled="0"/>
                </a:gradFill>
              </a:rPr>
              <a:t>http://sally.blob.core.windows.net/ </a:t>
            </a:r>
            <a:endParaRPr lang="en-US" sz="1200" spc="-51" dirty="0" smtClean="0">
              <a:gradFill>
                <a:gsLst>
                  <a:gs pos="0">
                    <a:srgbClr val="595959"/>
                  </a:gs>
                  <a:gs pos="86000">
                    <a:srgbClr val="595959"/>
                  </a:gs>
                </a:gsLst>
                <a:lin ang="5400000" scaled="0"/>
              </a:gradFill>
            </a:endParaRPr>
          </a:p>
          <a:p>
            <a:pPr defTabSz="1218937">
              <a:lnSpc>
                <a:spcPct val="90000"/>
              </a:lnSpc>
              <a:buSzPct val="90000"/>
              <a:defRPr/>
            </a:pPr>
            <a:r>
              <a:rPr lang="en-US" sz="1200" spc="-51" dirty="0">
                <a:gradFill>
                  <a:gsLst>
                    <a:gs pos="0">
                      <a:srgbClr val="595959"/>
                    </a:gs>
                    <a:gs pos="86000">
                      <a:srgbClr val="595959"/>
                    </a:gs>
                  </a:gsLst>
                  <a:lin ang="5400000" scaled="0"/>
                </a:gradFill>
                <a:sym typeface="Wingdings" pitchFamily="2" charset="2"/>
              </a:rPr>
              <a:t> </a:t>
            </a:r>
            <a:r>
              <a:rPr lang="en-US" sz="1200" spc="-51" dirty="0" smtClean="0">
                <a:gradFill>
                  <a:gsLst>
                    <a:gs pos="0">
                      <a:srgbClr val="595959"/>
                    </a:gs>
                    <a:gs pos="86000">
                      <a:srgbClr val="595959"/>
                    </a:gs>
                  </a:gsLst>
                  <a:lin ang="5400000" scaled="0"/>
                </a:gradFill>
                <a:sym typeface="Wingdings" pitchFamily="2" charset="2"/>
              </a:rPr>
              <a:t>                       </a:t>
            </a:r>
          </a:p>
          <a:p>
            <a:pPr defTabSz="1218937">
              <a:lnSpc>
                <a:spcPct val="90000"/>
              </a:lnSpc>
              <a:buSzPct val="90000"/>
              <a:defRPr/>
            </a:pPr>
            <a:r>
              <a:rPr lang="en-US" sz="1200" spc="-51" dirty="0" smtClean="0">
                <a:gradFill>
                  <a:gsLst>
                    <a:gs pos="0">
                      <a:srgbClr val="595959"/>
                    </a:gs>
                    <a:gs pos="86000">
                      <a:srgbClr val="595959"/>
                    </a:gs>
                  </a:gsLst>
                  <a:lin ang="5400000" scaled="0"/>
                </a:gradFill>
                <a:sym typeface="Wingdings" pitchFamily="2" charset="2"/>
              </a:rPr>
              <a:t>http</a:t>
            </a:r>
            <a:r>
              <a:rPr lang="en-US" sz="1200" spc="-51" dirty="0">
                <a:gradFill>
                  <a:gsLst>
                    <a:gs pos="0">
                      <a:srgbClr val="595959"/>
                    </a:gs>
                    <a:gs pos="86000">
                      <a:srgbClr val="595959"/>
                    </a:gs>
                  </a:gsLst>
                  <a:lin ang="5400000" scaled="0"/>
                </a:gradFill>
                <a:sym typeface="Wingdings" pitchFamily="2" charset="2"/>
              </a:rPr>
              <a:t>://guid01.vo.msecnd.net/</a:t>
            </a:r>
            <a:endParaRPr lang="en-US" sz="1200" spc="-51" dirty="0">
              <a:gradFill>
                <a:gsLst>
                  <a:gs pos="0">
                    <a:srgbClr val="595959"/>
                  </a:gs>
                  <a:gs pos="86000">
                    <a:srgbClr val="595959"/>
                  </a:gs>
                </a:gsLst>
                <a:lin ang="5400000" scaled="0"/>
              </a:gradFill>
            </a:endParaRPr>
          </a:p>
        </p:txBody>
      </p:sp>
      <p:cxnSp>
        <p:nvCxnSpPr>
          <p:cNvPr id="53" name="Straight Arrow Connector 52"/>
          <p:cNvCxnSpPr/>
          <p:nvPr/>
        </p:nvCxnSpPr>
        <p:spPr>
          <a:xfrm>
            <a:off x="7177088" y="3052763"/>
            <a:ext cx="538162" cy="2141537"/>
          </a:xfrm>
          <a:prstGeom prst="straightConnector1">
            <a:avLst/>
          </a:prstGeom>
          <a:ln w="19050">
            <a:prstDash val="dash"/>
            <a:tailEnd type="triangle"/>
          </a:ln>
        </p:spPr>
        <p:style>
          <a:lnRef idx="1">
            <a:schemeClr val="accent4"/>
          </a:lnRef>
          <a:fillRef idx="0">
            <a:schemeClr val="accent4"/>
          </a:fillRef>
          <a:effectRef idx="0">
            <a:schemeClr val="accent4"/>
          </a:effectRef>
          <a:fontRef idx="minor">
            <a:schemeClr val="tx1"/>
          </a:fontRef>
        </p:style>
      </p:cxnSp>
      <p:cxnSp>
        <p:nvCxnSpPr>
          <p:cNvPr id="54" name="Straight Arrow Connector 53"/>
          <p:cNvCxnSpPr/>
          <p:nvPr/>
        </p:nvCxnSpPr>
        <p:spPr>
          <a:xfrm flipH="1" flipV="1">
            <a:off x="7010400" y="3038475"/>
            <a:ext cx="561978" cy="2143126"/>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5" name="Rectangle 54"/>
          <p:cNvSpPr/>
          <p:nvPr/>
        </p:nvSpPr>
        <p:spPr bwMode="auto">
          <a:xfrm>
            <a:off x="7384066" y="5291319"/>
            <a:ext cx="657238" cy="189067"/>
          </a:xfrm>
          <a:prstGeom prst="rect">
            <a:avLst/>
          </a:prstGeom>
          <a:solidFill>
            <a:schemeClr val="accent4"/>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r>
              <a:rPr lang="en-US" sz="900" b="1" dirty="0">
                <a:solidFill>
                  <a:schemeClr val="bg1">
                    <a:alpha val="99000"/>
                  </a:schemeClr>
                </a:solidFill>
              </a:rPr>
              <a:t>pic1.jpg</a:t>
            </a:r>
          </a:p>
        </p:txBody>
      </p:sp>
      <p:cxnSp>
        <p:nvCxnSpPr>
          <p:cNvPr id="57" name="Straight Arrow Connector 56"/>
          <p:cNvCxnSpPr/>
          <p:nvPr/>
        </p:nvCxnSpPr>
        <p:spPr>
          <a:xfrm flipH="1" flipV="1">
            <a:off x="6872288" y="1781175"/>
            <a:ext cx="64541" cy="499570"/>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58" name="TextBox 57"/>
          <p:cNvSpPr txBox="1"/>
          <p:nvPr/>
        </p:nvSpPr>
        <p:spPr>
          <a:xfrm>
            <a:off x="6490285" y="2237502"/>
            <a:ext cx="331822" cy="246221"/>
          </a:xfrm>
          <a:prstGeom prst="rect">
            <a:avLst/>
          </a:prstGeom>
          <a:noFill/>
        </p:spPr>
        <p:txBody>
          <a:bodyPr wrap="none" lIns="0" tIns="0" rIns="0" bIns="0" rtlCol="0">
            <a:spAutoFit/>
          </a:bodyPr>
          <a:lstStyle/>
          <a:p>
            <a:r>
              <a:rPr lang="en-US" sz="1600" dirty="0" smtClean="0">
                <a:solidFill>
                  <a:srgbClr val="595959">
                    <a:alpha val="99000"/>
                  </a:srgbClr>
                </a:solidFill>
              </a:rPr>
              <a:t>404</a:t>
            </a:r>
          </a:p>
        </p:txBody>
      </p:sp>
      <p:sp>
        <p:nvSpPr>
          <p:cNvPr id="60" name="TextBox 59"/>
          <p:cNvSpPr txBox="1"/>
          <p:nvPr/>
        </p:nvSpPr>
        <p:spPr>
          <a:xfrm>
            <a:off x="5857457" y="2838112"/>
            <a:ext cx="473912" cy="369332"/>
          </a:xfrm>
          <a:prstGeom prst="rect">
            <a:avLst/>
          </a:prstGeom>
          <a:noFill/>
        </p:spPr>
        <p:txBody>
          <a:bodyPr wrap="none" lIns="0" tIns="0" rIns="0" bIns="0" rtlCol="0">
            <a:spAutoFit/>
          </a:bodyPr>
          <a:lstStyle/>
          <a:p>
            <a:r>
              <a:rPr lang="en-US" dirty="0" smtClean="0">
                <a:solidFill>
                  <a:srgbClr val="595959">
                    <a:alpha val="99000"/>
                  </a:srgbClr>
                </a:solidFill>
              </a:rPr>
              <a:t>TTL</a:t>
            </a:r>
          </a:p>
        </p:txBody>
      </p:sp>
      <p:sp>
        <p:nvSpPr>
          <p:cNvPr id="61" name="Oval 60"/>
          <p:cNvSpPr/>
          <p:nvPr/>
        </p:nvSpPr>
        <p:spPr bwMode="auto">
          <a:xfrm>
            <a:off x="7361878" y="2920401"/>
            <a:ext cx="2362890" cy="1206756"/>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1800" dirty="0">
              <a:solidFill>
                <a:schemeClr val="tx1"/>
              </a:solidFill>
            </a:endParaRPr>
          </a:p>
        </p:txBody>
      </p:sp>
      <p:sp>
        <p:nvSpPr>
          <p:cNvPr id="62" name="Oval 61"/>
          <p:cNvSpPr/>
          <p:nvPr/>
        </p:nvSpPr>
        <p:spPr bwMode="auto">
          <a:xfrm>
            <a:off x="8628749" y="5718550"/>
            <a:ext cx="793490" cy="331664"/>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chemeClr val="tx1"/>
              </a:solidFill>
            </a:endParaRPr>
          </a:p>
        </p:txBody>
      </p:sp>
      <p:sp>
        <p:nvSpPr>
          <p:cNvPr id="63" name="Oval 62"/>
          <p:cNvSpPr/>
          <p:nvPr/>
        </p:nvSpPr>
        <p:spPr bwMode="auto">
          <a:xfrm>
            <a:off x="7044373" y="1160591"/>
            <a:ext cx="4362744" cy="571244"/>
          </a:xfrm>
          <a:prstGeom prst="ellipse">
            <a:avLst/>
          </a:prstGeom>
          <a:no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fontAlgn="base">
              <a:spcBef>
                <a:spcPct val="0"/>
              </a:spcBef>
              <a:spcAft>
                <a:spcPct val="0"/>
              </a:spcAft>
            </a:pPr>
            <a:endParaRPr lang="en-US" sz="2300" dirty="0">
              <a:solidFill>
                <a:schemeClr val="tx1"/>
              </a:solidFill>
            </a:endParaRPr>
          </a:p>
        </p:txBody>
      </p:sp>
      <p:grpSp>
        <p:nvGrpSpPr>
          <p:cNvPr id="4" name="Group 3"/>
          <p:cNvGrpSpPr/>
          <p:nvPr/>
        </p:nvGrpSpPr>
        <p:grpSpPr>
          <a:xfrm>
            <a:off x="6756564" y="812827"/>
            <a:ext cx="331995" cy="843336"/>
            <a:chOff x="1171557" y="1055314"/>
            <a:chExt cx="331995" cy="843336"/>
          </a:xfrm>
        </p:grpSpPr>
        <p:sp>
          <p:nvSpPr>
            <p:cNvPr id="31" name="Oval 6"/>
            <p:cNvSpPr>
              <a:spLocks noChangeArrowheads="1"/>
            </p:cNvSpPr>
            <p:nvPr/>
          </p:nvSpPr>
          <p:spPr bwMode="auto">
            <a:xfrm>
              <a:off x="1268405" y="1055314"/>
              <a:ext cx="137501" cy="140290"/>
            </a:xfrm>
            <a:prstGeom prst="ellipse">
              <a:avLst/>
            </a:prstGeom>
            <a:solidFill>
              <a:schemeClr val="accent2"/>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292929">
                    <a:lumMod val="50000"/>
                  </a:srgbClr>
                </a:solidFill>
              </a:endParaRPr>
            </a:p>
          </p:txBody>
        </p:sp>
        <p:sp>
          <p:nvSpPr>
            <p:cNvPr id="32" name="Freeform 31"/>
            <p:cNvSpPr>
              <a:spLocks/>
            </p:cNvSpPr>
            <p:nvPr/>
          </p:nvSpPr>
          <p:spPr bwMode="auto">
            <a:xfrm>
              <a:off x="1171557" y="1211546"/>
              <a:ext cx="331995" cy="687104"/>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solidFill>
              <a:schemeClr val="accent2"/>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292929">
                    <a:lumMod val="50000"/>
                  </a:srgbClr>
                </a:solidFill>
              </a:endParaRPr>
            </a:p>
          </p:txBody>
        </p:sp>
      </p:grpSp>
      <p:sp>
        <p:nvSpPr>
          <p:cNvPr id="11" name="Rectangle 10"/>
          <p:cNvSpPr/>
          <p:nvPr/>
        </p:nvSpPr>
        <p:spPr>
          <a:xfrm>
            <a:off x="10424869" y="2828835"/>
            <a:ext cx="684546" cy="1015663"/>
          </a:xfrm>
          <a:prstGeom prst="rect">
            <a:avLst/>
          </a:prstGeom>
        </p:spPr>
        <p:txBody>
          <a:bodyPr wrap="none">
            <a:spAutoFit/>
          </a:bodyPr>
          <a:lstStyle/>
          <a:p>
            <a:r>
              <a:rPr lang="zh-CN" altLang="en-US" sz="2000" spc="-51" dirty="0" smtClean="0">
                <a:solidFill>
                  <a:schemeClr val="accent2">
                    <a:alpha val="99000"/>
                  </a:schemeClr>
                </a:solidFill>
              </a:rPr>
              <a:t>内容</a:t>
            </a:r>
            <a:endParaRPr lang="en-US" altLang="zh-CN" sz="2000" spc="-51" dirty="0" smtClean="0">
              <a:solidFill>
                <a:schemeClr val="accent2">
                  <a:alpha val="99000"/>
                </a:schemeClr>
              </a:solidFill>
            </a:endParaRPr>
          </a:p>
          <a:p>
            <a:r>
              <a:rPr lang="zh-CN" altLang="en-US" sz="2000" spc="-51" dirty="0">
                <a:solidFill>
                  <a:schemeClr val="accent2">
                    <a:alpha val="99000"/>
                  </a:schemeClr>
                </a:solidFill>
              </a:rPr>
              <a:t>分</a:t>
            </a:r>
            <a:r>
              <a:rPr lang="zh-CN" altLang="en-US" sz="2000" spc="-51" dirty="0" smtClean="0">
                <a:solidFill>
                  <a:schemeClr val="accent2">
                    <a:alpha val="99000"/>
                  </a:schemeClr>
                </a:solidFill>
              </a:rPr>
              <a:t>发</a:t>
            </a:r>
            <a:endParaRPr lang="en-US" altLang="zh-CN" sz="2000" spc="-51" dirty="0" smtClean="0">
              <a:solidFill>
                <a:schemeClr val="accent2">
                  <a:alpha val="99000"/>
                </a:schemeClr>
              </a:solidFill>
            </a:endParaRPr>
          </a:p>
          <a:p>
            <a:r>
              <a:rPr lang="zh-CN" altLang="en-US" sz="2000" spc="-51" dirty="0">
                <a:solidFill>
                  <a:schemeClr val="accent2">
                    <a:alpha val="99000"/>
                  </a:schemeClr>
                </a:solidFill>
              </a:rPr>
              <a:t>网络</a:t>
            </a:r>
            <a:endParaRPr lang="en-US" sz="2000" spc="-51" dirty="0">
              <a:solidFill>
                <a:schemeClr val="accent2">
                  <a:alpha val="99000"/>
                </a:schemeClr>
              </a:solidFill>
            </a:endParaRPr>
          </a:p>
        </p:txBody>
      </p:sp>
      <p:sp>
        <p:nvSpPr>
          <p:cNvPr id="64" name="Rectangle 63"/>
          <p:cNvSpPr/>
          <p:nvPr/>
        </p:nvSpPr>
        <p:spPr>
          <a:xfrm>
            <a:off x="10424869" y="5139286"/>
            <a:ext cx="1246431" cy="1323439"/>
          </a:xfrm>
          <a:prstGeom prst="rect">
            <a:avLst/>
          </a:prstGeom>
        </p:spPr>
        <p:txBody>
          <a:bodyPr wrap="none">
            <a:spAutoFit/>
          </a:bodyPr>
          <a:lstStyle/>
          <a:p>
            <a:r>
              <a:rPr lang="en-US" sz="2000" spc="-51" dirty="0">
                <a:solidFill>
                  <a:schemeClr val="accent2">
                    <a:alpha val="99000"/>
                  </a:schemeClr>
                </a:solidFill>
              </a:rPr>
              <a:t>Windows </a:t>
            </a:r>
            <a:r>
              <a:rPr lang="en-US" sz="2000" spc="-51" dirty="0" smtClean="0">
                <a:solidFill>
                  <a:schemeClr val="accent2">
                    <a:alpha val="99000"/>
                  </a:schemeClr>
                </a:solidFill>
              </a:rPr>
              <a:t/>
            </a:r>
            <a:br>
              <a:rPr lang="en-US" sz="2000" spc="-51" dirty="0" smtClean="0">
                <a:solidFill>
                  <a:schemeClr val="accent2">
                    <a:alpha val="99000"/>
                  </a:schemeClr>
                </a:solidFill>
              </a:rPr>
            </a:br>
            <a:r>
              <a:rPr lang="en-US" sz="2000" spc="-51" dirty="0" smtClean="0">
                <a:solidFill>
                  <a:schemeClr val="accent2">
                    <a:alpha val="99000"/>
                  </a:schemeClr>
                </a:solidFill>
              </a:rPr>
              <a:t>Azure </a:t>
            </a:r>
            <a:br>
              <a:rPr lang="en-US" sz="2000" spc="-51" dirty="0" smtClean="0">
                <a:solidFill>
                  <a:schemeClr val="accent2">
                    <a:alpha val="99000"/>
                  </a:schemeClr>
                </a:solidFill>
              </a:rPr>
            </a:br>
            <a:r>
              <a:rPr lang="en-US" sz="2000" spc="-51" dirty="0" smtClean="0">
                <a:solidFill>
                  <a:schemeClr val="accent2">
                    <a:alpha val="99000"/>
                  </a:schemeClr>
                </a:solidFill>
              </a:rPr>
              <a:t>Blob </a:t>
            </a:r>
            <a:br>
              <a:rPr lang="en-US" sz="2000" spc="-51" dirty="0" smtClean="0">
                <a:solidFill>
                  <a:schemeClr val="accent2">
                    <a:alpha val="99000"/>
                  </a:schemeClr>
                </a:solidFill>
              </a:rPr>
            </a:br>
            <a:r>
              <a:rPr lang="zh-CN" altLang="en-US" sz="2000" spc="-51" dirty="0" smtClean="0">
                <a:solidFill>
                  <a:schemeClr val="accent2">
                    <a:alpha val="99000"/>
                  </a:schemeClr>
                </a:solidFill>
              </a:rPr>
              <a:t>服务</a:t>
            </a:r>
            <a:endParaRPr lang="en-US" sz="2000" spc="-51" dirty="0">
              <a:solidFill>
                <a:schemeClr val="accent2">
                  <a:alpha val="99000"/>
                </a:schemeClr>
              </a:solidFill>
            </a:endParaRPr>
          </a:p>
        </p:txBody>
      </p:sp>
      <p:sp>
        <p:nvSpPr>
          <p:cNvPr id="68" name="Freeform 108"/>
          <p:cNvSpPr>
            <a:spLocks noEditPoints="1"/>
          </p:cNvSpPr>
          <p:nvPr/>
        </p:nvSpPr>
        <p:spPr bwMode="black">
          <a:xfrm>
            <a:off x="6361268" y="2798436"/>
            <a:ext cx="255468" cy="286566"/>
          </a:xfrm>
          <a:custGeom>
            <a:avLst/>
            <a:gdLst>
              <a:gd name="T0" fmla="*/ 29 w 70"/>
              <a:gd name="T1" fmla="*/ 9 h 78"/>
              <a:gd name="T2" fmla="*/ 9 w 70"/>
              <a:gd name="T3" fmla="*/ 6 h 78"/>
              <a:gd name="T4" fmla="*/ 5 w 70"/>
              <a:gd name="T5" fmla="*/ 26 h 78"/>
              <a:gd name="T6" fmla="*/ 29 w 70"/>
              <a:gd name="T7" fmla="*/ 9 h 78"/>
              <a:gd name="T8" fmla="*/ 50 w 70"/>
              <a:gd name="T9" fmla="*/ 49 h 78"/>
              <a:gd name="T10" fmla="*/ 54 w 70"/>
              <a:gd name="T11" fmla="*/ 46 h 78"/>
              <a:gd name="T12" fmla="*/ 50 w 70"/>
              <a:gd name="T13" fmla="*/ 42 h 78"/>
              <a:gd name="T14" fmla="*/ 40 w 70"/>
              <a:gd name="T15" fmla="*/ 42 h 78"/>
              <a:gd name="T16" fmla="*/ 40 w 70"/>
              <a:gd name="T17" fmla="*/ 29 h 78"/>
              <a:gd name="T18" fmla="*/ 36 w 70"/>
              <a:gd name="T19" fmla="*/ 25 h 78"/>
              <a:gd name="T20" fmla="*/ 33 w 70"/>
              <a:gd name="T21" fmla="*/ 29 h 78"/>
              <a:gd name="T22" fmla="*/ 33 w 70"/>
              <a:gd name="T23" fmla="*/ 46 h 78"/>
              <a:gd name="T24" fmla="*/ 36 w 70"/>
              <a:gd name="T25" fmla="*/ 49 h 78"/>
              <a:gd name="T26" fmla="*/ 50 w 70"/>
              <a:gd name="T27" fmla="*/ 49 h 78"/>
              <a:gd name="T28" fmla="*/ 36 w 70"/>
              <a:gd name="T29" fmla="*/ 20 h 78"/>
              <a:gd name="T30" fmla="*/ 62 w 70"/>
              <a:gd name="T31" fmla="*/ 46 h 78"/>
              <a:gd name="T32" fmla="*/ 36 w 70"/>
              <a:gd name="T33" fmla="*/ 71 h 78"/>
              <a:gd name="T34" fmla="*/ 11 w 70"/>
              <a:gd name="T35" fmla="*/ 46 h 78"/>
              <a:gd name="T36" fmla="*/ 36 w 70"/>
              <a:gd name="T37" fmla="*/ 20 h 78"/>
              <a:gd name="T38" fmla="*/ 36 w 70"/>
              <a:gd name="T39" fmla="*/ 78 h 78"/>
              <a:gd name="T40" fmla="*/ 69 w 70"/>
              <a:gd name="T41" fmla="*/ 46 h 78"/>
              <a:gd name="T42" fmla="*/ 36 w 70"/>
              <a:gd name="T43" fmla="*/ 13 h 78"/>
              <a:gd name="T44" fmla="*/ 4 w 70"/>
              <a:gd name="T45" fmla="*/ 46 h 78"/>
              <a:gd name="T46" fmla="*/ 36 w 70"/>
              <a:gd name="T47" fmla="*/ 78 h 78"/>
              <a:gd name="T48" fmla="*/ 42 w 70"/>
              <a:gd name="T49" fmla="*/ 9 h 78"/>
              <a:gd name="T50" fmla="*/ 62 w 70"/>
              <a:gd name="T51" fmla="*/ 6 h 78"/>
              <a:gd name="T52" fmla="*/ 67 w 70"/>
              <a:gd name="T53" fmla="*/ 24 h 78"/>
              <a:gd name="T54" fmla="*/ 42 w 70"/>
              <a:gd name="T55" fmla="*/ 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 h="78">
                <a:moveTo>
                  <a:pt x="29" y="9"/>
                </a:moveTo>
                <a:cubicBezTo>
                  <a:pt x="24" y="3"/>
                  <a:pt x="17" y="0"/>
                  <a:pt x="9" y="6"/>
                </a:cubicBezTo>
                <a:cubicBezTo>
                  <a:pt x="0" y="11"/>
                  <a:pt x="0" y="19"/>
                  <a:pt x="5" y="26"/>
                </a:cubicBezTo>
                <a:cubicBezTo>
                  <a:pt x="10" y="17"/>
                  <a:pt x="19" y="11"/>
                  <a:pt x="29" y="9"/>
                </a:cubicBezTo>
                <a:moveTo>
                  <a:pt x="50" y="49"/>
                </a:moveTo>
                <a:cubicBezTo>
                  <a:pt x="52" y="49"/>
                  <a:pt x="54" y="48"/>
                  <a:pt x="54" y="46"/>
                </a:cubicBezTo>
                <a:cubicBezTo>
                  <a:pt x="54" y="44"/>
                  <a:pt x="52" y="42"/>
                  <a:pt x="50" y="42"/>
                </a:cubicBezTo>
                <a:cubicBezTo>
                  <a:pt x="40" y="42"/>
                  <a:pt x="40" y="42"/>
                  <a:pt x="40" y="42"/>
                </a:cubicBezTo>
                <a:cubicBezTo>
                  <a:pt x="40" y="29"/>
                  <a:pt x="40" y="29"/>
                  <a:pt x="40" y="29"/>
                </a:cubicBezTo>
                <a:cubicBezTo>
                  <a:pt x="40" y="27"/>
                  <a:pt x="38" y="25"/>
                  <a:pt x="36" y="25"/>
                </a:cubicBezTo>
                <a:cubicBezTo>
                  <a:pt x="34" y="25"/>
                  <a:pt x="33" y="27"/>
                  <a:pt x="33" y="29"/>
                </a:cubicBezTo>
                <a:cubicBezTo>
                  <a:pt x="33" y="46"/>
                  <a:pt x="33" y="46"/>
                  <a:pt x="33" y="46"/>
                </a:cubicBezTo>
                <a:cubicBezTo>
                  <a:pt x="33" y="48"/>
                  <a:pt x="34" y="49"/>
                  <a:pt x="36" y="49"/>
                </a:cubicBezTo>
                <a:lnTo>
                  <a:pt x="50" y="49"/>
                </a:lnTo>
                <a:close/>
                <a:moveTo>
                  <a:pt x="36" y="20"/>
                </a:moveTo>
                <a:cubicBezTo>
                  <a:pt x="50" y="20"/>
                  <a:pt x="62" y="32"/>
                  <a:pt x="62" y="46"/>
                </a:cubicBezTo>
                <a:cubicBezTo>
                  <a:pt x="62" y="60"/>
                  <a:pt x="50" y="71"/>
                  <a:pt x="36" y="71"/>
                </a:cubicBezTo>
                <a:cubicBezTo>
                  <a:pt x="22" y="71"/>
                  <a:pt x="11" y="60"/>
                  <a:pt x="11" y="46"/>
                </a:cubicBezTo>
                <a:cubicBezTo>
                  <a:pt x="11" y="32"/>
                  <a:pt x="22" y="20"/>
                  <a:pt x="36" y="20"/>
                </a:cubicBezTo>
                <a:moveTo>
                  <a:pt x="36" y="78"/>
                </a:moveTo>
                <a:cubicBezTo>
                  <a:pt x="54" y="78"/>
                  <a:pt x="69" y="64"/>
                  <a:pt x="69" y="46"/>
                </a:cubicBezTo>
                <a:cubicBezTo>
                  <a:pt x="69" y="28"/>
                  <a:pt x="54" y="13"/>
                  <a:pt x="36" y="13"/>
                </a:cubicBezTo>
                <a:cubicBezTo>
                  <a:pt x="18" y="13"/>
                  <a:pt x="4" y="28"/>
                  <a:pt x="4" y="46"/>
                </a:cubicBezTo>
                <a:cubicBezTo>
                  <a:pt x="4" y="64"/>
                  <a:pt x="18" y="78"/>
                  <a:pt x="36" y="78"/>
                </a:cubicBezTo>
                <a:moveTo>
                  <a:pt x="42" y="9"/>
                </a:moveTo>
                <a:cubicBezTo>
                  <a:pt x="47" y="3"/>
                  <a:pt x="54" y="0"/>
                  <a:pt x="62" y="6"/>
                </a:cubicBezTo>
                <a:cubicBezTo>
                  <a:pt x="70" y="11"/>
                  <a:pt x="70" y="18"/>
                  <a:pt x="67" y="24"/>
                </a:cubicBezTo>
                <a:cubicBezTo>
                  <a:pt x="61" y="16"/>
                  <a:pt x="52" y="10"/>
                  <a:pt x="42" y="9"/>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0" name="Group 69"/>
          <p:cNvGrpSpPr/>
          <p:nvPr/>
        </p:nvGrpSpPr>
        <p:grpSpPr>
          <a:xfrm>
            <a:off x="6903277" y="2360613"/>
            <a:ext cx="1090309" cy="581070"/>
            <a:chOff x="9475898" y="2480441"/>
            <a:chExt cx="1090309" cy="581070"/>
          </a:xfrm>
        </p:grpSpPr>
        <p:sp>
          <p:nvSpPr>
            <p:cNvPr id="71" name="Rectangle 70"/>
            <p:cNvSpPr/>
            <p:nvPr/>
          </p:nvSpPr>
          <p:spPr>
            <a:xfrm>
              <a:off x="9804468" y="2558023"/>
              <a:ext cx="761739" cy="424730"/>
            </a:xfrm>
            <a:prstGeom prst="rect">
              <a:avLst/>
            </a:prstGeom>
          </p:spPr>
          <p:txBody>
            <a:bodyPr wrap="none" lIns="91436" tIns="45719" rIns="91436" bIns="45719">
              <a:spAutoFit/>
            </a:bodyPr>
            <a:lstStyle/>
            <a:p>
              <a:pPr defTabSz="1218937">
                <a:lnSpc>
                  <a:spcPct val="90000"/>
                </a:lnSpc>
                <a:spcBef>
                  <a:spcPct val="20000"/>
                </a:spcBef>
                <a:buSzPct val="90000"/>
                <a:defRPr/>
              </a:pPr>
              <a:r>
                <a:rPr lang="en-US" sz="1200" dirty="0" smtClean="0">
                  <a:gradFill>
                    <a:gsLst>
                      <a:gs pos="0">
                        <a:srgbClr val="595959"/>
                      </a:gs>
                      <a:gs pos="86000">
                        <a:srgbClr val="595959"/>
                      </a:gs>
                    </a:gsLst>
                    <a:lin ang="5400000" scaled="0"/>
                  </a:gradFill>
                </a:rPr>
                <a:t>Edge</a:t>
              </a:r>
              <a:br>
                <a:rPr lang="en-US" sz="1200" dirty="0" smtClean="0">
                  <a:gradFill>
                    <a:gsLst>
                      <a:gs pos="0">
                        <a:srgbClr val="595959"/>
                      </a:gs>
                      <a:gs pos="86000">
                        <a:srgbClr val="595959"/>
                      </a:gs>
                    </a:gsLst>
                    <a:lin ang="5400000" scaled="0"/>
                  </a:gradFill>
                </a:rPr>
              </a:br>
              <a:r>
                <a:rPr lang="en-US" sz="1200" dirty="0" smtClean="0">
                  <a:gradFill>
                    <a:gsLst>
                      <a:gs pos="0">
                        <a:srgbClr val="595959"/>
                      </a:gs>
                      <a:gs pos="86000">
                        <a:srgbClr val="595959"/>
                      </a:gs>
                    </a:gsLst>
                    <a:lin ang="5400000" scaled="0"/>
                  </a:gradFill>
                </a:rPr>
                <a:t>Location</a:t>
              </a:r>
              <a:endParaRPr lang="en-US" sz="1200" dirty="0">
                <a:gradFill>
                  <a:gsLst>
                    <a:gs pos="0">
                      <a:srgbClr val="595959"/>
                    </a:gs>
                    <a:gs pos="86000">
                      <a:srgbClr val="595959"/>
                    </a:gs>
                  </a:gsLst>
                  <a:lin ang="5400000" scaled="0"/>
                </a:gradFill>
              </a:endParaRPr>
            </a:p>
          </p:txBody>
        </p:sp>
        <p:sp>
          <p:nvSpPr>
            <p:cNvPr id="72"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6" name="Group 75"/>
          <p:cNvGrpSpPr/>
          <p:nvPr/>
        </p:nvGrpSpPr>
        <p:grpSpPr>
          <a:xfrm>
            <a:off x="8204145" y="1898650"/>
            <a:ext cx="1090309" cy="581070"/>
            <a:chOff x="9475898" y="2480441"/>
            <a:chExt cx="1090309" cy="581070"/>
          </a:xfrm>
        </p:grpSpPr>
        <p:sp>
          <p:nvSpPr>
            <p:cNvPr id="77" name="Rectangle 76"/>
            <p:cNvSpPr/>
            <p:nvPr/>
          </p:nvSpPr>
          <p:spPr>
            <a:xfrm>
              <a:off x="9804468" y="2558023"/>
              <a:ext cx="761739" cy="424730"/>
            </a:xfrm>
            <a:prstGeom prst="rect">
              <a:avLst/>
            </a:prstGeom>
          </p:spPr>
          <p:txBody>
            <a:bodyPr wrap="none" lIns="91436" tIns="45719" rIns="91436" bIns="45719">
              <a:spAutoFit/>
            </a:bodyPr>
            <a:lstStyle/>
            <a:p>
              <a:pPr defTabSz="1218937">
                <a:lnSpc>
                  <a:spcPct val="90000"/>
                </a:lnSpc>
                <a:spcBef>
                  <a:spcPct val="20000"/>
                </a:spcBef>
                <a:buSzPct val="90000"/>
                <a:defRPr/>
              </a:pPr>
              <a:r>
                <a:rPr lang="en-US" sz="1200" dirty="0" smtClean="0">
                  <a:gradFill>
                    <a:gsLst>
                      <a:gs pos="0">
                        <a:srgbClr val="595959"/>
                      </a:gs>
                      <a:gs pos="86000">
                        <a:srgbClr val="595959"/>
                      </a:gs>
                    </a:gsLst>
                    <a:lin ang="5400000" scaled="0"/>
                  </a:gradFill>
                </a:rPr>
                <a:t>Edge</a:t>
              </a:r>
              <a:br>
                <a:rPr lang="en-US" sz="1200" dirty="0" smtClean="0">
                  <a:gradFill>
                    <a:gsLst>
                      <a:gs pos="0">
                        <a:srgbClr val="595959"/>
                      </a:gs>
                      <a:gs pos="86000">
                        <a:srgbClr val="595959"/>
                      </a:gs>
                    </a:gsLst>
                    <a:lin ang="5400000" scaled="0"/>
                  </a:gradFill>
                </a:rPr>
              </a:br>
              <a:r>
                <a:rPr lang="en-US" sz="1200" dirty="0" smtClean="0">
                  <a:gradFill>
                    <a:gsLst>
                      <a:gs pos="0">
                        <a:srgbClr val="595959"/>
                      </a:gs>
                      <a:gs pos="86000">
                        <a:srgbClr val="595959"/>
                      </a:gs>
                    </a:gsLst>
                    <a:lin ang="5400000" scaled="0"/>
                  </a:gradFill>
                </a:rPr>
                <a:t>Location</a:t>
              </a:r>
              <a:endParaRPr lang="en-US" sz="1200" dirty="0">
                <a:gradFill>
                  <a:gsLst>
                    <a:gs pos="0">
                      <a:srgbClr val="595959"/>
                    </a:gs>
                    <a:gs pos="86000">
                      <a:srgbClr val="595959"/>
                    </a:gs>
                  </a:gsLst>
                  <a:lin ang="5400000" scaled="0"/>
                </a:gradFill>
              </a:endParaRPr>
            </a:p>
          </p:txBody>
        </p:sp>
        <p:sp>
          <p:nvSpPr>
            <p:cNvPr id="78"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9" name="Group 78"/>
          <p:cNvGrpSpPr/>
          <p:nvPr/>
        </p:nvGrpSpPr>
        <p:grpSpPr>
          <a:xfrm>
            <a:off x="9412835" y="2360613"/>
            <a:ext cx="1090309" cy="581070"/>
            <a:chOff x="9475898" y="2480441"/>
            <a:chExt cx="1090309" cy="581070"/>
          </a:xfrm>
        </p:grpSpPr>
        <p:sp>
          <p:nvSpPr>
            <p:cNvPr id="80" name="Rectangle 79"/>
            <p:cNvSpPr/>
            <p:nvPr/>
          </p:nvSpPr>
          <p:spPr>
            <a:xfrm>
              <a:off x="9804468" y="2558023"/>
              <a:ext cx="761739" cy="424730"/>
            </a:xfrm>
            <a:prstGeom prst="rect">
              <a:avLst/>
            </a:prstGeom>
          </p:spPr>
          <p:txBody>
            <a:bodyPr wrap="none" lIns="91436" tIns="45719" rIns="91436" bIns="45719">
              <a:spAutoFit/>
            </a:bodyPr>
            <a:lstStyle/>
            <a:p>
              <a:pPr defTabSz="1218937">
                <a:lnSpc>
                  <a:spcPct val="90000"/>
                </a:lnSpc>
                <a:spcBef>
                  <a:spcPct val="20000"/>
                </a:spcBef>
                <a:buSzPct val="90000"/>
                <a:defRPr/>
              </a:pPr>
              <a:r>
                <a:rPr lang="en-US" sz="1200" dirty="0" smtClean="0">
                  <a:gradFill>
                    <a:gsLst>
                      <a:gs pos="0">
                        <a:srgbClr val="595959"/>
                      </a:gs>
                      <a:gs pos="86000">
                        <a:srgbClr val="595959"/>
                      </a:gs>
                    </a:gsLst>
                    <a:lin ang="5400000" scaled="0"/>
                  </a:gradFill>
                </a:rPr>
                <a:t>Edge</a:t>
              </a:r>
              <a:br>
                <a:rPr lang="en-US" sz="1200" dirty="0" smtClean="0">
                  <a:gradFill>
                    <a:gsLst>
                      <a:gs pos="0">
                        <a:srgbClr val="595959"/>
                      </a:gs>
                      <a:gs pos="86000">
                        <a:srgbClr val="595959"/>
                      </a:gs>
                    </a:gsLst>
                    <a:lin ang="5400000" scaled="0"/>
                  </a:gradFill>
                </a:rPr>
              </a:br>
              <a:r>
                <a:rPr lang="en-US" sz="1200" dirty="0" smtClean="0">
                  <a:gradFill>
                    <a:gsLst>
                      <a:gs pos="0">
                        <a:srgbClr val="595959"/>
                      </a:gs>
                      <a:gs pos="86000">
                        <a:srgbClr val="595959"/>
                      </a:gs>
                    </a:gsLst>
                    <a:lin ang="5400000" scaled="0"/>
                  </a:gradFill>
                </a:rPr>
                <a:t>Location</a:t>
              </a:r>
              <a:endParaRPr lang="en-US" sz="1200" dirty="0">
                <a:gradFill>
                  <a:gsLst>
                    <a:gs pos="0">
                      <a:srgbClr val="595959"/>
                    </a:gs>
                    <a:gs pos="86000">
                      <a:srgbClr val="595959"/>
                    </a:gs>
                  </a:gsLst>
                  <a:lin ang="5400000" scaled="0"/>
                </a:gradFill>
              </a:endParaRPr>
            </a:p>
          </p:txBody>
        </p:sp>
        <p:sp>
          <p:nvSpPr>
            <p:cNvPr id="81" name="Freeform 6"/>
            <p:cNvSpPr>
              <a:spLocks noEditPoints="1"/>
            </p:cNvSpPr>
            <p:nvPr/>
          </p:nvSpPr>
          <p:spPr bwMode="auto">
            <a:xfrm>
              <a:off x="9475898" y="2480441"/>
              <a:ext cx="342463" cy="581070"/>
            </a:xfrm>
            <a:custGeom>
              <a:avLst/>
              <a:gdLst>
                <a:gd name="T0" fmla="*/ 192 w 221"/>
                <a:gd name="T1" fmla="*/ 0 h 374"/>
                <a:gd name="T2" fmla="*/ 192 w 221"/>
                <a:gd name="T3" fmla="*/ 0 h 374"/>
                <a:gd name="T4" fmla="*/ 221 w 221"/>
                <a:gd name="T5" fmla="*/ 29 h 374"/>
                <a:gd name="T6" fmla="*/ 221 w 221"/>
                <a:gd name="T7" fmla="*/ 345 h 374"/>
                <a:gd name="T8" fmla="*/ 192 w 221"/>
                <a:gd name="T9" fmla="*/ 374 h 374"/>
                <a:gd name="T10" fmla="*/ 29 w 221"/>
                <a:gd name="T11" fmla="*/ 374 h 374"/>
                <a:gd name="T12" fmla="*/ 0 w 221"/>
                <a:gd name="T13" fmla="*/ 345 h 374"/>
                <a:gd name="T14" fmla="*/ 0 w 221"/>
                <a:gd name="T15" fmla="*/ 29 h 374"/>
                <a:gd name="T16" fmla="*/ 29 w 221"/>
                <a:gd name="T17" fmla="*/ 0 h 374"/>
                <a:gd name="T18" fmla="*/ 192 w 221"/>
                <a:gd name="T19" fmla="*/ 0 h 374"/>
                <a:gd name="T20" fmla="*/ 181 w 221"/>
                <a:gd name="T21" fmla="*/ 311 h 374"/>
                <a:gd name="T22" fmla="*/ 49 w 221"/>
                <a:gd name="T23" fmla="*/ 311 h 374"/>
                <a:gd name="T24" fmla="*/ 38 w 221"/>
                <a:gd name="T25" fmla="*/ 299 h 374"/>
                <a:gd name="T26" fmla="*/ 49 w 221"/>
                <a:gd name="T27" fmla="*/ 288 h 374"/>
                <a:gd name="T28" fmla="*/ 181 w 221"/>
                <a:gd name="T29" fmla="*/ 288 h 374"/>
                <a:gd name="T30" fmla="*/ 193 w 221"/>
                <a:gd name="T31" fmla="*/ 299 h 374"/>
                <a:gd name="T32" fmla="*/ 181 w 221"/>
                <a:gd name="T33" fmla="*/ 311 h 374"/>
                <a:gd name="T34" fmla="*/ 181 w 221"/>
                <a:gd name="T35" fmla="*/ 258 h 374"/>
                <a:gd name="T36" fmla="*/ 49 w 221"/>
                <a:gd name="T37" fmla="*/ 258 h 374"/>
                <a:gd name="T38" fmla="*/ 38 w 221"/>
                <a:gd name="T39" fmla="*/ 246 h 374"/>
                <a:gd name="T40" fmla="*/ 49 w 221"/>
                <a:gd name="T41" fmla="*/ 235 h 374"/>
                <a:gd name="T42" fmla="*/ 181 w 221"/>
                <a:gd name="T43" fmla="*/ 235 h 374"/>
                <a:gd name="T44" fmla="*/ 193 w 221"/>
                <a:gd name="T45" fmla="*/ 246 h 374"/>
                <a:gd name="T46" fmla="*/ 181 w 221"/>
                <a:gd name="T47" fmla="*/ 258 h 374"/>
                <a:gd name="T48" fmla="*/ 177 w 221"/>
                <a:gd name="T49" fmla="*/ 194 h 374"/>
                <a:gd name="T50" fmla="*/ 161 w 221"/>
                <a:gd name="T51" fmla="*/ 178 h 374"/>
                <a:gd name="T52" fmla="*/ 177 w 221"/>
                <a:gd name="T53" fmla="*/ 162 h 374"/>
                <a:gd name="T54" fmla="*/ 193 w 221"/>
                <a:gd name="T55" fmla="*/ 178 h 374"/>
                <a:gd name="T56" fmla="*/ 177 w 221"/>
                <a:gd name="T57" fmla="*/ 19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374">
                  <a:moveTo>
                    <a:pt x="192" y="0"/>
                  </a:moveTo>
                  <a:cubicBezTo>
                    <a:pt x="192" y="0"/>
                    <a:pt x="192" y="0"/>
                    <a:pt x="192" y="0"/>
                  </a:cubicBezTo>
                  <a:cubicBezTo>
                    <a:pt x="208" y="0"/>
                    <a:pt x="221" y="13"/>
                    <a:pt x="221" y="29"/>
                  </a:cubicBezTo>
                  <a:cubicBezTo>
                    <a:pt x="221" y="29"/>
                    <a:pt x="221" y="29"/>
                    <a:pt x="221" y="345"/>
                  </a:cubicBezTo>
                  <a:cubicBezTo>
                    <a:pt x="221" y="361"/>
                    <a:pt x="208" y="374"/>
                    <a:pt x="192" y="374"/>
                  </a:cubicBezTo>
                  <a:cubicBezTo>
                    <a:pt x="192" y="374"/>
                    <a:pt x="192" y="374"/>
                    <a:pt x="29" y="374"/>
                  </a:cubicBezTo>
                  <a:cubicBezTo>
                    <a:pt x="12" y="374"/>
                    <a:pt x="0" y="361"/>
                    <a:pt x="0" y="345"/>
                  </a:cubicBezTo>
                  <a:cubicBezTo>
                    <a:pt x="0" y="345"/>
                    <a:pt x="0" y="345"/>
                    <a:pt x="0" y="29"/>
                  </a:cubicBezTo>
                  <a:cubicBezTo>
                    <a:pt x="0" y="13"/>
                    <a:pt x="12" y="0"/>
                    <a:pt x="29" y="0"/>
                  </a:cubicBezTo>
                  <a:lnTo>
                    <a:pt x="192" y="0"/>
                  </a:lnTo>
                  <a:close/>
                  <a:moveTo>
                    <a:pt x="181" y="311"/>
                  </a:moveTo>
                  <a:cubicBezTo>
                    <a:pt x="49" y="311"/>
                    <a:pt x="49" y="311"/>
                    <a:pt x="49" y="311"/>
                  </a:cubicBezTo>
                  <a:cubicBezTo>
                    <a:pt x="43" y="311"/>
                    <a:pt x="38" y="306"/>
                    <a:pt x="38" y="299"/>
                  </a:cubicBezTo>
                  <a:cubicBezTo>
                    <a:pt x="38" y="293"/>
                    <a:pt x="43" y="288"/>
                    <a:pt x="49" y="288"/>
                  </a:cubicBezTo>
                  <a:cubicBezTo>
                    <a:pt x="181" y="288"/>
                    <a:pt x="181" y="288"/>
                    <a:pt x="181" y="288"/>
                  </a:cubicBezTo>
                  <a:cubicBezTo>
                    <a:pt x="188" y="288"/>
                    <a:pt x="193" y="293"/>
                    <a:pt x="193" y="299"/>
                  </a:cubicBezTo>
                  <a:cubicBezTo>
                    <a:pt x="193" y="306"/>
                    <a:pt x="188" y="311"/>
                    <a:pt x="181" y="311"/>
                  </a:cubicBezTo>
                  <a:close/>
                  <a:moveTo>
                    <a:pt x="181" y="258"/>
                  </a:moveTo>
                  <a:cubicBezTo>
                    <a:pt x="49" y="258"/>
                    <a:pt x="49" y="258"/>
                    <a:pt x="49" y="258"/>
                  </a:cubicBezTo>
                  <a:cubicBezTo>
                    <a:pt x="43" y="258"/>
                    <a:pt x="38" y="253"/>
                    <a:pt x="38" y="246"/>
                  </a:cubicBezTo>
                  <a:cubicBezTo>
                    <a:pt x="38" y="240"/>
                    <a:pt x="43" y="235"/>
                    <a:pt x="49" y="235"/>
                  </a:cubicBezTo>
                  <a:cubicBezTo>
                    <a:pt x="181" y="235"/>
                    <a:pt x="181" y="235"/>
                    <a:pt x="181" y="235"/>
                  </a:cubicBezTo>
                  <a:cubicBezTo>
                    <a:pt x="188" y="235"/>
                    <a:pt x="193" y="240"/>
                    <a:pt x="193" y="246"/>
                  </a:cubicBezTo>
                  <a:cubicBezTo>
                    <a:pt x="193" y="253"/>
                    <a:pt x="188" y="258"/>
                    <a:pt x="181" y="258"/>
                  </a:cubicBezTo>
                  <a:close/>
                  <a:moveTo>
                    <a:pt x="177" y="194"/>
                  </a:moveTo>
                  <a:cubicBezTo>
                    <a:pt x="168" y="194"/>
                    <a:pt x="161" y="187"/>
                    <a:pt x="161" y="178"/>
                  </a:cubicBezTo>
                  <a:cubicBezTo>
                    <a:pt x="161" y="170"/>
                    <a:pt x="168" y="162"/>
                    <a:pt x="177" y="162"/>
                  </a:cubicBezTo>
                  <a:cubicBezTo>
                    <a:pt x="186" y="162"/>
                    <a:pt x="193" y="170"/>
                    <a:pt x="193" y="178"/>
                  </a:cubicBezTo>
                  <a:cubicBezTo>
                    <a:pt x="193" y="187"/>
                    <a:pt x="186" y="194"/>
                    <a:pt x="177" y="19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82108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xEl>
                                              <p:pRg st="1" end="1"/>
                                            </p:txEl>
                                          </p:spTgt>
                                        </p:tgtEl>
                                        <p:attrNameLst>
                                          <p:attrName>style.visibility</p:attrName>
                                        </p:attrNameLst>
                                      </p:cBhvr>
                                      <p:to>
                                        <p:strVal val="visible"/>
                                      </p:to>
                                    </p:set>
                                    <p:animEffect transition="in" filter="fade">
                                      <p:cBhvr>
                                        <p:cTn id="7" dur="500"/>
                                        <p:tgtEl>
                                          <p:spTgt spid="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xEl>
                                              <p:pRg st="2" end="2"/>
                                            </p:txEl>
                                          </p:spTgt>
                                        </p:tgtEl>
                                        <p:attrNameLst>
                                          <p:attrName>style.visibility</p:attrName>
                                        </p:attrNameLst>
                                      </p:cBhvr>
                                      <p:to>
                                        <p:strVal val="visible"/>
                                      </p:to>
                                    </p:set>
                                    <p:animEffect transition="in" filter="fade">
                                      <p:cBhvr>
                                        <p:cTn id="12" dur="500"/>
                                        <p:tgtEl>
                                          <p:spTgt spid="39">
                                            <p:txEl>
                                              <p:pRg st="2" end="2"/>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2" nodeType="click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10" presetClass="exit" presetSubtype="0" fill="hold" grpId="3" nodeType="withEffect">
                                  <p:stCondLst>
                                    <p:cond delay="0"/>
                                  </p:stCondLst>
                                  <p:childTnLst>
                                    <p:animEffect transition="out" filter="fade">
                                      <p:cBhvr>
                                        <p:cTn id="23" dur="500"/>
                                        <p:tgtEl>
                                          <p:spTgt spid="61"/>
                                        </p:tgtEl>
                                      </p:cBhvr>
                                    </p:animEffect>
                                    <p:set>
                                      <p:cBhvr>
                                        <p:cTn id="24" dur="1" fill="hold">
                                          <p:stCondLst>
                                            <p:cond delay="499"/>
                                          </p:stCondLst>
                                        </p:cTn>
                                        <p:tgtEl>
                                          <p:spTgt spid="6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xit" presetSubtype="0" fill="hold" grpId="1" nodeType="withEffect">
                                  <p:stCondLst>
                                    <p:cond delay="0"/>
                                  </p:stCondLst>
                                  <p:childTnLst>
                                    <p:animEffect transition="out" filter="fade">
                                      <p:cBhvr>
                                        <p:cTn id="34" dur="500"/>
                                        <p:tgtEl>
                                          <p:spTgt spid="62"/>
                                        </p:tgtEl>
                                      </p:cBhvr>
                                    </p:animEffect>
                                    <p:set>
                                      <p:cBhvr>
                                        <p:cTn id="35" dur="1" fill="hold">
                                          <p:stCondLst>
                                            <p:cond delay="499"/>
                                          </p:stCondLst>
                                        </p:cTn>
                                        <p:tgtEl>
                                          <p:spTgt spid="62"/>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63"/>
                                        </p:tgtEl>
                                      </p:cBhvr>
                                    </p:animEffect>
                                    <p:set>
                                      <p:cBhvr>
                                        <p:cTn id="43" dur="1" fill="hold">
                                          <p:stCondLst>
                                            <p:cond delay="499"/>
                                          </p:stCondLst>
                                        </p:cTn>
                                        <p:tgtEl>
                                          <p:spTgt spid="63"/>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par>
                                <p:cTn id="59" presetID="10" presetClass="exit" presetSubtype="0" fill="hold" grpId="1" nodeType="withEffect">
                                  <p:stCondLst>
                                    <p:cond delay="0"/>
                                  </p:stCondLst>
                                  <p:childTnLst>
                                    <p:animEffect transition="out" filter="fade">
                                      <p:cBhvr>
                                        <p:cTn id="60" dur="500"/>
                                        <p:tgtEl>
                                          <p:spTgt spid="61"/>
                                        </p:tgtEl>
                                      </p:cBhvr>
                                    </p:animEffect>
                                    <p:set>
                                      <p:cBhvr>
                                        <p:cTn id="61" dur="1" fill="hold">
                                          <p:stCondLst>
                                            <p:cond delay="499"/>
                                          </p:stCondLst>
                                        </p:cTn>
                                        <p:tgtEl>
                                          <p:spTgt spid="61"/>
                                        </p:tgtEl>
                                        <p:attrNameLst>
                                          <p:attrName>style.visibility</p:attrName>
                                        </p:attrNameLst>
                                      </p:cBhvr>
                                      <p:to>
                                        <p:strVal val="hidden"/>
                                      </p:to>
                                    </p:se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par>
                                <p:cTn id="69" presetID="0" presetClass="path" presetSubtype="0" decel="100000" fill="hold" grpId="1" nodeType="withEffect">
                                  <p:stCondLst>
                                    <p:cond delay="0"/>
                                  </p:stCondLst>
                                  <p:childTnLst>
                                    <p:animMotion origin="layout" path="M -4.16938E-6 4.81481E-6 L -0.11413 -0.41042 " pathEditMode="relative" rAng="0" ptsTypes="AA">
                                      <p:cBhvr>
                                        <p:cTn id="70" dur="1000" fill="hold"/>
                                        <p:tgtEl>
                                          <p:spTgt spid="55"/>
                                        </p:tgtEl>
                                        <p:attrNameLst>
                                          <p:attrName>ppt_x</p:attrName>
                                          <p:attrName>ppt_y</p:attrName>
                                        </p:attrNameLst>
                                      </p:cBhvr>
                                      <p:rCtr x="-5707" y="-20532"/>
                                    </p:animMotion>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par>
                                <p:cTn id="76" presetID="10" presetClass="entr" presetSubtype="0" fill="hold" nodeType="withEffect">
                                  <p:stCondLst>
                                    <p:cond delay="0"/>
                                  </p:stCondLst>
                                  <p:childTnLst>
                                    <p:set>
                                      <p:cBhvr>
                                        <p:cTn id="77" dur="1" fill="hold">
                                          <p:stCondLst>
                                            <p:cond delay="0"/>
                                          </p:stCondLst>
                                        </p:cTn>
                                        <p:tgtEl>
                                          <p:spTgt spid="60">
                                            <p:txEl>
                                              <p:pRg st="0" end="0"/>
                                            </p:txEl>
                                          </p:spTgt>
                                        </p:tgtEl>
                                        <p:attrNameLst>
                                          <p:attrName>style.visibility</p:attrName>
                                        </p:attrNameLst>
                                      </p:cBhvr>
                                      <p:to>
                                        <p:strVal val="visible"/>
                                      </p:to>
                                    </p:set>
                                    <p:animEffect transition="in" filter="fade">
                                      <p:cBhvr>
                                        <p:cTn id="78" dur="500"/>
                                        <p:tgtEl>
                                          <p:spTgt spid="60">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57"/>
                                        </p:tgtEl>
                                      </p:cBhvr>
                                    </p:animEffect>
                                    <p:set>
                                      <p:cBhvr>
                                        <p:cTn id="88" dur="1" fill="hold">
                                          <p:stCondLst>
                                            <p:cond delay="499"/>
                                          </p:stCondLst>
                                        </p:cTn>
                                        <p:tgtEl>
                                          <p:spTgt spid="5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9"/>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53"/>
                                        </p:tgtEl>
                                      </p:cBhvr>
                                    </p:animEffect>
                                    <p:set>
                                      <p:cBhvr>
                                        <p:cTn id="93" dur="1" fill="hold">
                                          <p:stCondLst>
                                            <p:cond delay="499"/>
                                          </p:stCondLst>
                                        </p:cTn>
                                        <p:tgtEl>
                                          <p:spTgt spid="53"/>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54"/>
                                        </p:tgtEl>
                                      </p:cBhvr>
                                    </p:animEffect>
                                    <p:set>
                                      <p:cBhvr>
                                        <p:cTn id="96" dur="1" fill="hold">
                                          <p:stCondLst>
                                            <p:cond delay="499"/>
                                          </p:stCondLst>
                                        </p:cTn>
                                        <p:tgtEl>
                                          <p:spTgt spid="54"/>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par>
                          <p:cTn id="102" fill="hold">
                            <p:stCondLst>
                              <p:cond delay="500"/>
                            </p:stCondLst>
                            <p:childTnLst>
                              <p:par>
                                <p:cTn id="103" presetID="26" presetClass="emph" presetSubtype="0" fill="hold" grpId="2" nodeType="afterEffect">
                                  <p:stCondLst>
                                    <p:cond delay="0"/>
                                  </p:stCondLst>
                                  <p:childTnLst>
                                    <p:animEffect transition="out" filter="fade">
                                      <p:cBhvr>
                                        <p:cTn id="104" dur="500" tmFilter="0, 0; .2, .5; .8, .5; 1, 0"/>
                                        <p:tgtEl>
                                          <p:spTgt spid="55"/>
                                        </p:tgtEl>
                                      </p:cBhvr>
                                    </p:animEffect>
                                    <p:animScale>
                                      <p:cBhvr>
                                        <p:cTn id="105" dur="250" autoRev="1" fill="hold"/>
                                        <p:tgtEl>
                                          <p:spTgt spid="55"/>
                                        </p:tgtEl>
                                      </p:cBhvr>
                                      <p:by x="105000" y="105000"/>
                                    </p:animScale>
                                  </p:childTnLst>
                                </p:cTn>
                              </p:par>
                            </p:childTnLst>
                          </p:cTn>
                        </p:par>
                        <p:par>
                          <p:cTn id="106" fill="hold">
                            <p:stCondLst>
                              <p:cond delay="1000"/>
                            </p:stCondLst>
                            <p:childTnLst>
                              <p:par>
                                <p:cTn id="107" presetID="10" presetClass="entr" presetSubtype="0" fill="hold" nodeType="after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nodeType="clickEffect">
                                  <p:stCondLst>
                                    <p:cond delay="0"/>
                                  </p:stCondLst>
                                  <p:childTnLst>
                                    <p:animEffect transition="out" filter="fade">
                                      <p:cBhvr>
                                        <p:cTn id="113" dur="500"/>
                                        <p:tgtEl>
                                          <p:spTgt spid="57"/>
                                        </p:tgtEl>
                                      </p:cBhvr>
                                    </p:animEffect>
                                    <p:set>
                                      <p:cBhvr>
                                        <p:cTn id="114" dur="1" fill="hold">
                                          <p:stCondLst>
                                            <p:cond delay="499"/>
                                          </p:stCondLst>
                                        </p:cTn>
                                        <p:tgtEl>
                                          <p:spTgt spid="57"/>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49"/>
                                        </p:tgtEl>
                                      </p:cBhvr>
                                    </p:animEffect>
                                    <p:set>
                                      <p:cBhvr>
                                        <p:cTn id="117" dur="1" fill="hold">
                                          <p:stCondLst>
                                            <p:cond delay="499"/>
                                          </p:stCondLst>
                                        </p:cTn>
                                        <p:tgtEl>
                                          <p:spTgt spid="49"/>
                                        </p:tgtEl>
                                        <p:attrNameLst>
                                          <p:attrName>style.visibility</p:attrName>
                                        </p:attrNameLst>
                                      </p:cBhvr>
                                      <p:to>
                                        <p:strVal val="hidden"/>
                                      </p:to>
                                    </p:set>
                                  </p:childTnLst>
                                </p:cTn>
                              </p:par>
                            </p:childTnLst>
                          </p:cTn>
                        </p:par>
                        <p:par>
                          <p:cTn id="118" fill="hold">
                            <p:stCondLst>
                              <p:cond delay="500"/>
                            </p:stCondLst>
                            <p:childTnLst>
                              <p:par>
                                <p:cTn id="119" presetID="10" presetClass="exit" presetSubtype="0" fill="hold" grpId="1" nodeType="afterEffect">
                                  <p:stCondLst>
                                    <p:cond delay="0"/>
                                  </p:stCondLst>
                                  <p:childTnLst>
                                    <p:animEffect transition="out" filter="fade">
                                      <p:cBhvr>
                                        <p:cTn id="120" dur="500"/>
                                        <p:tgtEl>
                                          <p:spTgt spid="68"/>
                                        </p:tgtEl>
                                      </p:cBhvr>
                                    </p:animEffect>
                                    <p:set>
                                      <p:cBhvr>
                                        <p:cTn id="121" dur="1" fill="hold">
                                          <p:stCondLst>
                                            <p:cond delay="499"/>
                                          </p:stCondLst>
                                        </p:cTn>
                                        <p:tgtEl>
                                          <p:spTgt spid="68"/>
                                        </p:tgtEl>
                                        <p:attrNameLst>
                                          <p:attrName>style.visibility</p:attrName>
                                        </p:attrNameLst>
                                      </p:cBhvr>
                                      <p:to>
                                        <p:strVal val="hidden"/>
                                      </p:to>
                                    </p:set>
                                  </p:childTnLst>
                                </p:cTn>
                              </p:par>
                              <p:par>
                                <p:cTn id="122" presetID="10" presetClass="exit" presetSubtype="0" fill="hold" grpId="0" nodeType="withEffect">
                                  <p:stCondLst>
                                    <p:cond delay="0"/>
                                  </p:stCondLst>
                                  <p:childTnLst>
                                    <p:animEffect transition="out" filter="fade">
                                      <p:cBhvr>
                                        <p:cTn id="123" dur="500"/>
                                        <p:tgtEl>
                                          <p:spTgt spid="60">
                                            <p:txEl>
                                              <p:pRg st="0" end="0"/>
                                            </p:txEl>
                                          </p:spTgt>
                                        </p:tgtEl>
                                      </p:cBhvr>
                                    </p:animEffect>
                                    <p:set>
                                      <p:cBhvr>
                                        <p:cTn id="124" dur="1" fill="hold">
                                          <p:stCondLst>
                                            <p:cond delay="499"/>
                                          </p:stCondLst>
                                        </p:cTn>
                                        <p:tgtEl>
                                          <p:spTgt spid="60">
                                            <p:txEl>
                                              <p:pRg st="0" end="0"/>
                                            </p:txEl>
                                          </p:spTgt>
                                        </p:tgtEl>
                                        <p:attrNameLst>
                                          <p:attrName>style.visibility</p:attrName>
                                        </p:attrNameLst>
                                      </p:cBhvr>
                                      <p:to>
                                        <p:strVal val="hidden"/>
                                      </p:to>
                                    </p:set>
                                  </p:childTnLst>
                                </p:cTn>
                              </p:par>
                              <p:par>
                                <p:cTn id="125" presetID="10" presetClass="exit" presetSubtype="0" fill="hold" grpId="3" nodeType="withEffect">
                                  <p:stCondLst>
                                    <p:cond delay="0"/>
                                  </p:stCondLst>
                                  <p:childTnLst>
                                    <p:animEffect transition="out" filter="fade">
                                      <p:cBhvr>
                                        <p:cTn id="126" dur="500"/>
                                        <p:tgtEl>
                                          <p:spTgt spid="55"/>
                                        </p:tgtEl>
                                      </p:cBhvr>
                                    </p:animEffect>
                                    <p:set>
                                      <p:cBhvr>
                                        <p:cTn id="127" dur="1" fill="hold">
                                          <p:stCondLst>
                                            <p:cond delay="499"/>
                                          </p:stCondLst>
                                        </p:cTn>
                                        <p:tgtEl>
                                          <p:spTgt spid="55"/>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500"/>
                                        <p:tgtEl>
                                          <p:spTgt spid="49"/>
                                        </p:tgtEl>
                                      </p:cBhvr>
                                    </p:animEffect>
                                  </p:childTnLst>
                                </p:cTn>
                              </p:par>
                            </p:childTnLst>
                          </p:cTn>
                        </p:par>
                        <p:par>
                          <p:cTn id="133" fill="hold">
                            <p:stCondLst>
                              <p:cond delay="500"/>
                            </p:stCondLst>
                            <p:childTnLst>
                              <p:par>
                                <p:cTn id="134" presetID="10" presetClass="entr" presetSubtype="0" fill="hold" nodeType="afterEffect">
                                  <p:stCondLst>
                                    <p:cond delay="0"/>
                                  </p:stCondLst>
                                  <p:childTnLst>
                                    <p:set>
                                      <p:cBhvr>
                                        <p:cTn id="135" dur="1" fill="hold">
                                          <p:stCondLst>
                                            <p:cond delay="0"/>
                                          </p:stCondLst>
                                        </p:cTn>
                                        <p:tgtEl>
                                          <p:spTgt spid="53"/>
                                        </p:tgtEl>
                                        <p:attrNameLst>
                                          <p:attrName>style.visibility</p:attrName>
                                        </p:attrNameLst>
                                      </p:cBhvr>
                                      <p:to>
                                        <p:strVal val="visible"/>
                                      </p:to>
                                    </p:set>
                                    <p:animEffect transition="in" filter="fade">
                                      <p:cBhvr>
                                        <p:cTn id="136" dur="500"/>
                                        <p:tgtEl>
                                          <p:spTgt spid="53"/>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fade">
                                      <p:cBhvr>
                                        <p:cTn id="141" dur="500"/>
                                        <p:tgtEl>
                                          <p:spTgt spid="54"/>
                                        </p:tgtEl>
                                      </p:cBhvr>
                                    </p:animEffect>
                                  </p:childTnLst>
                                </p:cTn>
                              </p:par>
                            </p:childTnLst>
                          </p:cTn>
                        </p:par>
                        <p:par>
                          <p:cTn id="142" fill="hold">
                            <p:stCondLst>
                              <p:cond delay="500"/>
                            </p:stCondLst>
                            <p:childTnLst>
                              <p:par>
                                <p:cTn id="143" presetID="1" presetClass="entr" presetSubtype="0" fill="hold" grpId="0" nodeType="afterEffect">
                                  <p:stCondLst>
                                    <p:cond delay="0"/>
                                  </p:stCondLst>
                                  <p:childTnLst>
                                    <p:set>
                                      <p:cBhvr>
                                        <p:cTn id="144" dur="1" fill="hold">
                                          <p:stCondLst>
                                            <p:cond delay="0"/>
                                          </p:stCondLst>
                                        </p:cTn>
                                        <p:tgtEl>
                                          <p:spTgt spid="59"/>
                                        </p:tgtEl>
                                        <p:attrNameLst>
                                          <p:attrName>style.visibility</p:attrName>
                                        </p:attrNameLst>
                                      </p:cBhvr>
                                      <p:to>
                                        <p:strVal val="visible"/>
                                      </p:to>
                                    </p:set>
                                  </p:childTnLst>
                                </p:cTn>
                              </p:par>
                            </p:childTnLst>
                          </p:cTn>
                        </p:par>
                        <p:par>
                          <p:cTn id="145" fill="hold">
                            <p:stCondLst>
                              <p:cond delay="500"/>
                            </p:stCondLst>
                            <p:childTnLst>
                              <p:par>
                                <p:cTn id="146" presetID="0" presetClass="path" presetSubtype="0" accel="50000" decel="50000" fill="hold" grpId="1" nodeType="afterEffect">
                                  <p:stCondLst>
                                    <p:cond delay="0"/>
                                  </p:stCondLst>
                                  <p:childTnLst>
                                    <p:animMotion origin="layout" path="M -4.9759E-7 -3.7037E-7 L -0.10225 -0.40509 " pathEditMode="relative" rAng="0" ptsTypes="AA">
                                      <p:cBhvr>
                                        <p:cTn id="147" dur="750" fill="hold"/>
                                        <p:tgtEl>
                                          <p:spTgt spid="59"/>
                                        </p:tgtEl>
                                        <p:attrNameLst>
                                          <p:attrName>ppt_x</p:attrName>
                                          <p:attrName>ppt_y</p:attrName>
                                        </p:attrNameLst>
                                      </p:cBhvr>
                                      <p:rCtr x="-5119" y="-20255"/>
                                    </p:animMotion>
                                  </p:childTnLst>
                                </p:cTn>
                              </p:par>
                            </p:childTnLst>
                          </p:cTn>
                        </p:par>
                        <p:par>
                          <p:cTn id="148" fill="hold">
                            <p:stCondLst>
                              <p:cond delay="1250"/>
                            </p:stCondLst>
                            <p:childTnLst>
                              <p:par>
                                <p:cTn id="149" presetID="10" presetClass="entr" presetSubtype="0" fill="hold" grpId="2" nodeType="after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fade">
                                      <p:cBhvr>
                                        <p:cTn id="151" dur="500"/>
                                        <p:tgtEl>
                                          <p:spTgt spid="68"/>
                                        </p:tgtEl>
                                      </p:cBhvr>
                                    </p:animEffect>
                                  </p:childTnLst>
                                </p:cTn>
                              </p:par>
                              <p:par>
                                <p:cTn id="152" presetID="10" presetClass="entr" presetSubtype="0" fill="hold" grpId="1" nodeType="withEffect">
                                  <p:stCondLst>
                                    <p:cond delay="0"/>
                                  </p:stCondLst>
                                  <p:childTnLst>
                                    <p:set>
                                      <p:cBhvr>
                                        <p:cTn id="153" dur="1" fill="hold">
                                          <p:stCondLst>
                                            <p:cond delay="0"/>
                                          </p:stCondLst>
                                        </p:cTn>
                                        <p:tgtEl>
                                          <p:spTgt spid="60">
                                            <p:txEl>
                                              <p:pRg st="0" end="0"/>
                                            </p:txEl>
                                          </p:spTgt>
                                        </p:tgtEl>
                                        <p:attrNameLst>
                                          <p:attrName>style.visibility</p:attrName>
                                        </p:attrNameLst>
                                      </p:cBhvr>
                                      <p:to>
                                        <p:strVal val="visible"/>
                                      </p:to>
                                    </p:set>
                                    <p:animEffect transition="in" filter="fade">
                                      <p:cBhvr>
                                        <p:cTn id="154" dur="500"/>
                                        <p:tgtEl>
                                          <p:spTgt spid="60">
                                            <p:txEl>
                                              <p:pRg st="0" end="0"/>
                                            </p:txEl>
                                          </p:spTgt>
                                        </p:tgtEl>
                                      </p:cBhvr>
                                    </p:animEffect>
                                  </p:childTnLst>
                                </p:cTn>
                              </p:par>
                            </p:childTnLst>
                          </p:cTn>
                        </p:par>
                        <p:par>
                          <p:cTn id="155" fill="hold">
                            <p:stCondLst>
                              <p:cond delay="1750"/>
                            </p:stCondLst>
                            <p:childTnLst>
                              <p:par>
                                <p:cTn id="156" presetID="10" presetClass="entr" presetSubtype="0" fill="hold" nodeType="afterEffect">
                                  <p:stCondLst>
                                    <p:cond delay="0"/>
                                  </p:stCondLst>
                                  <p:childTnLst>
                                    <p:set>
                                      <p:cBhvr>
                                        <p:cTn id="157" dur="1" fill="hold">
                                          <p:stCondLst>
                                            <p:cond delay="0"/>
                                          </p:stCondLst>
                                        </p:cTn>
                                        <p:tgtEl>
                                          <p:spTgt spid="57"/>
                                        </p:tgtEl>
                                        <p:attrNameLst>
                                          <p:attrName>style.visibility</p:attrName>
                                        </p:attrNameLst>
                                      </p:cBhvr>
                                      <p:to>
                                        <p:strVal val="visible"/>
                                      </p:to>
                                    </p:set>
                                    <p:animEffect transition="in" filter="fade">
                                      <p:cBhvr>
                                        <p:cTn id="158" dur="500"/>
                                        <p:tgtEl>
                                          <p:spTgt spid="57"/>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54"/>
                                        </p:tgtEl>
                                      </p:cBhvr>
                                    </p:animEffect>
                                    <p:set>
                                      <p:cBhvr>
                                        <p:cTn id="163" dur="1" fill="hold">
                                          <p:stCondLst>
                                            <p:cond delay="499"/>
                                          </p:stCondLst>
                                        </p:cTn>
                                        <p:tgtEl>
                                          <p:spTgt spid="54"/>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53"/>
                                        </p:tgtEl>
                                      </p:cBhvr>
                                    </p:animEffect>
                                    <p:set>
                                      <p:cBhvr>
                                        <p:cTn id="166" dur="1" fill="hold">
                                          <p:stCondLst>
                                            <p:cond delay="499"/>
                                          </p:stCondLst>
                                        </p:cTn>
                                        <p:tgtEl>
                                          <p:spTgt spid="53"/>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57"/>
                                        </p:tgtEl>
                                      </p:cBhvr>
                                    </p:animEffect>
                                    <p:set>
                                      <p:cBhvr>
                                        <p:cTn id="169" dur="1" fill="hold">
                                          <p:stCondLst>
                                            <p:cond delay="499"/>
                                          </p:stCondLst>
                                        </p:cTn>
                                        <p:tgtEl>
                                          <p:spTgt spid="57"/>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49"/>
                                        </p:tgtEl>
                                      </p:cBhvr>
                                    </p:animEffect>
                                    <p:set>
                                      <p:cBhvr>
                                        <p:cTn id="172" dur="1" fill="hold">
                                          <p:stCondLst>
                                            <p:cond delay="499"/>
                                          </p:stCondLst>
                                        </p:cTn>
                                        <p:tgtEl>
                                          <p:spTgt spid="49"/>
                                        </p:tgtEl>
                                        <p:attrNameLst>
                                          <p:attrName>style.visibility</p:attrName>
                                        </p:attrNameLst>
                                      </p:cBhvr>
                                      <p:to>
                                        <p:strVal val="hidden"/>
                                      </p:to>
                                    </p:set>
                                  </p:childTnLst>
                                </p:cTn>
                              </p:par>
                            </p:childTnLst>
                          </p:cTn>
                        </p:par>
                        <p:par>
                          <p:cTn id="173" fill="hold">
                            <p:stCondLst>
                              <p:cond delay="500"/>
                            </p:stCondLst>
                            <p:childTnLst>
                              <p:par>
                                <p:cTn id="174" presetID="10" presetClass="exit" presetSubtype="0" fill="hold" grpId="0" nodeType="afterEffect">
                                  <p:stCondLst>
                                    <p:cond delay="0"/>
                                  </p:stCondLst>
                                  <p:childTnLst>
                                    <p:animEffect transition="out" filter="fade">
                                      <p:cBhvr>
                                        <p:cTn id="175" dur="750"/>
                                        <p:tgtEl>
                                          <p:spTgt spid="41"/>
                                        </p:tgtEl>
                                      </p:cBhvr>
                                    </p:animEffect>
                                    <p:set>
                                      <p:cBhvr>
                                        <p:cTn id="176" dur="1" fill="hold">
                                          <p:stCondLst>
                                            <p:cond delay="749"/>
                                          </p:stCondLst>
                                        </p:cTn>
                                        <p:tgtEl>
                                          <p:spTgt spid="41"/>
                                        </p:tgtEl>
                                        <p:attrNameLst>
                                          <p:attrName>style.visibility</p:attrName>
                                        </p:attrNameLst>
                                      </p:cBhvr>
                                      <p:to>
                                        <p:strVal val="hidden"/>
                                      </p:to>
                                    </p:set>
                                  </p:childTnLst>
                                </p:cTn>
                              </p:par>
                              <p:par>
                                <p:cTn id="177" presetID="10" presetClass="exit" presetSubtype="0" fill="hold" grpId="0" nodeType="withEffect">
                                  <p:stCondLst>
                                    <p:cond delay="0"/>
                                  </p:stCondLst>
                                  <p:childTnLst>
                                    <p:animEffect transition="out" filter="fade">
                                      <p:cBhvr>
                                        <p:cTn id="178" dur="750"/>
                                        <p:tgtEl>
                                          <p:spTgt spid="51"/>
                                        </p:tgtEl>
                                      </p:cBhvr>
                                    </p:animEffect>
                                    <p:set>
                                      <p:cBhvr>
                                        <p:cTn id="179" dur="1" fill="hold">
                                          <p:stCondLst>
                                            <p:cond delay="749"/>
                                          </p:stCondLst>
                                        </p:cTn>
                                        <p:tgtEl>
                                          <p:spTgt spid="51"/>
                                        </p:tgtEl>
                                        <p:attrNameLst>
                                          <p:attrName>style.visibility</p:attrName>
                                        </p:attrNameLst>
                                      </p:cBhvr>
                                      <p:to>
                                        <p:strVal val="hidden"/>
                                      </p:to>
                                    </p:se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nodeType="clickEffect">
                                  <p:stCondLst>
                                    <p:cond delay="0"/>
                                  </p:stCondLst>
                                  <p:childTnLst>
                                    <p:set>
                                      <p:cBhvr>
                                        <p:cTn id="183" dur="1" fill="hold">
                                          <p:stCondLst>
                                            <p:cond delay="0"/>
                                          </p:stCondLst>
                                        </p:cTn>
                                        <p:tgtEl>
                                          <p:spTgt spid="49"/>
                                        </p:tgtEl>
                                        <p:attrNameLst>
                                          <p:attrName>style.visibility</p:attrName>
                                        </p:attrNameLst>
                                      </p:cBhvr>
                                      <p:to>
                                        <p:strVal val="visible"/>
                                      </p:to>
                                    </p:set>
                                    <p:animEffect transition="in" filter="fade">
                                      <p:cBhvr>
                                        <p:cTn id="184" dur="500"/>
                                        <p:tgtEl>
                                          <p:spTgt spid="49"/>
                                        </p:tgtEl>
                                      </p:cBhvr>
                                    </p:animEffect>
                                  </p:childTnLst>
                                </p:cTn>
                              </p:par>
                            </p:childTnLst>
                          </p:cTn>
                        </p:par>
                        <p:par>
                          <p:cTn id="185" fill="hold">
                            <p:stCondLst>
                              <p:cond delay="500"/>
                            </p:stCondLst>
                            <p:childTnLst>
                              <p:par>
                                <p:cTn id="186" presetID="26" presetClass="emph" presetSubtype="0" fill="hold" grpId="2" nodeType="afterEffect">
                                  <p:stCondLst>
                                    <p:cond delay="0"/>
                                  </p:stCondLst>
                                  <p:childTnLst>
                                    <p:animEffect transition="out" filter="fade">
                                      <p:cBhvr>
                                        <p:cTn id="187" dur="500" tmFilter="0, 0; .2, .5; .8, .5; 1, 0"/>
                                        <p:tgtEl>
                                          <p:spTgt spid="59"/>
                                        </p:tgtEl>
                                      </p:cBhvr>
                                    </p:animEffect>
                                    <p:animScale>
                                      <p:cBhvr>
                                        <p:cTn id="188" dur="250" autoRev="1" fill="hold"/>
                                        <p:tgtEl>
                                          <p:spTgt spid="59"/>
                                        </p:tgtEl>
                                      </p:cBhvr>
                                      <p:by x="105000" y="105000"/>
                                    </p:animScale>
                                  </p:childTnLst>
                                </p:cTn>
                              </p:par>
                            </p:childTnLst>
                          </p:cTn>
                        </p:par>
                        <p:par>
                          <p:cTn id="189" fill="hold">
                            <p:stCondLst>
                              <p:cond delay="1000"/>
                            </p:stCondLst>
                            <p:childTnLst>
                              <p:par>
                                <p:cTn id="190" presetID="10" presetClass="entr" presetSubtype="0" fill="hold" nodeType="afterEffect">
                                  <p:stCondLst>
                                    <p:cond delay="0"/>
                                  </p:stCondLst>
                                  <p:childTnLst>
                                    <p:set>
                                      <p:cBhvr>
                                        <p:cTn id="191" dur="1" fill="hold">
                                          <p:stCondLst>
                                            <p:cond delay="0"/>
                                          </p:stCondLst>
                                        </p:cTn>
                                        <p:tgtEl>
                                          <p:spTgt spid="57"/>
                                        </p:tgtEl>
                                        <p:attrNameLst>
                                          <p:attrName>style.visibility</p:attrName>
                                        </p:attrNameLst>
                                      </p:cBhvr>
                                      <p:to>
                                        <p:strVal val="visible"/>
                                      </p:to>
                                    </p:set>
                                    <p:animEffect transition="in" filter="fade">
                                      <p:cBhvr>
                                        <p:cTn id="192" dur="500"/>
                                        <p:tgtEl>
                                          <p:spTgt spid="57"/>
                                        </p:tgtEl>
                                      </p:cBhvr>
                                    </p:animEffect>
                                  </p:childTnLst>
                                </p:cTn>
                              </p:par>
                            </p:childTnLst>
                          </p:cTn>
                        </p:par>
                      </p:childTnLst>
                    </p:cTn>
                  </p:par>
                  <p:par>
                    <p:cTn id="193" fill="hold">
                      <p:stCondLst>
                        <p:cond delay="indefinite"/>
                      </p:stCondLst>
                      <p:childTnLst>
                        <p:par>
                          <p:cTn id="194" fill="hold">
                            <p:stCondLst>
                              <p:cond delay="0"/>
                            </p:stCondLst>
                            <p:childTnLst>
                              <p:par>
                                <p:cTn id="195" presetID="10" presetClass="exit" presetSubtype="0" fill="hold" nodeType="clickEffect">
                                  <p:stCondLst>
                                    <p:cond delay="0"/>
                                  </p:stCondLst>
                                  <p:childTnLst>
                                    <p:animEffect transition="out" filter="fade">
                                      <p:cBhvr>
                                        <p:cTn id="196" dur="500"/>
                                        <p:tgtEl>
                                          <p:spTgt spid="57"/>
                                        </p:tgtEl>
                                      </p:cBhvr>
                                    </p:animEffect>
                                    <p:set>
                                      <p:cBhvr>
                                        <p:cTn id="197" dur="1" fill="hold">
                                          <p:stCondLst>
                                            <p:cond delay="499"/>
                                          </p:stCondLst>
                                        </p:cTn>
                                        <p:tgtEl>
                                          <p:spTgt spid="57"/>
                                        </p:tgtEl>
                                        <p:attrNameLst>
                                          <p:attrName>style.visibility</p:attrName>
                                        </p:attrNameLst>
                                      </p:cBhvr>
                                      <p:to>
                                        <p:strVal val="hidden"/>
                                      </p:to>
                                    </p:set>
                                  </p:childTnLst>
                                </p:cTn>
                              </p:par>
                              <p:par>
                                <p:cTn id="198" presetID="10" presetClass="exit" presetSubtype="0" fill="hold" nodeType="withEffect">
                                  <p:stCondLst>
                                    <p:cond delay="0"/>
                                  </p:stCondLst>
                                  <p:childTnLst>
                                    <p:animEffect transition="out" filter="fade">
                                      <p:cBhvr>
                                        <p:cTn id="199" dur="500"/>
                                        <p:tgtEl>
                                          <p:spTgt spid="49"/>
                                        </p:tgtEl>
                                      </p:cBhvr>
                                    </p:animEffect>
                                    <p:set>
                                      <p:cBhvr>
                                        <p:cTn id="200" dur="1" fill="hold">
                                          <p:stCondLst>
                                            <p:cond delay="499"/>
                                          </p:stCondLst>
                                        </p:cTn>
                                        <p:tgtEl>
                                          <p:spTgt spid="49"/>
                                        </p:tgtEl>
                                        <p:attrNameLst>
                                          <p:attrName>style.visibility</p:attrName>
                                        </p:attrNameLst>
                                      </p:cBhvr>
                                      <p:to>
                                        <p:strVal val="hidden"/>
                                      </p:to>
                                    </p:set>
                                  </p:childTnLst>
                                </p:cTn>
                              </p:par>
                            </p:childTnLst>
                          </p:cTn>
                        </p:par>
                        <p:par>
                          <p:cTn id="201" fill="hold">
                            <p:stCondLst>
                              <p:cond delay="500"/>
                            </p:stCondLst>
                            <p:childTnLst>
                              <p:par>
                                <p:cTn id="202" presetID="10" presetClass="exit" presetSubtype="0" fill="hold" grpId="3" nodeType="afterEffect">
                                  <p:stCondLst>
                                    <p:cond delay="0"/>
                                  </p:stCondLst>
                                  <p:childTnLst>
                                    <p:animEffect transition="out" filter="fade">
                                      <p:cBhvr>
                                        <p:cTn id="203" dur="500"/>
                                        <p:tgtEl>
                                          <p:spTgt spid="68"/>
                                        </p:tgtEl>
                                      </p:cBhvr>
                                    </p:animEffect>
                                    <p:set>
                                      <p:cBhvr>
                                        <p:cTn id="204" dur="1" fill="hold">
                                          <p:stCondLst>
                                            <p:cond delay="499"/>
                                          </p:stCondLst>
                                        </p:cTn>
                                        <p:tgtEl>
                                          <p:spTgt spid="68"/>
                                        </p:tgtEl>
                                        <p:attrNameLst>
                                          <p:attrName>style.visibility</p:attrName>
                                        </p:attrNameLst>
                                      </p:cBhvr>
                                      <p:to>
                                        <p:strVal val="hidden"/>
                                      </p:to>
                                    </p:set>
                                  </p:childTnLst>
                                </p:cTn>
                              </p:par>
                              <p:par>
                                <p:cTn id="205" presetID="10" presetClass="exit" presetSubtype="0" fill="hold" grpId="2" nodeType="withEffect">
                                  <p:stCondLst>
                                    <p:cond delay="0"/>
                                  </p:stCondLst>
                                  <p:childTnLst>
                                    <p:animEffect transition="out" filter="fade">
                                      <p:cBhvr>
                                        <p:cTn id="206" dur="500"/>
                                        <p:tgtEl>
                                          <p:spTgt spid="60">
                                            <p:txEl>
                                              <p:pRg st="0" end="0"/>
                                            </p:txEl>
                                          </p:spTgt>
                                        </p:tgtEl>
                                      </p:cBhvr>
                                    </p:animEffect>
                                    <p:set>
                                      <p:cBhvr>
                                        <p:cTn id="207" dur="1" fill="hold">
                                          <p:stCondLst>
                                            <p:cond delay="499"/>
                                          </p:stCondLst>
                                        </p:cTn>
                                        <p:tgtEl>
                                          <p:spTgt spid="60">
                                            <p:txEl>
                                              <p:pRg st="0" end="0"/>
                                            </p:txEl>
                                          </p:spTgt>
                                        </p:tgtEl>
                                        <p:attrNameLst>
                                          <p:attrName>style.visibility</p:attrName>
                                        </p:attrNameLst>
                                      </p:cBhvr>
                                      <p:to>
                                        <p:strVal val="hidden"/>
                                      </p:to>
                                    </p:set>
                                  </p:childTnLst>
                                </p:cTn>
                              </p:par>
                              <p:par>
                                <p:cTn id="208" presetID="10" presetClass="exit" presetSubtype="0" fill="hold" grpId="3" nodeType="withEffect">
                                  <p:stCondLst>
                                    <p:cond delay="0"/>
                                  </p:stCondLst>
                                  <p:childTnLst>
                                    <p:animEffect transition="out" filter="fade">
                                      <p:cBhvr>
                                        <p:cTn id="209" dur="500"/>
                                        <p:tgtEl>
                                          <p:spTgt spid="59"/>
                                        </p:tgtEl>
                                      </p:cBhvr>
                                    </p:animEffect>
                                    <p:set>
                                      <p:cBhvr>
                                        <p:cTn id="210" dur="1" fill="hold">
                                          <p:stCondLst>
                                            <p:cond delay="499"/>
                                          </p:stCondLst>
                                        </p:cTn>
                                        <p:tgtEl>
                                          <p:spTgt spid="59"/>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49"/>
                                        </p:tgtEl>
                                        <p:attrNameLst>
                                          <p:attrName>style.visibility</p:attrName>
                                        </p:attrNameLst>
                                      </p:cBhvr>
                                      <p:to>
                                        <p:strVal val="visible"/>
                                      </p:to>
                                    </p:set>
                                    <p:animEffect transition="in" filter="fade">
                                      <p:cBhvr>
                                        <p:cTn id="215" dur="500"/>
                                        <p:tgtEl>
                                          <p:spTgt spid="49"/>
                                        </p:tgtEl>
                                      </p:cBhvr>
                                    </p:animEffect>
                                  </p:childTnLst>
                                </p:cTn>
                              </p:par>
                              <p:par>
                                <p:cTn id="216" presetID="10" presetClass="entr" presetSubtype="0" fill="hold" nodeType="withEffect">
                                  <p:stCondLst>
                                    <p:cond delay="1000"/>
                                  </p:stCondLst>
                                  <p:childTnLst>
                                    <p:set>
                                      <p:cBhvr>
                                        <p:cTn id="217" dur="1" fill="hold">
                                          <p:stCondLst>
                                            <p:cond delay="0"/>
                                          </p:stCondLst>
                                        </p:cTn>
                                        <p:tgtEl>
                                          <p:spTgt spid="53"/>
                                        </p:tgtEl>
                                        <p:attrNameLst>
                                          <p:attrName>style.visibility</p:attrName>
                                        </p:attrNameLst>
                                      </p:cBhvr>
                                      <p:to>
                                        <p:strVal val="visible"/>
                                      </p:to>
                                    </p:set>
                                    <p:animEffect transition="in" filter="fade">
                                      <p:cBhvr>
                                        <p:cTn id="218" dur="500"/>
                                        <p:tgtEl>
                                          <p:spTgt spid="53"/>
                                        </p:tgtEl>
                                      </p:cBhvr>
                                    </p:animEffect>
                                  </p:childTnLst>
                                </p:cTn>
                              </p:par>
                            </p:childTnLst>
                          </p:cTn>
                        </p:par>
                      </p:childTnLst>
                    </p:cTn>
                  </p:par>
                  <p:par>
                    <p:cTn id="219" fill="hold">
                      <p:stCondLst>
                        <p:cond delay="indefinite"/>
                      </p:stCondLst>
                      <p:childTnLst>
                        <p:par>
                          <p:cTn id="220" fill="hold">
                            <p:stCondLst>
                              <p:cond delay="0"/>
                            </p:stCondLst>
                            <p:childTnLst>
                              <p:par>
                                <p:cTn id="221" presetID="10" presetClass="entr" presetSubtype="0" fill="hold" nodeType="clickEffect">
                                  <p:stCondLst>
                                    <p:cond delay="0"/>
                                  </p:stCondLst>
                                  <p:childTnLst>
                                    <p:set>
                                      <p:cBhvr>
                                        <p:cTn id="222" dur="1" fill="hold">
                                          <p:stCondLst>
                                            <p:cond delay="0"/>
                                          </p:stCondLst>
                                        </p:cTn>
                                        <p:tgtEl>
                                          <p:spTgt spid="58">
                                            <p:txEl>
                                              <p:pRg st="0" end="0"/>
                                            </p:txEl>
                                          </p:spTgt>
                                        </p:tgtEl>
                                        <p:attrNameLst>
                                          <p:attrName>style.visibility</p:attrName>
                                        </p:attrNameLst>
                                      </p:cBhvr>
                                      <p:to>
                                        <p:strVal val="visible"/>
                                      </p:to>
                                    </p:set>
                                    <p:animEffect transition="in" filter="fade">
                                      <p:cBhvr>
                                        <p:cTn id="223"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59" grpId="2" animBg="1"/>
      <p:bldP spid="59" grpId="3" animBg="1"/>
      <p:bldP spid="41" grpId="0" animBg="1"/>
      <p:bldP spid="50" grpId="0"/>
      <p:bldP spid="51" grpId="0"/>
      <p:bldP spid="52" grpId="0"/>
      <p:bldP spid="55" grpId="0" animBg="1"/>
      <p:bldP spid="55" grpId="1" animBg="1"/>
      <p:bldP spid="55" grpId="2" animBg="1"/>
      <p:bldP spid="55" grpId="3" animBg="1"/>
      <p:bldP spid="60" grpId="0" build="allAtOnce"/>
      <p:bldP spid="60" grpId="1" build="allAtOnce"/>
      <p:bldP spid="60" grpId="2" build="allAtOnce"/>
      <p:bldP spid="61" grpId="0" animBg="1"/>
      <p:bldP spid="61" grpId="1" animBg="1"/>
      <p:bldP spid="61" grpId="2" animBg="1"/>
      <p:bldP spid="61" grpId="3" animBg="1"/>
      <p:bldP spid="62" grpId="0" animBg="1"/>
      <p:bldP spid="62" grpId="1" animBg="1"/>
      <p:bldP spid="63" grpId="0" animBg="1"/>
      <p:bldP spid="63" grpId="1" animBg="1"/>
      <p:bldP spid="68" grpId="0" animBg="1"/>
      <p:bldP spid="68" grpId="1" animBg="1"/>
      <p:bldP spid="68" grpId="2" animBg="1"/>
      <p:bldP spid="68"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smtClean="0"/>
              <a:t>表</a:t>
            </a:r>
            <a:endParaRPr lang="en-US" dirty="0"/>
          </a:p>
        </p:txBody>
      </p:sp>
    </p:spTree>
    <p:extLst>
      <p:ext uri="{BB962C8B-B14F-4D97-AF65-F5344CB8AC3E}">
        <p14:creationId xmlns:p14="http://schemas.microsoft.com/office/powerpoint/2010/main" val="3990702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1495794"/>
          </a:xfrm>
        </p:spPr>
        <p:txBody>
          <a:bodyPr/>
          <a:lstStyle/>
          <a:p>
            <a:r>
              <a:rPr lang="zh-CN" altLang="en-US" dirty="0" smtClean="0"/>
              <a:t>表存储概念</a:t>
            </a:r>
            <a:r>
              <a:rPr lang="en-US" dirty="0" smtClean="0"/>
              <a:t/>
            </a:r>
            <a:br>
              <a:rPr lang="en-US" dirty="0" smtClean="0"/>
            </a:br>
            <a:endParaRPr lang="en-US" dirty="0"/>
          </a:p>
        </p:txBody>
      </p:sp>
      <p:grpSp>
        <p:nvGrpSpPr>
          <p:cNvPr id="45" name="Group 4"/>
          <p:cNvGrpSpPr/>
          <p:nvPr/>
        </p:nvGrpSpPr>
        <p:grpSpPr>
          <a:xfrm>
            <a:off x="5597591" y="1446213"/>
            <a:ext cx="2200710" cy="4297680"/>
            <a:chOff x="5685541" y="393698"/>
            <a:chExt cx="2303725" cy="4297680"/>
          </a:xfrm>
        </p:grpSpPr>
        <p:sp>
          <p:nvSpPr>
            <p:cNvPr id="46" name="Rounded Rectangle 65"/>
            <p:cNvSpPr/>
            <p:nvPr/>
          </p:nvSpPr>
          <p:spPr>
            <a:xfrm>
              <a:off x="5685541" y="393698"/>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47" name="Rounded Rectangle 4"/>
            <p:cNvSpPr/>
            <p:nvPr/>
          </p:nvSpPr>
          <p:spPr>
            <a:xfrm>
              <a:off x="5685541" y="393698"/>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2800" dirty="0" smtClean="0">
                  <a:solidFill>
                    <a:srgbClr val="595959">
                      <a:alpha val="98824"/>
                    </a:srgbClr>
                  </a:solidFill>
                  <a:latin typeface="Segoe UI Light" pitchFamily="34" charset="0"/>
                </a:rPr>
                <a:t>实体</a:t>
              </a:r>
              <a:endParaRPr lang="en-US" sz="2800" dirty="0">
                <a:solidFill>
                  <a:srgbClr val="595959">
                    <a:alpha val="98824"/>
                  </a:srgbClr>
                </a:solidFill>
                <a:latin typeface="Segoe UI Light" pitchFamily="34" charset="0"/>
              </a:endParaRPr>
            </a:p>
          </p:txBody>
        </p:sp>
      </p:grpSp>
      <p:grpSp>
        <p:nvGrpSpPr>
          <p:cNvPr id="48" name="Group 5"/>
          <p:cNvGrpSpPr/>
          <p:nvPr/>
        </p:nvGrpSpPr>
        <p:grpSpPr>
          <a:xfrm>
            <a:off x="3008886" y="1446214"/>
            <a:ext cx="2460078" cy="4297680"/>
            <a:chOff x="2983350" y="355599"/>
            <a:chExt cx="2318237" cy="4297680"/>
          </a:xfrm>
        </p:grpSpPr>
        <p:sp>
          <p:nvSpPr>
            <p:cNvPr id="49" name="Rounded Rectangle 68"/>
            <p:cNvSpPr/>
            <p:nvPr/>
          </p:nvSpPr>
          <p:spPr>
            <a:xfrm>
              <a:off x="2997862"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50" name="Rounded Rectangle 6"/>
            <p:cNvSpPr/>
            <p:nvPr/>
          </p:nvSpPr>
          <p:spPr>
            <a:xfrm>
              <a:off x="2983350" y="355599"/>
              <a:ext cx="229999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2800" dirty="0" smtClean="0">
                  <a:solidFill>
                    <a:srgbClr val="595959">
                      <a:alpha val="98824"/>
                    </a:srgbClr>
                  </a:solidFill>
                  <a:latin typeface="Segoe UI Light" pitchFamily="34" charset="0"/>
                </a:rPr>
                <a:t>表</a:t>
              </a:r>
              <a:endParaRPr lang="en-US" sz="2800" dirty="0">
                <a:solidFill>
                  <a:srgbClr val="595959">
                    <a:alpha val="98824"/>
                  </a:srgbClr>
                </a:solidFill>
                <a:latin typeface="Segoe UI Light" pitchFamily="34" charset="0"/>
              </a:endParaRPr>
            </a:p>
          </p:txBody>
        </p:sp>
      </p:grpSp>
      <p:grpSp>
        <p:nvGrpSpPr>
          <p:cNvPr id="51" name="Group 6"/>
          <p:cNvGrpSpPr/>
          <p:nvPr/>
        </p:nvGrpSpPr>
        <p:grpSpPr>
          <a:xfrm>
            <a:off x="519113" y="1446214"/>
            <a:ext cx="2361146" cy="4297680"/>
            <a:chOff x="222249" y="355599"/>
            <a:chExt cx="2303725" cy="4297680"/>
          </a:xfrm>
        </p:grpSpPr>
        <p:sp>
          <p:nvSpPr>
            <p:cNvPr id="52" name="Rounded Rectangle 71"/>
            <p:cNvSpPr/>
            <p:nvPr/>
          </p:nvSpPr>
          <p:spPr>
            <a:xfrm>
              <a:off x="222249"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53" name="Rounded Rectangle 8"/>
            <p:cNvSpPr/>
            <p:nvPr/>
          </p:nvSpPr>
          <p:spPr>
            <a:xfrm>
              <a:off x="222249" y="355599"/>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3100" dirty="0" smtClean="0">
                  <a:solidFill>
                    <a:srgbClr val="595959">
                      <a:alpha val="98824"/>
                    </a:srgbClr>
                  </a:solidFill>
                  <a:latin typeface="Segoe UI Light" pitchFamily="34" charset="0"/>
                </a:rPr>
                <a:t>账户</a:t>
              </a:r>
              <a:endParaRPr lang="en-US" sz="3100" dirty="0">
                <a:solidFill>
                  <a:srgbClr val="595959">
                    <a:alpha val="98824"/>
                  </a:srgbClr>
                </a:solidFill>
                <a:latin typeface="Segoe UI Light" pitchFamily="34" charset="0"/>
              </a:endParaRPr>
            </a:p>
          </p:txBody>
        </p:sp>
      </p:grpSp>
      <p:cxnSp>
        <p:nvCxnSpPr>
          <p:cNvPr id="57" name="Straight Connector 56"/>
          <p:cNvCxnSpPr/>
          <p:nvPr/>
        </p:nvCxnSpPr>
        <p:spPr>
          <a:xfrm>
            <a:off x="2261286" y="3867665"/>
            <a:ext cx="1482811" cy="108739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2335427" y="3039762"/>
            <a:ext cx="1322173" cy="100089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956708" y="3602527"/>
            <a:ext cx="148595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err="1" smtClean="0">
                <a:solidFill>
                  <a:schemeClr val="lt1">
                    <a:alpha val="99000"/>
                  </a:schemeClr>
                </a:solidFill>
              </a:rPr>
              <a:t>contoso</a:t>
            </a:r>
            <a:endParaRPr lang="en-US" sz="2000" dirty="0">
              <a:solidFill>
                <a:schemeClr val="lt1">
                  <a:alpha val="99000"/>
                </a:schemeClr>
              </a:solidFill>
            </a:endParaRPr>
          </a:p>
        </p:txBody>
      </p:sp>
      <p:cxnSp>
        <p:nvCxnSpPr>
          <p:cNvPr id="61" name="Straight Connector 60"/>
          <p:cNvCxnSpPr/>
          <p:nvPr/>
        </p:nvCxnSpPr>
        <p:spPr>
          <a:xfrm>
            <a:off x="4806778" y="3101546"/>
            <a:ext cx="1287635" cy="49427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4843849" y="2656704"/>
            <a:ext cx="1250564" cy="53133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5905004" y="2360613"/>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Name =…</a:t>
            </a:r>
          </a:p>
          <a:p>
            <a:r>
              <a:rPr lang="en-US" sz="1800" dirty="0">
                <a:solidFill>
                  <a:schemeClr val="lt1">
                    <a:alpha val="99000"/>
                  </a:schemeClr>
                </a:solidFill>
              </a:rPr>
              <a:t>Email = …</a:t>
            </a:r>
          </a:p>
        </p:txBody>
      </p:sp>
      <p:sp>
        <p:nvSpPr>
          <p:cNvPr id="68" name="Rectangle 67"/>
          <p:cNvSpPr/>
          <p:nvPr/>
        </p:nvSpPr>
        <p:spPr>
          <a:xfrm>
            <a:off x="5905003" y="3188556"/>
            <a:ext cx="158588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Name =…</a:t>
            </a:r>
          </a:p>
          <a:p>
            <a:r>
              <a:rPr lang="en-US" sz="1800" dirty="0" err="1">
                <a:solidFill>
                  <a:schemeClr val="lt1">
                    <a:alpha val="99000"/>
                  </a:schemeClr>
                </a:solidFill>
              </a:rPr>
              <a:t>EMailAdd</a:t>
            </a:r>
            <a:r>
              <a:rPr lang="en-US" sz="1800" dirty="0">
                <a:solidFill>
                  <a:schemeClr val="lt1">
                    <a:alpha val="99000"/>
                  </a:schemeClr>
                </a:solidFill>
              </a:rPr>
              <a:t>= </a:t>
            </a:r>
          </a:p>
        </p:txBody>
      </p:sp>
      <p:sp>
        <p:nvSpPr>
          <p:cNvPr id="69" name="Rectangle 68"/>
          <p:cNvSpPr/>
          <p:nvPr/>
        </p:nvSpPr>
        <p:spPr>
          <a:xfrm>
            <a:off x="3520220" y="2774584"/>
            <a:ext cx="1437410"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customers</a:t>
            </a:r>
            <a:endParaRPr lang="en-US" sz="2000" dirty="0">
              <a:solidFill>
                <a:schemeClr val="lt1">
                  <a:alpha val="99000"/>
                </a:schemeClr>
              </a:solidFill>
            </a:endParaRPr>
          </a:p>
        </p:txBody>
      </p:sp>
      <p:cxnSp>
        <p:nvCxnSpPr>
          <p:cNvPr id="74" name="Straight Connector 73"/>
          <p:cNvCxnSpPr/>
          <p:nvPr/>
        </p:nvCxnSpPr>
        <p:spPr>
          <a:xfrm>
            <a:off x="4806778" y="4769708"/>
            <a:ext cx="1287635" cy="49427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843849" y="4324866"/>
            <a:ext cx="1250564" cy="53133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0" name="Rounded Rectangle 97"/>
          <p:cNvSpPr/>
          <p:nvPr/>
        </p:nvSpPr>
        <p:spPr>
          <a:xfrm>
            <a:off x="5905004" y="4844441"/>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Photo ID =…</a:t>
            </a:r>
          </a:p>
          <a:p>
            <a:r>
              <a:rPr lang="en-US" sz="1800" dirty="0">
                <a:solidFill>
                  <a:schemeClr val="lt1">
                    <a:alpha val="99000"/>
                  </a:schemeClr>
                </a:solidFill>
              </a:rPr>
              <a:t>Date =…</a:t>
            </a:r>
          </a:p>
        </p:txBody>
      </p:sp>
      <p:sp>
        <p:nvSpPr>
          <p:cNvPr id="71" name="Rectangle 70"/>
          <p:cNvSpPr/>
          <p:nvPr/>
        </p:nvSpPr>
        <p:spPr>
          <a:xfrm>
            <a:off x="3520220" y="4430470"/>
            <a:ext cx="1437411"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2000" dirty="0" smtClean="0">
                <a:solidFill>
                  <a:schemeClr val="lt1">
                    <a:alpha val="99000"/>
                  </a:schemeClr>
                </a:solidFill>
              </a:rPr>
              <a:t>photos</a:t>
            </a:r>
            <a:endParaRPr lang="en-US" sz="2000" dirty="0">
              <a:solidFill>
                <a:schemeClr val="lt1">
                  <a:alpha val="99000"/>
                </a:schemeClr>
              </a:solidFill>
            </a:endParaRPr>
          </a:p>
        </p:txBody>
      </p:sp>
      <p:sp>
        <p:nvSpPr>
          <p:cNvPr id="72" name="Rounded Rectangle 97"/>
          <p:cNvSpPr/>
          <p:nvPr/>
        </p:nvSpPr>
        <p:spPr>
          <a:xfrm>
            <a:off x="5905004" y="4016499"/>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Photo ID =…</a:t>
            </a:r>
          </a:p>
          <a:p>
            <a:r>
              <a:rPr lang="en-US" sz="1800" dirty="0">
                <a:solidFill>
                  <a:schemeClr val="lt1">
                    <a:alpha val="99000"/>
                  </a:schemeClr>
                </a:solidFill>
              </a:rPr>
              <a:t>Date =…</a:t>
            </a:r>
          </a:p>
        </p:txBody>
      </p:sp>
    </p:spTree>
    <p:extLst>
      <p:ext uri="{BB962C8B-B14F-4D97-AF65-F5344CB8AC3E}">
        <p14:creationId xmlns:p14="http://schemas.microsoft.com/office/powerpoint/2010/main" val="198676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518668" y="422246"/>
            <a:ext cx="11149013" cy="7478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solidFill>
                  <a:schemeClr val="bg1"/>
                </a:solidFill>
              </a:rPr>
              <a:t>Table</a:t>
            </a:r>
            <a:r>
              <a:rPr lang="en-US" dirty="0" smtClean="0"/>
              <a:t> </a:t>
            </a:r>
            <a:r>
              <a:rPr lang="zh-CN" altLang="en-US" dirty="0" smtClean="0">
                <a:solidFill>
                  <a:schemeClr val="bg1"/>
                </a:solidFill>
              </a:rPr>
              <a:t>细节</a:t>
            </a:r>
            <a:endParaRPr lang="zh-CN" altLang="en-US" dirty="0">
              <a:solidFill>
                <a:schemeClr val="bg1"/>
              </a:solidFill>
            </a:endParaRPr>
          </a:p>
        </p:txBody>
      </p:sp>
      <p:pic>
        <p:nvPicPr>
          <p:cNvPr id="19" name="Picture 1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1" name="Content Placeholder 2"/>
          <p:cNvSpPr txBox="1">
            <a:spLocks/>
          </p:cNvSpPr>
          <p:nvPr/>
        </p:nvSpPr>
        <p:spPr>
          <a:xfrm>
            <a:off x="4863829" y="3028950"/>
            <a:ext cx="6811597" cy="3597275"/>
          </a:xfrm>
          <a:prstGeom prst="rect">
            <a:avLst/>
          </a:prstGeom>
        </p:spPr>
        <p:txBody>
          <a:bodyPr vert="horz" lIns="121899" tIns="60949" rIns="121899" bIns="60949" rtlCol="0" anchor="ctr" anchorCtr="0">
            <a:noAutofit/>
          </a:bodyPr>
          <a:lstStyle>
            <a:lvl1pPr marL="342900" indent="-342900" algn="l" defTabSz="914400" rtl="0" eaLnBrk="1" latinLnBrk="0" hangingPunct="1">
              <a:spcBef>
                <a:spcPct val="20000"/>
              </a:spcBef>
              <a:buFont typeface="Arial" pitchFamily="34" charset="0"/>
              <a:buChar char="•"/>
              <a:defRPr sz="3200" b="0" i="0" kern="1200">
                <a:solidFill>
                  <a:schemeClr val="tx1">
                    <a:lumMod val="65000"/>
                    <a:lumOff val="35000"/>
                  </a:schemeClr>
                </a:solidFill>
                <a:latin typeface="Segoe"/>
                <a:ea typeface="+mn-ea"/>
                <a:cs typeface="Segoe"/>
              </a:defRPr>
            </a:lvl1pPr>
            <a:lvl2pPr marL="742950" indent="-285750" algn="l" defTabSz="914400" rtl="0" eaLnBrk="1" latinLnBrk="0" hangingPunct="1">
              <a:spcBef>
                <a:spcPct val="20000"/>
              </a:spcBef>
              <a:buFont typeface="Arial" pitchFamily="34" charset="0"/>
              <a:buChar char="–"/>
              <a:defRPr sz="2800" b="0" i="0" kern="1200">
                <a:solidFill>
                  <a:schemeClr val="tx1">
                    <a:lumMod val="65000"/>
                    <a:lumOff val="35000"/>
                  </a:schemeClr>
                </a:solidFill>
                <a:latin typeface="Segoe"/>
                <a:ea typeface="+mn-ea"/>
                <a:cs typeface="Segoe"/>
              </a:defRPr>
            </a:lvl2pPr>
            <a:lvl3pPr marL="1143000" indent="-228600" algn="l" defTabSz="914400" rtl="0" eaLnBrk="1" latinLnBrk="0" hangingPunct="1">
              <a:spcBef>
                <a:spcPct val="20000"/>
              </a:spcBef>
              <a:buFont typeface="Arial" pitchFamily="34" charset="0"/>
              <a:buChar char="•"/>
              <a:defRPr sz="2400" b="0" i="0" kern="1200">
                <a:solidFill>
                  <a:schemeClr val="tx1">
                    <a:lumMod val="65000"/>
                    <a:lumOff val="35000"/>
                  </a:schemeClr>
                </a:solidFill>
                <a:latin typeface="Segoe"/>
                <a:ea typeface="+mn-ea"/>
                <a:cs typeface="Segoe"/>
              </a:defRPr>
            </a:lvl3pPr>
            <a:lvl4pPr marL="16002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4pPr>
            <a:lvl5pPr marL="20574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lnSpc>
                <a:spcPct val="90000"/>
              </a:lnSpc>
              <a:spcBef>
                <a:spcPts val="0"/>
              </a:spcBef>
              <a:spcAft>
                <a:spcPts val="600"/>
              </a:spcAft>
              <a:buSzPct val="80000"/>
              <a:buNone/>
            </a:pPr>
            <a:r>
              <a:rPr lang="en-US" sz="2000" b="1" spc="-51" dirty="0">
                <a:solidFill>
                  <a:schemeClr val="bg1">
                    <a:alpha val="99000"/>
                  </a:schemeClr>
                </a:solidFill>
                <a:latin typeface="+mn-lt"/>
                <a:cs typeface="Segoe UI" pitchFamily="34" charset="0"/>
              </a:rPr>
              <a:t>Insert</a:t>
            </a:r>
          </a:p>
          <a:p>
            <a:pPr marL="3175" lvl="1" indent="0" defTabSz="914325">
              <a:lnSpc>
                <a:spcPct val="90000"/>
              </a:lnSpc>
              <a:spcBef>
                <a:spcPts val="0"/>
              </a:spcBef>
              <a:spcAft>
                <a:spcPts val="600"/>
              </a:spcAft>
              <a:buSzPct val="80000"/>
              <a:buNone/>
            </a:pPr>
            <a:r>
              <a:rPr lang="en-US" sz="2000" b="1" spc="-51" dirty="0">
                <a:solidFill>
                  <a:schemeClr val="bg1">
                    <a:alpha val="99000"/>
                  </a:schemeClr>
                </a:solidFill>
                <a:latin typeface="+mn-lt"/>
                <a:cs typeface="Segoe UI" pitchFamily="34" charset="0"/>
              </a:rPr>
              <a:t>Update </a:t>
            </a:r>
          </a:p>
          <a:p>
            <a:pPr marL="3175" lvl="1" indent="0" defTabSz="914325">
              <a:lnSpc>
                <a:spcPct val="90000"/>
              </a:lnSpc>
              <a:spcBef>
                <a:spcPts val="0"/>
              </a:spcBef>
              <a:spcAft>
                <a:spcPts val="600"/>
              </a:spcAft>
              <a:buSzPct val="80000"/>
              <a:buNone/>
            </a:pPr>
            <a:r>
              <a:rPr lang="en-US" sz="1600" spc="-51" dirty="0">
                <a:solidFill>
                  <a:schemeClr val="bg1">
                    <a:alpha val="99000"/>
                  </a:schemeClr>
                </a:solidFill>
                <a:latin typeface="+mn-lt"/>
                <a:cs typeface="Segoe UI" pitchFamily="34" charset="0"/>
              </a:rPr>
              <a:t>Merge – </a:t>
            </a:r>
            <a:r>
              <a:rPr lang="zh-CN" altLang="en-US" sz="1600" spc="-51" dirty="0" smtClean="0">
                <a:solidFill>
                  <a:schemeClr val="bg1">
                    <a:alpha val="99000"/>
                  </a:schemeClr>
                </a:solidFill>
                <a:latin typeface="+mn-lt"/>
                <a:cs typeface="Segoe UI" pitchFamily="34" charset="0"/>
              </a:rPr>
              <a:t>部分更新</a:t>
            </a:r>
            <a:endParaRPr lang="en-US" sz="1600" spc="-51" dirty="0">
              <a:solidFill>
                <a:schemeClr val="bg1">
                  <a:alpha val="99000"/>
                </a:schemeClr>
              </a:solidFill>
              <a:latin typeface="+mn-lt"/>
              <a:cs typeface="Segoe UI" pitchFamily="34" charset="0"/>
            </a:endParaRPr>
          </a:p>
          <a:p>
            <a:pPr marL="3175" lvl="1" indent="0" defTabSz="914325">
              <a:lnSpc>
                <a:spcPct val="90000"/>
              </a:lnSpc>
              <a:spcBef>
                <a:spcPts val="0"/>
              </a:spcBef>
              <a:spcAft>
                <a:spcPts val="600"/>
              </a:spcAft>
              <a:buSzPct val="80000"/>
              <a:buNone/>
            </a:pPr>
            <a:r>
              <a:rPr lang="en-US" sz="1600" spc="-51" dirty="0">
                <a:solidFill>
                  <a:schemeClr val="bg1">
                    <a:alpha val="99000"/>
                  </a:schemeClr>
                </a:solidFill>
                <a:latin typeface="+mn-lt"/>
                <a:cs typeface="Segoe UI" pitchFamily="34" charset="0"/>
              </a:rPr>
              <a:t>Replace – </a:t>
            </a:r>
            <a:r>
              <a:rPr lang="zh-CN" altLang="en-US" sz="1600" spc="-51" dirty="0" smtClean="0">
                <a:solidFill>
                  <a:schemeClr val="bg1">
                    <a:alpha val="99000"/>
                  </a:schemeClr>
                </a:solidFill>
                <a:latin typeface="+mn-lt"/>
                <a:cs typeface="Segoe UI" pitchFamily="34" charset="0"/>
              </a:rPr>
              <a:t>更新全部实体</a:t>
            </a:r>
            <a:endParaRPr lang="en-US" sz="1600" b="1" spc="-51" dirty="0">
              <a:solidFill>
                <a:schemeClr val="bg1">
                  <a:alpha val="99000"/>
                </a:schemeClr>
              </a:solidFill>
              <a:latin typeface="+mn-lt"/>
              <a:cs typeface="Segoe UI" pitchFamily="34" charset="0"/>
            </a:endParaRPr>
          </a:p>
          <a:p>
            <a:pPr marL="3175" lvl="1" indent="0" defTabSz="914325">
              <a:lnSpc>
                <a:spcPct val="90000"/>
              </a:lnSpc>
              <a:spcBef>
                <a:spcPts val="0"/>
              </a:spcBef>
              <a:spcAft>
                <a:spcPts val="600"/>
              </a:spcAft>
              <a:buSzPct val="80000"/>
              <a:buNone/>
            </a:pPr>
            <a:r>
              <a:rPr lang="en-US" sz="2000" b="1" spc="-51" dirty="0" err="1">
                <a:solidFill>
                  <a:schemeClr val="bg1">
                    <a:alpha val="99000"/>
                  </a:schemeClr>
                </a:solidFill>
                <a:latin typeface="+mn-lt"/>
                <a:cs typeface="Segoe UI" pitchFamily="34" charset="0"/>
              </a:rPr>
              <a:t>Upsert</a:t>
            </a:r>
            <a:endParaRPr lang="en-US" sz="2000" b="1" spc="-51" dirty="0">
              <a:solidFill>
                <a:schemeClr val="bg1">
                  <a:alpha val="99000"/>
                </a:schemeClr>
              </a:solidFill>
              <a:latin typeface="+mn-lt"/>
              <a:cs typeface="Segoe UI" pitchFamily="34" charset="0"/>
            </a:endParaRPr>
          </a:p>
          <a:p>
            <a:pPr marL="3175" lvl="1" indent="0" defTabSz="914325">
              <a:lnSpc>
                <a:spcPct val="90000"/>
              </a:lnSpc>
              <a:spcBef>
                <a:spcPts val="0"/>
              </a:spcBef>
              <a:spcAft>
                <a:spcPts val="600"/>
              </a:spcAft>
              <a:buSzPct val="80000"/>
              <a:buNone/>
            </a:pPr>
            <a:r>
              <a:rPr lang="en-US" sz="2000" b="1" spc="-51" dirty="0">
                <a:solidFill>
                  <a:schemeClr val="bg1">
                    <a:alpha val="99000"/>
                  </a:schemeClr>
                </a:solidFill>
                <a:latin typeface="+mn-lt"/>
                <a:cs typeface="Segoe UI" pitchFamily="34" charset="0"/>
              </a:rPr>
              <a:t>Delete</a:t>
            </a:r>
          </a:p>
          <a:p>
            <a:pPr marL="3175" lvl="1" indent="0" defTabSz="914325">
              <a:lnSpc>
                <a:spcPct val="90000"/>
              </a:lnSpc>
              <a:spcBef>
                <a:spcPts val="0"/>
              </a:spcBef>
              <a:spcAft>
                <a:spcPts val="600"/>
              </a:spcAft>
              <a:buSzPct val="80000"/>
              <a:buNone/>
            </a:pPr>
            <a:r>
              <a:rPr lang="en-US" sz="2000" b="1" spc="-51" dirty="0">
                <a:solidFill>
                  <a:schemeClr val="bg1">
                    <a:alpha val="99000"/>
                  </a:schemeClr>
                </a:solidFill>
                <a:latin typeface="+mn-lt"/>
                <a:cs typeface="Segoe UI" pitchFamily="34" charset="0"/>
              </a:rPr>
              <a:t>Query</a:t>
            </a:r>
          </a:p>
          <a:p>
            <a:pPr marL="3175" lvl="1" indent="0" defTabSz="914325">
              <a:lnSpc>
                <a:spcPct val="90000"/>
              </a:lnSpc>
              <a:spcBef>
                <a:spcPts val="0"/>
              </a:spcBef>
              <a:spcAft>
                <a:spcPts val="600"/>
              </a:spcAft>
              <a:buSzPct val="80000"/>
              <a:buNone/>
            </a:pPr>
            <a:r>
              <a:rPr lang="en-US" sz="2000" spc="-51" dirty="0">
                <a:solidFill>
                  <a:schemeClr val="bg1">
                    <a:alpha val="99000"/>
                  </a:schemeClr>
                </a:solidFill>
                <a:latin typeface="+mn-lt"/>
                <a:cs typeface="Segoe UI" pitchFamily="34" charset="0"/>
              </a:rPr>
              <a:t>Entity Group </a:t>
            </a:r>
            <a:r>
              <a:rPr lang="en-US" sz="2000" spc="-51" dirty="0" smtClean="0">
                <a:solidFill>
                  <a:schemeClr val="bg1">
                    <a:alpha val="99000"/>
                  </a:schemeClr>
                </a:solidFill>
                <a:latin typeface="+mn-lt"/>
                <a:cs typeface="Segoe UI" pitchFamily="34" charset="0"/>
              </a:rPr>
              <a:t>Transaction</a:t>
            </a:r>
            <a:endParaRPr lang="en-US" sz="2000" spc="-51" dirty="0">
              <a:solidFill>
                <a:schemeClr val="bg1">
                  <a:alpha val="99000"/>
                </a:schemeClr>
              </a:solidFill>
              <a:latin typeface="+mn-lt"/>
              <a:cs typeface="Segoe UI" pitchFamily="34" charset="0"/>
            </a:endParaRPr>
          </a:p>
          <a:p>
            <a:pPr marL="3175" lvl="1" indent="0" defTabSz="914325">
              <a:lnSpc>
                <a:spcPct val="90000"/>
              </a:lnSpc>
              <a:spcBef>
                <a:spcPts val="0"/>
              </a:spcBef>
              <a:spcAft>
                <a:spcPts val="600"/>
              </a:spcAft>
              <a:buSzPct val="80000"/>
              <a:buNone/>
            </a:pPr>
            <a:r>
              <a:rPr lang="zh-CN" altLang="en-US" sz="1600" spc="-51" dirty="0" smtClean="0">
                <a:solidFill>
                  <a:schemeClr val="bg1">
                    <a:alpha val="99000"/>
                  </a:schemeClr>
                </a:solidFill>
                <a:latin typeface="+mn-lt"/>
                <a:cs typeface="Segoe UI" pitchFamily="34" charset="0"/>
              </a:rPr>
              <a:t>多个</a:t>
            </a:r>
            <a:r>
              <a:rPr lang="en-US" sz="1600" spc="-51" dirty="0" smtClean="0">
                <a:solidFill>
                  <a:schemeClr val="bg1">
                    <a:alpha val="99000"/>
                  </a:schemeClr>
                </a:solidFill>
                <a:latin typeface="+mn-lt"/>
                <a:cs typeface="Segoe UI" pitchFamily="34" charset="0"/>
              </a:rPr>
              <a:t>CUD </a:t>
            </a:r>
            <a:r>
              <a:rPr lang="zh-CN" altLang="en-US" sz="1600" spc="-51" dirty="0" smtClean="0">
                <a:solidFill>
                  <a:schemeClr val="bg1">
                    <a:alpha val="99000"/>
                  </a:schemeClr>
                </a:solidFill>
                <a:latin typeface="+mn-lt"/>
                <a:cs typeface="Segoe UI" pitchFamily="34" charset="0"/>
              </a:rPr>
              <a:t>操作在一个原子事务中</a:t>
            </a:r>
            <a:endParaRPr lang="en-US" sz="1600" spc="-51" dirty="0">
              <a:solidFill>
                <a:schemeClr val="bg1">
                  <a:alpha val="99000"/>
                </a:schemeClr>
              </a:solidFill>
              <a:latin typeface="+mn-lt"/>
              <a:cs typeface="Segoe UI" pitchFamily="34" charset="0"/>
            </a:endParaRPr>
          </a:p>
        </p:txBody>
      </p:sp>
      <p:sp>
        <p:nvSpPr>
          <p:cNvPr id="31" name="Content Placeholder 2"/>
          <p:cNvSpPr txBox="1">
            <a:spLocks/>
          </p:cNvSpPr>
          <p:nvPr/>
        </p:nvSpPr>
        <p:spPr>
          <a:xfrm>
            <a:off x="4864465" y="1308101"/>
            <a:ext cx="6811597" cy="1526572"/>
          </a:xfrm>
          <a:prstGeom prst="rect">
            <a:avLst/>
          </a:prstGeom>
        </p:spPr>
        <p:txBody>
          <a:bodyPr vert="horz" lIns="121899" tIns="60949" rIns="121899" bIns="60949" rtlCol="0" anchor="ctr" anchorCtr="0">
            <a:noAutofit/>
          </a:bodyPr>
          <a:lstStyle>
            <a:lvl1pPr marL="342900" indent="-342900" algn="l" defTabSz="914400" rtl="0" eaLnBrk="1" latinLnBrk="0" hangingPunct="1">
              <a:spcBef>
                <a:spcPct val="20000"/>
              </a:spcBef>
              <a:buFont typeface="Arial" pitchFamily="34" charset="0"/>
              <a:buChar char="•"/>
              <a:defRPr sz="3200" b="0" i="0" kern="1200">
                <a:solidFill>
                  <a:schemeClr val="tx1">
                    <a:lumMod val="65000"/>
                    <a:lumOff val="35000"/>
                  </a:schemeClr>
                </a:solidFill>
                <a:latin typeface="Segoe"/>
                <a:ea typeface="+mn-ea"/>
                <a:cs typeface="Segoe"/>
              </a:defRPr>
            </a:lvl1pPr>
            <a:lvl2pPr marL="742950" indent="-285750" algn="l" defTabSz="914400" rtl="0" eaLnBrk="1" latinLnBrk="0" hangingPunct="1">
              <a:spcBef>
                <a:spcPct val="20000"/>
              </a:spcBef>
              <a:buFont typeface="Arial" pitchFamily="34" charset="0"/>
              <a:buChar char="–"/>
              <a:defRPr sz="2800" b="0" i="0" kern="1200">
                <a:solidFill>
                  <a:schemeClr val="tx1">
                    <a:lumMod val="65000"/>
                    <a:lumOff val="35000"/>
                  </a:schemeClr>
                </a:solidFill>
                <a:latin typeface="Segoe"/>
                <a:ea typeface="+mn-ea"/>
                <a:cs typeface="Segoe"/>
              </a:defRPr>
            </a:lvl2pPr>
            <a:lvl3pPr marL="1143000" indent="-228600" algn="l" defTabSz="914400" rtl="0" eaLnBrk="1" latinLnBrk="0" hangingPunct="1">
              <a:spcBef>
                <a:spcPct val="20000"/>
              </a:spcBef>
              <a:buFont typeface="Arial" pitchFamily="34" charset="0"/>
              <a:buChar char="•"/>
              <a:defRPr sz="2400" b="0" i="0" kern="1200">
                <a:solidFill>
                  <a:schemeClr val="tx1">
                    <a:lumMod val="65000"/>
                    <a:lumOff val="35000"/>
                  </a:schemeClr>
                </a:solidFill>
                <a:latin typeface="Segoe"/>
                <a:ea typeface="+mn-ea"/>
                <a:cs typeface="Segoe"/>
              </a:defRPr>
            </a:lvl3pPr>
            <a:lvl4pPr marL="16002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4pPr>
            <a:lvl5pPr marL="2057400" indent="-228600" algn="l" defTabSz="914400" rtl="0" eaLnBrk="1" latinLnBrk="0" hangingPunct="1">
              <a:spcBef>
                <a:spcPct val="20000"/>
              </a:spcBef>
              <a:buFont typeface="Arial" pitchFamily="34" charset="0"/>
              <a:buChar char="»"/>
              <a:defRPr sz="2000" b="0" i="0" kern="1200">
                <a:solidFill>
                  <a:schemeClr val="tx1">
                    <a:lumMod val="65000"/>
                    <a:lumOff val="35000"/>
                  </a:schemeClr>
                </a:solidFill>
                <a:latin typeface="Segoe"/>
                <a:ea typeface="+mn-ea"/>
                <a:cs typeface="Segoe"/>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5" lvl="1" indent="0" defTabSz="914325">
              <a:lnSpc>
                <a:spcPct val="90000"/>
              </a:lnSpc>
              <a:spcBef>
                <a:spcPts val="0"/>
              </a:spcBef>
              <a:spcAft>
                <a:spcPts val="600"/>
              </a:spcAft>
              <a:buSzPct val="80000"/>
              <a:buNone/>
            </a:pPr>
            <a:r>
              <a:rPr lang="en-US" sz="2000" b="1" spc="-51" dirty="0">
                <a:solidFill>
                  <a:schemeClr val="bg1">
                    <a:alpha val="99000"/>
                  </a:schemeClr>
                </a:solidFill>
                <a:latin typeface="+mn-lt"/>
                <a:cs typeface="Segoe UI" pitchFamily="34" charset="0"/>
              </a:rPr>
              <a:t>Create, Query, Delete</a:t>
            </a:r>
          </a:p>
          <a:p>
            <a:pPr marL="3175" lvl="1" indent="0" defTabSz="914325">
              <a:lnSpc>
                <a:spcPct val="90000"/>
              </a:lnSpc>
              <a:spcBef>
                <a:spcPts val="0"/>
              </a:spcBef>
              <a:spcAft>
                <a:spcPts val="600"/>
              </a:spcAft>
              <a:buSzPct val="80000"/>
              <a:buNone/>
            </a:pPr>
            <a:r>
              <a:rPr lang="zh-CN" altLang="en-US" sz="2000" spc="-51" dirty="0" smtClean="0">
                <a:solidFill>
                  <a:schemeClr val="bg1">
                    <a:alpha val="99000"/>
                  </a:schemeClr>
                </a:solidFill>
                <a:latin typeface="+mn-lt"/>
                <a:cs typeface="Segoe UI" pitchFamily="34" charset="0"/>
              </a:rPr>
              <a:t>表可以有元数据</a:t>
            </a:r>
            <a:endParaRPr lang="en-US" sz="2000" spc="-51" dirty="0">
              <a:solidFill>
                <a:schemeClr val="bg1">
                  <a:alpha val="99000"/>
                </a:schemeClr>
              </a:solidFill>
              <a:latin typeface="+mn-lt"/>
              <a:cs typeface="Segoe UI" pitchFamily="34" charset="0"/>
            </a:endParaRPr>
          </a:p>
        </p:txBody>
      </p:sp>
      <p:cxnSp>
        <p:nvCxnSpPr>
          <p:cNvPr id="32" name="Straight Connector 31"/>
          <p:cNvCxnSpPr/>
          <p:nvPr/>
        </p:nvCxnSpPr>
        <p:spPr>
          <a:xfrm>
            <a:off x="0" y="2924473"/>
            <a:ext cx="12188825"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600683" y="1599366"/>
            <a:ext cx="3698943" cy="984885"/>
            <a:chOff x="600683" y="1599366"/>
            <a:chExt cx="3698943" cy="984885"/>
          </a:xfrm>
        </p:grpSpPr>
        <p:sp>
          <p:nvSpPr>
            <p:cNvPr id="34" name="TextBox 33"/>
            <p:cNvSpPr txBox="1"/>
            <p:nvPr/>
          </p:nvSpPr>
          <p:spPr>
            <a:xfrm>
              <a:off x="1650019" y="1599366"/>
              <a:ext cx="2649607" cy="984885"/>
            </a:xfrm>
            <a:prstGeom prst="rect">
              <a:avLst/>
            </a:prstGeom>
            <a:noFill/>
          </p:spPr>
          <p:txBody>
            <a:bodyPr wrap="square" lIns="0" tIns="0" rIns="0" bIns="0" rtlCol="0">
              <a:spAutoFit/>
            </a:bodyPr>
            <a:lstStyle/>
            <a:p>
              <a:r>
                <a:rPr lang="zh-CN" altLang="en-US" sz="3200" spc="-100" dirty="0" smtClean="0">
                  <a:solidFill>
                    <a:schemeClr val="bg1">
                      <a:alpha val="99000"/>
                    </a:schemeClr>
                  </a:solidFill>
                  <a:latin typeface="Segoe UI" pitchFamily="34" charset="0"/>
                  <a:ea typeface="Segoe UI" pitchFamily="34" charset="0"/>
                  <a:cs typeface="Segoe UI" pitchFamily="34" charset="0"/>
                </a:rPr>
                <a:t>不是</a:t>
              </a:r>
              <a:r>
                <a:rPr lang="en-US" sz="3200" spc="-100" dirty="0" smtClean="0">
                  <a:solidFill>
                    <a:schemeClr val="bg1">
                      <a:alpha val="99000"/>
                    </a:schemeClr>
                  </a:solidFill>
                  <a:latin typeface="Segoe UI" pitchFamily="34" charset="0"/>
                  <a:ea typeface="Segoe UI" pitchFamily="34" charset="0"/>
                  <a:cs typeface="Segoe UI" pitchFamily="34" charset="0"/>
                </a:rPr>
                <a:t>RDBMS</a:t>
              </a:r>
              <a:r>
                <a:rPr lang="en-US" sz="3200" spc="-100" dirty="0">
                  <a:solidFill>
                    <a:schemeClr val="bg1">
                      <a:alpha val="99000"/>
                    </a:schemeClr>
                  </a:solidFill>
                  <a:latin typeface="Segoe UI" pitchFamily="34" charset="0"/>
                  <a:ea typeface="Segoe UI" pitchFamily="34" charset="0"/>
                  <a:cs typeface="Segoe UI" pitchFamily="34" charset="0"/>
                </a:rPr>
                <a:t>! </a:t>
              </a:r>
              <a:br>
                <a:rPr lang="en-US" sz="3200" spc="-100" dirty="0">
                  <a:solidFill>
                    <a:schemeClr val="bg1">
                      <a:alpha val="99000"/>
                    </a:schemeClr>
                  </a:solidFill>
                  <a:latin typeface="Segoe UI" pitchFamily="34" charset="0"/>
                  <a:ea typeface="Segoe UI" pitchFamily="34" charset="0"/>
                  <a:cs typeface="Segoe UI" pitchFamily="34" charset="0"/>
                </a:rPr>
              </a:br>
              <a:r>
                <a:rPr lang="en-US" sz="3200" spc="-100" dirty="0">
                  <a:solidFill>
                    <a:schemeClr val="bg1">
                      <a:alpha val="99000"/>
                    </a:schemeClr>
                  </a:solidFill>
                  <a:latin typeface="Segoe UI" pitchFamily="34" charset="0"/>
                  <a:ea typeface="Segoe UI" pitchFamily="34" charset="0"/>
                  <a:cs typeface="Segoe UI" pitchFamily="34" charset="0"/>
                </a:rPr>
                <a:t>Table</a:t>
              </a:r>
            </a:p>
          </p:txBody>
        </p:sp>
        <p:sp>
          <p:nvSpPr>
            <p:cNvPr id="35" name="Freeform 7"/>
            <p:cNvSpPr>
              <a:spLocks noEditPoints="1"/>
            </p:cNvSpPr>
            <p:nvPr/>
          </p:nvSpPr>
          <p:spPr bwMode="auto">
            <a:xfrm>
              <a:off x="600683" y="1754605"/>
              <a:ext cx="741734" cy="606008"/>
            </a:xfrm>
            <a:custGeom>
              <a:avLst/>
              <a:gdLst>
                <a:gd name="T0" fmla="*/ 1349 w 1388"/>
                <a:gd name="T1" fmla="*/ 967 h 1134"/>
                <a:gd name="T2" fmla="*/ 781 w 1388"/>
                <a:gd name="T3" fmla="*/ 49 h 1134"/>
                <a:gd name="T4" fmla="*/ 692 w 1388"/>
                <a:gd name="T5" fmla="*/ 0 h 1134"/>
                <a:gd name="T6" fmla="*/ 600 w 1388"/>
                <a:gd name="T7" fmla="*/ 48 h 1134"/>
                <a:gd name="T8" fmla="*/ 32 w 1388"/>
                <a:gd name="T9" fmla="*/ 962 h 1134"/>
                <a:gd name="T10" fmla="*/ 29 w 1388"/>
                <a:gd name="T11" fmla="*/ 1074 h 1134"/>
                <a:gd name="T12" fmla="*/ 115 w 1388"/>
                <a:gd name="T13" fmla="*/ 1128 h 1134"/>
                <a:gd name="T14" fmla="*/ 1263 w 1388"/>
                <a:gd name="T15" fmla="*/ 1128 h 1134"/>
                <a:gd name="T16" fmla="*/ 1348 w 1388"/>
                <a:gd name="T17" fmla="*/ 1081 h 1134"/>
                <a:gd name="T18" fmla="*/ 1349 w 1388"/>
                <a:gd name="T19" fmla="*/ 967 h 1134"/>
                <a:gd name="T20" fmla="*/ 769 w 1388"/>
                <a:gd name="T21" fmla="*/ 996 h 1134"/>
                <a:gd name="T22" fmla="*/ 614 w 1388"/>
                <a:gd name="T23" fmla="*/ 996 h 1134"/>
                <a:gd name="T24" fmla="*/ 614 w 1388"/>
                <a:gd name="T25" fmla="*/ 849 h 1134"/>
                <a:gd name="T26" fmla="*/ 769 w 1388"/>
                <a:gd name="T27" fmla="*/ 849 h 1134"/>
                <a:gd name="T28" fmla="*/ 769 w 1388"/>
                <a:gd name="T29" fmla="*/ 996 h 1134"/>
                <a:gd name="T30" fmla="*/ 769 w 1388"/>
                <a:gd name="T31" fmla="*/ 492 h 1134"/>
                <a:gd name="T32" fmla="*/ 730 w 1388"/>
                <a:gd name="T33" fmla="*/ 751 h 1134"/>
                <a:gd name="T34" fmla="*/ 655 w 1388"/>
                <a:gd name="T35" fmla="*/ 751 h 1134"/>
                <a:gd name="T36" fmla="*/ 614 w 1388"/>
                <a:gd name="T37" fmla="*/ 492 h 1134"/>
                <a:gd name="T38" fmla="*/ 614 w 1388"/>
                <a:gd name="T39" fmla="*/ 332 h 1134"/>
                <a:gd name="T40" fmla="*/ 769 w 1388"/>
                <a:gd name="T41" fmla="*/ 332 h 1134"/>
                <a:gd name="T42" fmla="*/ 769 w 1388"/>
                <a:gd name="T43" fmla="*/ 492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8" h="1134">
                  <a:moveTo>
                    <a:pt x="1349" y="967"/>
                  </a:moveTo>
                  <a:cubicBezTo>
                    <a:pt x="781" y="49"/>
                    <a:pt x="781" y="49"/>
                    <a:pt x="781" y="49"/>
                  </a:cubicBezTo>
                  <a:cubicBezTo>
                    <a:pt x="781" y="49"/>
                    <a:pt x="758" y="0"/>
                    <a:pt x="692" y="0"/>
                  </a:cubicBezTo>
                  <a:cubicBezTo>
                    <a:pt x="626" y="0"/>
                    <a:pt x="600" y="48"/>
                    <a:pt x="600" y="48"/>
                  </a:cubicBezTo>
                  <a:cubicBezTo>
                    <a:pt x="32" y="962"/>
                    <a:pt x="32" y="962"/>
                    <a:pt x="32" y="962"/>
                  </a:cubicBezTo>
                  <a:cubicBezTo>
                    <a:pt x="32" y="962"/>
                    <a:pt x="0" y="1021"/>
                    <a:pt x="29" y="1074"/>
                  </a:cubicBezTo>
                  <a:cubicBezTo>
                    <a:pt x="58" y="1127"/>
                    <a:pt x="115" y="1128"/>
                    <a:pt x="115" y="1128"/>
                  </a:cubicBezTo>
                  <a:cubicBezTo>
                    <a:pt x="1263" y="1128"/>
                    <a:pt x="1263" y="1128"/>
                    <a:pt x="1263" y="1128"/>
                  </a:cubicBezTo>
                  <a:cubicBezTo>
                    <a:pt x="1263" y="1128"/>
                    <a:pt x="1308" y="1134"/>
                    <a:pt x="1348" y="1081"/>
                  </a:cubicBezTo>
                  <a:cubicBezTo>
                    <a:pt x="1388" y="1028"/>
                    <a:pt x="1349" y="967"/>
                    <a:pt x="1349" y="967"/>
                  </a:cubicBezTo>
                  <a:close/>
                  <a:moveTo>
                    <a:pt x="769" y="996"/>
                  </a:moveTo>
                  <a:cubicBezTo>
                    <a:pt x="614" y="996"/>
                    <a:pt x="614" y="996"/>
                    <a:pt x="614" y="996"/>
                  </a:cubicBezTo>
                  <a:cubicBezTo>
                    <a:pt x="614" y="849"/>
                    <a:pt x="614" y="849"/>
                    <a:pt x="614" y="849"/>
                  </a:cubicBezTo>
                  <a:cubicBezTo>
                    <a:pt x="769" y="849"/>
                    <a:pt x="769" y="849"/>
                    <a:pt x="769" y="849"/>
                  </a:cubicBezTo>
                  <a:lnTo>
                    <a:pt x="769" y="996"/>
                  </a:lnTo>
                  <a:close/>
                  <a:moveTo>
                    <a:pt x="769" y="492"/>
                  </a:moveTo>
                  <a:cubicBezTo>
                    <a:pt x="730" y="751"/>
                    <a:pt x="730" y="751"/>
                    <a:pt x="730" y="751"/>
                  </a:cubicBezTo>
                  <a:cubicBezTo>
                    <a:pt x="655" y="751"/>
                    <a:pt x="655" y="751"/>
                    <a:pt x="655" y="751"/>
                  </a:cubicBezTo>
                  <a:cubicBezTo>
                    <a:pt x="614" y="492"/>
                    <a:pt x="614" y="492"/>
                    <a:pt x="614" y="492"/>
                  </a:cubicBezTo>
                  <a:cubicBezTo>
                    <a:pt x="614" y="332"/>
                    <a:pt x="614" y="332"/>
                    <a:pt x="614" y="332"/>
                  </a:cubicBezTo>
                  <a:cubicBezTo>
                    <a:pt x="769" y="332"/>
                    <a:pt x="769" y="332"/>
                    <a:pt x="769" y="332"/>
                  </a:cubicBezTo>
                  <a:lnTo>
                    <a:pt x="769" y="4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6" name="Group 35"/>
          <p:cNvGrpSpPr/>
          <p:nvPr/>
        </p:nvGrpSpPr>
        <p:grpSpPr>
          <a:xfrm>
            <a:off x="573577" y="4093317"/>
            <a:ext cx="2722363" cy="790728"/>
            <a:chOff x="573577" y="4093317"/>
            <a:chExt cx="2722363" cy="790728"/>
          </a:xfrm>
        </p:grpSpPr>
        <p:sp>
          <p:nvSpPr>
            <p:cNvPr id="37" name="TextBox 36"/>
            <p:cNvSpPr txBox="1"/>
            <p:nvPr/>
          </p:nvSpPr>
          <p:spPr>
            <a:xfrm>
              <a:off x="1650020" y="4292880"/>
              <a:ext cx="1645920" cy="393954"/>
            </a:xfrm>
            <a:prstGeom prst="rect">
              <a:avLst/>
            </a:prstGeom>
            <a:noFill/>
          </p:spPr>
          <p:txBody>
            <a:bodyPr wrap="square" lIns="0" tIns="0" rIns="0" bIns="0" rtlCol="0">
              <a:spAutoFit/>
            </a:bodyPr>
            <a:lstStyle/>
            <a:p>
              <a:pPr>
                <a:lnSpc>
                  <a:spcPct val="80000"/>
                </a:lnSpc>
              </a:pPr>
              <a:r>
                <a:rPr lang="zh-CN" altLang="en-US" sz="3200" spc="-100" dirty="0" smtClean="0">
                  <a:solidFill>
                    <a:schemeClr val="bg1">
                      <a:alpha val="99000"/>
                    </a:schemeClr>
                  </a:solidFill>
                  <a:latin typeface="Segoe UI" pitchFamily="34" charset="0"/>
                  <a:ea typeface="Segoe UI" pitchFamily="34" charset="0"/>
                  <a:cs typeface="Segoe UI" pitchFamily="34" charset="0"/>
                </a:rPr>
                <a:t>实体</a:t>
              </a:r>
              <a:endParaRPr lang="en-US" sz="3200" spc="-100" dirty="0">
                <a:solidFill>
                  <a:schemeClr val="bg1">
                    <a:alpha val="99000"/>
                  </a:schemeClr>
                </a:solidFill>
                <a:latin typeface="Segoe UI" pitchFamily="34" charset="0"/>
                <a:ea typeface="Segoe UI" pitchFamily="34" charset="0"/>
                <a:cs typeface="Segoe UI" pitchFamily="34" charset="0"/>
              </a:endParaRPr>
            </a:p>
          </p:txBody>
        </p:sp>
        <p:grpSp>
          <p:nvGrpSpPr>
            <p:cNvPr id="38" name="Group 37"/>
            <p:cNvGrpSpPr/>
            <p:nvPr/>
          </p:nvGrpSpPr>
          <p:grpSpPr>
            <a:xfrm>
              <a:off x="573577" y="4093317"/>
              <a:ext cx="873770" cy="790728"/>
              <a:chOff x="7871395" y="3393689"/>
              <a:chExt cx="2527474" cy="2287264"/>
            </a:xfrm>
            <a:solidFill>
              <a:schemeClr val="bg1"/>
            </a:solidFill>
          </p:grpSpPr>
          <p:sp>
            <p:nvSpPr>
              <p:cNvPr id="39" name="Freeform 73"/>
              <p:cNvSpPr>
                <a:spLocks noEditPoints="1"/>
              </p:cNvSpPr>
              <p:nvPr/>
            </p:nvSpPr>
            <p:spPr bwMode="black">
              <a:xfrm>
                <a:off x="7871395" y="3393689"/>
                <a:ext cx="2369328" cy="2287264"/>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grpFill/>
              <a:ln>
                <a:noFill/>
              </a:ln>
            </p:spPr>
            <p:txBody>
              <a:bodyPr vert="horz" wrap="square" lIns="82305" tIns="41153" rIns="82305" bIns="41153" numCol="1" anchor="t" anchorCtr="0" compatLnSpc="1">
                <a:prstTxWarp prst="textNoShape">
                  <a:avLst/>
                </a:prstTxWarp>
              </a:bodyPr>
              <a:lstStyle/>
              <a:p>
                <a:endParaRPr lang="en-US" sz="1600"/>
              </a:p>
            </p:txBody>
          </p:sp>
          <p:sp>
            <p:nvSpPr>
              <p:cNvPr id="40" name="Freeform 22"/>
              <p:cNvSpPr>
                <a:spLocks noEditPoints="1"/>
              </p:cNvSpPr>
              <p:nvPr/>
            </p:nvSpPr>
            <p:spPr bwMode="black">
              <a:xfrm>
                <a:off x="9773063" y="4262998"/>
                <a:ext cx="625806" cy="625642"/>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41" name="Freeform 22"/>
              <p:cNvSpPr>
                <a:spLocks noEditPoints="1"/>
              </p:cNvSpPr>
              <p:nvPr/>
            </p:nvSpPr>
            <p:spPr bwMode="black">
              <a:xfrm>
                <a:off x="8489013" y="3713465"/>
                <a:ext cx="450706" cy="450588"/>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42" name="Freeform 22"/>
              <p:cNvSpPr>
                <a:spLocks noEditPoints="1"/>
              </p:cNvSpPr>
              <p:nvPr/>
            </p:nvSpPr>
            <p:spPr bwMode="black">
              <a:xfrm rot="21328346">
                <a:off x="8456924" y="5106580"/>
                <a:ext cx="431892" cy="431776"/>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accent2"/>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spTree>
    <p:extLst>
      <p:ext uri="{BB962C8B-B14F-4D97-AF65-F5344CB8AC3E}">
        <p14:creationId xmlns:p14="http://schemas.microsoft.com/office/powerpoint/2010/main" val="90225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Entity </a:t>
            </a:r>
            <a:r>
              <a:rPr lang="zh-CN" altLang="en-US" dirty="0" smtClean="0"/>
              <a:t>属性</a:t>
            </a:r>
            <a:endParaRPr lang="en-US" dirty="0"/>
          </a:p>
        </p:txBody>
      </p:sp>
      <p:sp>
        <p:nvSpPr>
          <p:cNvPr id="3" name="Content Placeholder 2"/>
          <p:cNvSpPr>
            <a:spLocks noGrp="1"/>
          </p:cNvSpPr>
          <p:nvPr>
            <p:ph type="body" sz="quarter" idx="10"/>
          </p:nvPr>
        </p:nvSpPr>
        <p:spPr>
          <a:xfrm>
            <a:off x="519112" y="1163902"/>
            <a:ext cx="5575301" cy="4876720"/>
          </a:xfrm>
        </p:spPr>
        <p:txBody>
          <a:bodyPr/>
          <a:lstStyle/>
          <a:p>
            <a:r>
              <a:rPr lang="zh-CN" altLang="en-US" sz="2800" dirty="0" smtClean="0">
                <a:solidFill>
                  <a:schemeClr val="accent3">
                    <a:alpha val="99000"/>
                  </a:schemeClr>
                </a:solidFill>
              </a:rPr>
              <a:t>实体可以拥有最多</a:t>
            </a:r>
            <a:r>
              <a:rPr lang="en-US" sz="2800" dirty="0" smtClean="0">
                <a:solidFill>
                  <a:schemeClr val="accent3">
                    <a:alpha val="99000"/>
                  </a:schemeClr>
                </a:solidFill>
              </a:rPr>
              <a:t>255</a:t>
            </a:r>
            <a:r>
              <a:rPr lang="zh-CN" altLang="en-US" sz="2800" dirty="0" smtClean="0">
                <a:solidFill>
                  <a:schemeClr val="accent3">
                    <a:alpha val="99000"/>
                  </a:schemeClr>
                </a:solidFill>
              </a:rPr>
              <a:t>个属性</a:t>
            </a:r>
            <a:endParaRPr lang="en-US" sz="2800" dirty="0" smtClean="0">
              <a:solidFill>
                <a:schemeClr val="accent3">
                  <a:alpha val="99000"/>
                </a:schemeClr>
              </a:solidFill>
            </a:endParaRPr>
          </a:p>
          <a:p>
            <a:pPr lvl="1"/>
            <a:r>
              <a:rPr lang="zh-CN" altLang="en-US" dirty="0" smtClean="0"/>
              <a:t>每个实体</a:t>
            </a:r>
            <a:r>
              <a:rPr lang="en-US" altLang="zh-CN" dirty="0" smtClean="0"/>
              <a:t>1MB</a:t>
            </a:r>
            <a:endParaRPr lang="en-US" dirty="0" smtClean="0"/>
          </a:p>
          <a:p>
            <a:pPr lvl="1"/>
            <a:endParaRPr lang="en-US" sz="1800" dirty="0" smtClean="0"/>
          </a:p>
          <a:p>
            <a:r>
              <a:rPr lang="zh-CN" altLang="en-US" sz="2800" dirty="0" smtClean="0">
                <a:solidFill>
                  <a:schemeClr val="accent3">
                    <a:alpha val="99000"/>
                  </a:schemeClr>
                </a:solidFill>
              </a:rPr>
              <a:t>对每个实体的强制属性</a:t>
            </a:r>
            <a:endParaRPr lang="en-US" sz="2800" dirty="0">
              <a:solidFill>
                <a:schemeClr val="accent3">
                  <a:alpha val="99000"/>
                </a:schemeClr>
              </a:solidFill>
            </a:endParaRPr>
          </a:p>
          <a:p>
            <a:pPr lvl="1"/>
            <a:r>
              <a:rPr lang="en-US" dirty="0" err="1" smtClean="0"/>
              <a:t>PartitionKey</a:t>
            </a:r>
            <a:r>
              <a:rPr lang="en-US" dirty="0" smtClean="0"/>
              <a:t> &amp; </a:t>
            </a:r>
            <a:r>
              <a:rPr lang="en-US" dirty="0" err="1" smtClean="0"/>
              <a:t>RowKey</a:t>
            </a:r>
            <a:r>
              <a:rPr lang="en-US" dirty="0" smtClean="0"/>
              <a:t> (</a:t>
            </a:r>
            <a:r>
              <a:rPr lang="zh-CN" altLang="en-US" dirty="0" smtClean="0"/>
              <a:t>只有索引的属性</a:t>
            </a:r>
            <a:r>
              <a:rPr lang="en-US" dirty="0" smtClean="0"/>
              <a:t>)</a:t>
            </a:r>
          </a:p>
          <a:p>
            <a:pPr lvl="1"/>
            <a:r>
              <a:rPr lang="zh-CN" altLang="en-US" sz="1600" dirty="0" smtClean="0"/>
              <a:t>唯一实体区分</a:t>
            </a:r>
            <a:endParaRPr lang="en-US" sz="1600" dirty="0" smtClean="0"/>
          </a:p>
          <a:p>
            <a:pPr lvl="1">
              <a:spcAft>
                <a:spcPts val="1200"/>
              </a:spcAft>
            </a:pPr>
            <a:r>
              <a:rPr lang="zh-CN" altLang="en-US" sz="1600" dirty="0" smtClean="0"/>
              <a:t>定义排序顺序</a:t>
            </a:r>
            <a:endParaRPr lang="en-US" sz="1600" dirty="0" smtClean="0"/>
          </a:p>
          <a:p>
            <a:pPr lvl="1"/>
            <a:r>
              <a:rPr lang="zh-CN" altLang="en-US" dirty="0" smtClean="0"/>
              <a:t>时间戳</a:t>
            </a:r>
            <a:endParaRPr lang="en-US" dirty="0" smtClean="0"/>
          </a:p>
          <a:p>
            <a:pPr lvl="1"/>
            <a:r>
              <a:rPr lang="zh-CN" altLang="en-US" sz="1600" dirty="0" smtClean="0"/>
              <a:t>优化并发</a:t>
            </a:r>
            <a:endParaRPr lang="en-US" sz="1600" dirty="0" smtClean="0"/>
          </a:p>
          <a:p>
            <a:pPr lvl="1"/>
            <a:r>
              <a:rPr lang="zh-CN" altLang="en-US" sz="1600" dirty="0" smtClean="0"/>
              <a:t>作为</a:t>
            </a:r>
            <a:r>
              <a:rPr lang="en-US" altLang="zh-CN" sz="1600" dirty="0" err="1" smtClean="0"/>
              <a:t>Etag</a:t>
            </a:r>
            <a:r>
              <a:rPr lang="zh-CN" altLang="en-US" sz="1600" dirty="0" smtClean="0"/>
              <a:t>暴露</a:t>
            </a:r>
            <a:endParaRPr lang="en-US" sz="1600" dirty="0" smtClean="0"/>
          </a:p>
          <a:p>
            <a:pPr lvl="1"/>
            <a:endParaRPr lang="en-US" sz="1800" dirty="0" smtClean="0"/>
          </a:p>
          <a:p>
            <a:r>
              <a:rPr lang="zh-CN" altLang="en-US" sz="2800" dirty="0" smtClean="0">
                <a:solidFill>
                  <a:schemeClr val="accent3">
                    <a:alpha val="99000"/>
                  </a:schemeClr>
                </a:solidFill>
              </a:rPr>
              <a:t>对其他属性没有固定的</a:t>
            </a:r>
            <a:r>
              <a:rPr lang="en-US" altLang="zh-CN" sz="2800" dirty="0" smtClean="0">
                <a:solidFill>
                  <a:schemeClr val="accent3">
                    <a:alpha val="99000"/>
                  </a:schemeClr>
                </a:solidFill>
              </a:rPr>
              <a:t>schema</a:t>
            </a:r>
            <a:endParaRPr lang="en-US" sz="2800" dirty="0" smtClean="0">
              <a:solidFill>
                <a:schemeClr val="accent3">
                  <a:alpha val="99000"/>
                </a:schemeClr>
              </a:solidFill>
            </a:endParaRPr>
          </a:p>
          <a:p>
            <a:pPr lvl="1"/>
            <a:r>
              <a:rPr lang="zh-CN" altLang="en-US" sz="1800" dirty="0" smtClean="0"/>
              <a:t>每个属性存为</a:t>
            </a:r>
            <a:r>
              <a:rPr lang="en-US" sz="1800" dirty="0" smtClean="0"/>
              <a:t>&lt;name, typed value&gt; </a:t>
            </a:r>
            <a:r>
              <a:rPr lang="zh-CN" altLang="en-US" sz="1800" dirty="0" smtClean="0"/>
              <a:t>对</a:t>
            </a:r>
            <a:endParaRPr lang="en-US" sz="1800" dirty="0" smtClean="0"/>
          </a:p>
          <a:p>
            <a:pPr lvl="1"/>
            <a:r>
              <a:rPr lang="zh-CN" altLang="en-US" sz="1800" dirty="0" smtClean="0"/>
              <a:t>没有表的</a:t>
            </a:r>
            <a:r>
              <a:rPr lang="en-US" sz="1800" dirty="0" smtClean="0"/>
              <a:t>schema</a:t>
            </a:r>
          </a:p>
          <a:p>
            <a:pPr lvl="1"/>
            <a:r>
              <a:rPr lang="zh-CN" altLang="en-US" sz="1800" dirty="0" smtClean="0"/>
              <a:t>属性可以是标准</a:t>
            </a:r>
            <a:r>
              <a:rPr lang="en-US" sz="1800" dirty="0" smtClean="0"/>
              <a:t> .NET </a:t>
            </a:r>
            <a:r>
              <a:rPr lang="zh-CN" altLang="en-US" sz="1800" dirty="0" smtClean="0"/>
              <a:t>类型</a:t>
            </a:r>
            <a:endParaRPr lang="en-US" sz="1800" dirty="0" smtClean="0"/>
          </a:p>
          <a:p>
            <a:pPr lvl="1"/>
            <a:r>
              <a:rPr lang="en-US" sz="1800" dirty="0" smtClean="0"/>
              <a:t>String, binary, </a:t>
            </a:r>
            <a:r>
              <a:rPr lang="en-US" sz="1800" dirty="0" err="1" smtClean="0"/>
              <a:t>bool</a:t>
            </a:r>
            <a:r>
              <a:rPr lang="en-US" sz="1800" dirty="0" smtClean="0"/>
              <a:t>, </a:t>
            </a:r>
            <a:r>
              <a:rPr lang="en-US" sz="1800" dirty="0" err="1" smtClean="0"/>
              <a:t>DateTime</a:t>
            </a:r>
            <a:r>
              <a:rPr lang="en-US" sz="1800" dirty="0" smtClean="0"/>
              <a:t>, GUID, </a:t>
            </a:r>
            <a:r>
              <a:rPr lang="en-US" sz="1800" dirty="0" err="1" smtClean="0"/>
              <a:t>int</a:t>
            </a:r>
            <a:r>
              <a:rPr lang="en-US" sz="1800" dirty="0" smtClean="0"/>
              <a:t>, int64, and double</a:t>
            </a:r>
            <a:endParaRPr lang="en-US" sz="1800" dirty="0"/>
          </a:p>
        </p:txBody>
      </p:sp>
      <p:grpSp>
        <p:nvGrpSpPr>
          <p:cNvPr id="10" name="Group 9"/>
          <p:cNvGrpSpPr/>
          <p:nvPr/>
        </p:nvGrpSpPr>
        <p:grpSpPr>
          <a:xfrm>
            <a:off x="7593677" y="2276530"/>
            <a:ext cx="3725963" cy="3371849"/>
            <a:chOff x="7871395" y="3393689"/>
            <a:chExt cx="2527474" cy="2287264"/>
          </a:xfrm>
        </p:grpSpPr>
        <p:sp>
          <p:nvSpPr>
            <p:cNvPr id="6" name="Freeform 73"/>
            <p:cNvSpPr>
              <a:spLocks noEditPoints="1"/>
            </p:cNvSpPr>
            <p:nvPr/>
          </p:nvSpPr>
          <p:spPr bwMode="black">
            <a:xfrm>
              <a:off x="7871395" y="3393689"/>
              <a:ext cx="2369328" cy="2287264"/>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7" name="Freeform 22"/>
            <p:cNvSpPr>
              <a:spLocks noEditPoints="1"/>
            </p:cNvSpPr>
            <p:nvPr/>
          </p:nvSpPr>
          <p:spPr bwMode="black">
            <a:xfrm>
              <a:off x="9773063" y="4262998"/>
              <a:ext cx="625806" cy="625642"/>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bg1"/>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8" name="Freeform 22"/>
            <p:cNvSpPr>
              <a:spLocks noEditPoints="1"/>
            </p:cNvSpPr>
            <p:nvPr/>
          </p:nvSpPr>
          <p:spPr bwMode="black">
            <a:xfrm>
              <a:off x="8489013" y="3713465"/>
              <a:ext cx="450706" cy="450588"/>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bg1"/>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9" name="Freeform 22"/>
            <p:cNvSpPr>
              <a:spLocks noEditPoints="1"/>
            </p:cNvSpPr>
            <p:nvPr/>
          </p:nvSpPr>
          <p:spPr bwMode="black">
            <a:xfrm rot="21328346">
              <a:off x="8456924" y="5106580"/>
              <a:ext cx="431892" cy="431776"/>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chemeClr val="bg1"/>
            </a:solidFill>
            <a:ln>
              <a:noFill/>
            </a:ln>
            <a:extLst/>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79478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p:cNvSpPr>
            <a:spLocks/>
          </p:cNvSpPr>
          <p:nvPr/>
        </p:nvSpPr>
        <p:spPr bwMode="auto">
          <a:xfrm>
            <a:off x="5409208" y="230188"/>
            <a:ext cx="5563591" cy="3728969"/>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dirty="0">
              <a:solidFill>
                <a:schemeClr val="tx1"/>
              </a:solidFill>
            </a:endParaRPr>
          </a:p>
        </p:txBody>
      </p:sp>
      <p:sp>
        <p:nvSpPr>
          <p:cNvPr id="4" name="Title 3"/>
          <p:cNvSpPr>
            <a:spLocks noGrp="1"/>
          </p:cNvSpPr>
          <p:nvPr>
            <p:ph type="title"/>
          </p:nvPr>
        </p:nvSpPr>
        <p:spPr/>
        <p:txBody>
          <a:bodyPr/>
          <a:lstStyle/>
          <a:p>
            <a:r>
              <a:rPr lang="zh-CN" altLang="en-US" dirty="0" smtClean="0"/>
              <a:t>没有固定</a:t>
            </a:r>
            <a:r>
              <a:rPr lang="en-NZ" dirty="0" smtClean="0"/>
              <a:t>Schema</a:t>
            </a:r>
            <a:endParaRPr lang="en-NZ" dirty="0"/>
          </a:p>
        </p:txBody>
      </p:sp>
      <p:graphicFrame>
        <p:nvGraphicFramePr>
          <p:cNvPr id="12" name="Table 11"/>
          <p:cNvGraphicFramePr>
            <a:graphicFrameLocks noGrp="1"/>
          </p:cNvGraphicFramePr>
          <p:nvPr>
            <p:extLst/>
          </p:nvPr>
        </p:nvGraphicFramePr>
        <p:xfrm>
          <a:off x="1180593" y="2360614"/>
          <a:ext cx="7000410" cy="3116059"/>
        </p:xfrm>
        <a:graphic>
          <a:graphicData uri="http://schemas.openxmlformats.org/drawingml/2006/table">
            <a:tbl>
              <a:tblPr firstRow="1" bandRow="1">
                <a:tableStyleId>{7DF18680-E054-41AD-8BC1-D1AEF772440D}</a:tableStyleId>
              </a:tblPr>
              <a:tblGrid>
                <a:gridCol w="1978569"/>
                <a:gridCol w="1978569"/>
                <a:gridCol w="1503813"/>
                <a:gridCol w="1539459"/>
              </a:tblGrid>
              <a:tr h="641542">
                <a:tc>
                  <a:txBody>
                    <a:bodyPr/>
                    <a:lstStyle/>
                    <a:p>
                      <a:endParaRPr lang="en-NZ" sz="1600" b="1" dirty="0">
                        <a:solidFill>
                          <a:schemeClr val="lt1">
                            <a:alpha val="99000"/>
                          </a:schemeClr>
                        </a:solidFill>
                      </a:endParaRPr>
                    </a:p>
                  </a:txBody>
                  <a:tcPr marL="182880" marR="182880" marT="91440" marB="9144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1600" b="1" cap="all" baseline="0" dirty="0" smtClean="0">
                          <a:solidFill>
                            <a:schemeClr val="lt1">
                              <a:alpha val="99000"/>
                            </a:schemeClr>
                          </a:solidFill>
                        </a:rPr>
                        <a:t>FIRST</a:t>
                      </a:r>
                      <a:endParaRPr lang="en-NZ" sz="1600" b="1" cap="all" baseline="0" dirty="0">
                        <a:solidFill>
                          <a:schemeClr val="lt1">
                            <a:alpha val="99000"/>
                          </a:schemeClr>
                        </a:solidFill>
                      </a:endParaRPr>
                    </a:p>
                  </a:txBody>
                  <a:tcPr marL="182880" marR="182880" marT="91440" marB="91440" anchor="ctr">
                    <a:lnL w="12700" cmpd="sng">
                      <a:noFill/>
                    </a:lnL>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LAST</a:t>
                      </a:r>
                      <a:endParaRPr lang="en-NZ" sz="16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BIRTHDATE</a:t>
                      </a:r>
                      <a:endParaRPr lang="en-NZ" sz="16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Wade</a:t>
                      </a:r>
                    </a:p>
                  </a:txBody>
                  <a:tcPr marL="182880" marR="182880" marT="91440" marB="9144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Wegner</a:t>
                      </a:r>
                    </a:p>
                  </a:txBody>
                  <a:tcPr marL="182880" marR="182880" marT="91440" marB="9144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2/2/1981</a:t>
                      </a:r>
                      <a:endParaRPr lang="en-US" sz="1400" kern="1200" dirty="0">
                        <a:solidFill>
                          <a:schemeClr val="tx2">
                            <a:lumMod val="75000"/>
                            <a:alpha val="99000"/>
                          </a:schemeClr>
                        </a:solidFill>
                        <a:latin typeface="+mn-lt"/>
                        <a:ea typeface="+mn-ea"/>
                        <a:cs typeface="+mn-cs"/>
                      </a:endParaRPr>
                    </a:p>
                  </a:txBody>
                  <a:tcPr marL="121888" marR="121888" anchor="ctr">
                    <a:lnT w="12700" cap="flat" cmpd="sng" algn="ctr">
                      <a:noFill/>
                      <a:prstDash val="solid"/>
                      <a:round/>
                      <a:headEnd type="none" w="med" len="med"/>
                      <a:tailEnd type="none" w="med" len="med"/>
                    </a:lnT>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Nathan</a:t>
                      </a:r>
                    </a:p>
                  </a:txBody>
                  <a:tcPr marL="182880" marR="182880"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Totten</a:t>
                      </a:r>
                      <a:endParaRPr lang="en-US" sz="1400" kern="1200" dirty="0">
                        <a:solidFill>
                          <a:schemeClr val="tx2">
                            <a:lumMod val="75000"/>
                            <a:alpha val="99000"/>
                          </a:schemeClr>
                        </a:solidFill>
                        <a:latin typeface="+mn-lt"/>
                        <a:ea typeface="+mn-ea"/>
                        <a:cs typeface="+mn-cs"/>
                      </a:endParaRPr>
                    </a:p>
                  </a:txBody>
                  <a:tcPr marL="182880" marR="182880" marT="91440" marB="9144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3/15/1965</a:t>
                      </a:r>
                      <a:endParaRPr lang="en-US" sz="1400" kern="1200" dirty="0">
                        <a:solidFill>
                          <a:schemeClr val="tx2">
                            <a:lumMod val="75000"/>
                            <a:alpha val="99000"/>
                          </a:schemeClr>
                        </a:solidFill>
                        <a:latin typeface="+mn-lt"/>
                        <a:ea typeface="+mn-ea"/>
                        <a:cs typeface="+mn-cs"/>
                      </a:endParaRPr>
                    </a:p>
                  </a:txBody>
                  <a:tcPr marL="121888" marR="121888" anchor="ctr">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kern="1200" dirty="0" smtClean="0">
                          <a:solidFill>
                            <a:schemeClr val="tx2">
                              <a:lumMod val="75000"/>
                              <a:alpha val="99000"/>
                            </a:schemeClr>
                          </a:solidFill>
                          <a:latin typeface="+mn-lt"/>
                          <a:ea typeface="+mn-ea"/>
                          <a:cs typeface="+mn-cs"/>
                        </a:rPr>
                        <a:t>Nick</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r>
                        <a:rPr lang="en-US" sz="1400" kern="1200" dirty="0" smtClean="0">
                          <a:solidFill>
                            <a:schemeClr val="tx2">
                              <a:lumMod val="75000"/>
                              <a:alpha val="99000"/>
                            </a:schemeClr>
                          </a:solidFill>
                          <a:latin typeface="+mn-lt"/>
                          <a:ea typeface="+mn-ea"/>
                          <a:cs typeface="+mn-cs"/>
                        </a:rPr>
                        <a:t>Harris</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May 1, 1976</a:t>
                      </a:r>
                      <a:endParaRPr lang="en-US" sz="1400" kern="1200" dirty="0">
                        <a:solidFill>
                          <a:schemeClr val="tx2">
                            <a:lumMod val="75000"/>
                            <a:alpha val="99000"/>
                          </a:schemeClr>
                        </a:solidFill>
                        <a:latin typeface="+mn-lt"/>
                        <a:ea typeface="+mn-ea"/>
                        <a:cs typeface="+mn-cs"/>
                      </a:endParaRPr>
                    </a:p>
                  </a:txBody>
                  <a:tcPr marL="121888" marR="121888" anchor="ctr">
                    <a:solidFill>
                      <a:schemeClr val="bg1">
                        <a:lumMod val="95000"/>
                      </a:schemeClr>
                    </a:solidFill>
                  </a:tcPr>
                </a:tc>
              </a:tr>
            </a:tbl>
          </a:graphicData>
        </a:graphic>
      </p:graphicFrame>
      <p:sp>
        <p:nvSpPr>
          <p:cNvPr id="17" name="Oval 16"/>
          <p:cNvSpPr/>
          <p:nvPr/>
        </p:nvSpPr>
        <p:spPr>
          <a:xfrm>
            <a:off x="6627227" y="4644858"/>
            <a:ext cx="1232722" cy="847928"/>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18" name="Rectangle 17"/>
          <p:cNvSpPr/>
          <p:nvPr/>
        </p:nvSpPr>
        <p:spPr>
          <a:xfrm>
            <a:off x="8179594" y="2360613"/>
            <a:ext cx="1827291" cy="649287"/>
          </a:xfrm>
          <a:prstGeom prst="rect">
            <a:avLst/>
          </a:prstGeom>
          <a:solidFill>
            <a:srgbClr val="92D050"/>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80" tIns="45719" rIns="91436" bIns="45719" rtlCol="0" anchor="ctr" anchorCtr="0"/>
          <a:lstStyle/>
          <a:p>
            <a:r>
              <a:rPr lang="en-NZ" sz="1600" b="1" cap="all" dirty="0" smtClean="0">
                <a:solidFill>
                  <a:srgbClr val="FFFFFF">
                    <a:alpha val="99000"/>
                  </a:srgbClr>
                </a:solidFill>
              </a:rPr>
              <a:t>FAV SPORT</a:t>
            </a:r>
            <a:endParaRPr lang="en-US" sz="1900" b="1" dirty="0">
              <a:solidFill>
                <a:schemeClr val="bg1">
                  <a:alpha val="99000"/>
                </a:schemeClr>
              </a:solidFill>
            </a:endParaRPr>
          </a:p>
        </p:txBody>
      </p:sp>
      <p:sp>
        <p:nvSpPr>
          <p:cNvPr id="19" name="Rectangle 18"/>
          <p:cNvSpPr/>
          <p:nvPr/>
        </p:nvSpPr>
        <p:spPr>
          <a:xfrm>
            <a:off x="8177213" y="3827532"/>
            <a:ext cx="1828800" cy="824398"/>
          </a:xfrm>
          <a:prstGeom prst="rect">
            <a:avLst/>
          </a:prstGeom>
          <a:solidFill>
            <a:schemeClr val="bg1">
              <a:lumMod val="9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880" tIns="45719" rIns="91436" bIns="45719" rtlCol="0" anchor="ctr" anchorCtr="0"/>
          <a:lstStyle/>
          <a:p>
            <a:r>
              <a:rPr lang="en-US" sz="1400" dirty="0">
                <a:solidFill>
                  <a:schemeClr val="tx2">
                    <a:lumMod val="75000"/>
                    <a:alpha val="99000"/>
                  </a:schemeClr>
                </a:solidFill>
              </a:rPr>
              <a:t>Canoeing</a:t>
            </a:r>
          </a:p>
        </p:txBody>
      </p:sp>
      <p:grpSp>
        <p:nvGrpSpPr>
          <p:cNvPr id="10" name="Group 9"/>
          <p:cNvGrpSpPr/>
          <p:nvPr/>
        </p:nvGrpSpPr>
        <p:grpSpPr>
          <a:xfrm>
            <a:off x="2251879" y="3104907"/>
            <a:ext cx="678646" cy="686022"/>
            <a:chOff x="2251879" y="3104907"/>
            <a:chExt cx="678646" cy="686022"/>
          </a:xfrm>
        </p:grpSpPr>
        <p:sp>
          <p:nvSpPr>
            <p:cNvPr id="25" name="Freeform 74"/>
            <p:cNvSpPr>
              <a:spLocks/>
            </p:cNvSpPr>
            <p:nvPr/>
          </p:nvSpPr>
          <p:spPr bwMode="auto">
            <a:xfrm>
              <a:off x="2251879" y="3336040"/>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6" name="Freeform 75"/>
            <p:cNvSpPr>
              <a:spLocks/>
            </p:cNvSpPr>
            <p:nvPr/>
          </p:nvSpPr>
          <p:spPr bwMode="auto">
            <a:xfrm>
              <a:off x="2726440" y="3336040"/>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7" name="Freeform 76"/>
            <p:cNvSpPr>
              <a:spLocks/>
            </p:cNvSpPr>
            <p:nvPr/>
          </p:nvSpPr>
          <p:spPr bwMode="auto">
            <a:xfrm>
              <a:off x="2389576" y="3353251"/>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Oval 77"/>
            <p:cNvSpPr>
              <a:spLocks noChangeArrowheads="1"/>
            </p:cNvSpPr>
            <p:nvPr/>
          </p:nvSpPr>
          <p:spPr bwMode="auto">
            <a:xfrm>
              <a:off x="2460882" y="3104907"/>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8" name="Group 7"/>
          <p:cNvGrpSpPr/>
          <p:nvPr/>
        </p:nvGrpSpPr>
        <p:grpSpPr>
          <a:xfrm>
            <a:off x="2251879" y="3897711"/>
            <a:ext cx="678646" cy="686022"/>
            <a:chOff x="2251879" y="3897711"/>
            <a:chExt cx="678646" cy="686022"/>
          </a:xfrm>
        </p:grpSpPr>
        <p:sp>
          <p:nvSpPr>
            <p:cNvPr id="30" name="Freeform 74"/>
            <p:cNvSpPr>
              <a:spLocks/>
            </p:cNvSpPr>
            <p:nvPr/>
          </p:nvSpPr>
          <p:spPr bwMode="auto">
            <a:xfrm>
              <a:off x="2251879" y="4128844"/>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1" name="Freeform 75"/>
            <p:cNvSpPr>
              <a:spLocks/>
            </p:cNvSpPr>
            <p:nvPr/>
          </p:nvSpPr>
          <p:spPr bwMode="auto">
            <a:xfrm>
              <a:off x="2726440" y="4128844"/>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2" name="Freeform 76"/>
            <p:cNvSpPr>
              <a:spLocks/>
            </p:cNvSpPr>
            <p:nvPr/>
          </p:nvSpPr>
          <p:spPr bwMode="auto">
            <a:xfrm>
              <a:off x="2389576" y="4146055"/>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Oval 77"/>
            <p:cNvSpPr>
              <a:spLocks noChangeArrowheads="1"/>
            </p:cNvSpPr>
            <p:nvPr/>
          </p:nvSpPr>
          <p:spPr bwMode="auto">
            <a:xfrm>
              <a:off x="2460882" y="3897711"/>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7" name="Group 6"/>
          <p:cNvGrpSpPr/>
          <p:nvPr/>
        </p:nvGrpSpPr>
        <p:grpSpPr>
          <a:xfrm>
            <a:off x="2251879" y="4690515"/>
            <a:ext cx="678646" cy="686022"/>
            <a:chOff x="2251879" y="4690515"/>
            <a:chExt cx="678646" cy="686022"/>
          </a:xfrm>
        </p:grpSpPr>
        <p:sp>
          <p:nvSpPr>
            <p:cNvPr id="35" name="Freeform 74"/>
            <p:cNvSpPr>
              <a:spLocks/>
            </p:cNvSpPr>
            <p:nvPr/>
          </p:nvSpPr>
          <p:spPr bwMode="auto">
            <a:xfrm>
              <a:off x="2251879" y="4921648"/>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6" name="Freeform 75"/>
            <p:cNvSpPr>
              <a:spLocks/>
            </p:cNvSpPr>
            <p:nvPr/>
          </p:nvSpPr>
          <p:spPr bwMode="auto">
            <a:xfrm>
              <a:off x="2726440" y="4921648"/>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7" name="Freeform 76"/>
            <p:cNvSpPr>
              <a:spLocks/>
            </p:cNvSpPr>
            <p:nvPr/>
          </p:nvSpPr>
          <p:spPr bwMode="auto">
            <a:xfrm>
              <a:off x="2389576" y="4938859"/>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Oval 77"/>
            <p:cNvSpPr>
              <a:spLocks noChangeArrowheads="1"/>
            </p:cNvSpPr>
            <p:nvPr/>
          </p:nvSpPr>
          <p:spPr bwMode="auto">
            <a:xfrm>
              <a:off x="2460882" y="4690515"/>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96315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p:cNvSpPr>
            <a:spLocks/>
          </p:cNvSpPr>
          <p:nvPr/>
        </p:nvSpPr>
        <p:spPr bwMode="auto">
          <a:xfrm>
            <a:off x="5409208" y="230188"/>
            <a:ext cx="5563591" cy="3728969"/>
          </a:xfrm>
          <a:custGeom>
            <a:avLst/>
            <a:gdLst>
              <a:gd name="T0" fmla="*/ 239 w 276"/>
              <a:gd name="T1" fmla="*/ 77 h 185"/>
              <a:gd name="T2" fmla="*/ 240 w 276"/>
              <a:gd name="T3" fmla="*/ 65 h 185"/>
              <a:gd name="T4" fmla="*/ 175 w 276"/>
              <a:gd name="T5" fmla="*/ 0 h 185"/>
              <a:gd name="T6" fmla="*/ 116 w 276"/>
              <a:gd name="T7" fmla="*/ 39 h 185"/>
              <a:gd name="T8" fmla="*/ 81 w 276"/>
              <a:gd name="T9" fmla="*/ 24 h 185"/>
              <a:gd name="T10" fmla="*/ 34 w 276"/>
              <a:gd name="T11" fmla="*/ 71 h 185"/>
              <a:gd name="T12" fmla="*/ 35 w 276"/>
              <a:gd name="T13" fmla="*/ 81 h 185"/>
              <a:gd name="T14" fmla="*/ 0 w 276"/>
              <a:gd name="T15" fmla="*/ 131 h 185"/>
              <a:gd name="T16" fmla="*/ 54 w 276"/>
              <a:gd name="T17" fmla="*/ 185 h 185"/>
              <a:gd name="T18" fmla="*/ 220 w 276"/>
              <a:gd name="T19" fmla="*/ 185 h 185"/>
              <a:gd name="T20" fmla="*/ 276 w 276"/>
              <a:gd name="T21" fmla="*/ 129 h 185"/>
              <a:gd name="T22" fmla="*/ 239 w 276"/>
              <a:gd name="T23" fmla="*/ 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185">
                <a:moveTo>
                  <a:pt x="239" y="77"/>
                </a:moveTo>
                <a:cubicBezTo>
                  <a:pt x="239" y="73"/>
                  <a:pt x="240" y="69"/>
                  <a:pt x="240" y="65"/>
                </a:cubicBezTo>
                <a:cubicBezTo>
                  <a:pt x="240" y="29"/>
                  <a:pt x="211" y="0"/>
                  <a:pt x="175" y="0"/>
                </a:cubicBezTo>
                <a:cubicBezTo>
                  <a:pt x="148" y="0"/>
                  <a:pt x="126" y="16"/>
                  <a:pt x="116" y="39"/>
                </a:cubicBezTo>
                <a:cubicBezTo>
                  <a:pt x="107" y="30"/>
                  <a:pt x="95" y="24"/>
                  <a:pt x="81" y="24"/>
                </a:cubicBezTo>
                <a:cubicBezTo>
                  <a:pt x="55" y="24"/>
                  <a:pt x="34" y="45"/>
                  <a:pt x="34" y="71"/>
                </a:cubicBezTo>
                <a:cubicBezTo>
                  <a:pt x="34" y="74"/>
                  <a:pt x="34" y="78"/>
                  <a:pt x="35" y="81"/>
                </a:cubicBezTo>
                <a:cubicBezTo>
                  <a:pt x="14" y="88"/>
                  <a:pt x="0" y="108"/>
                  <a:pt x="0" y="131"/>
                </a:cubicBezTo>
                <a:cubicBezTo>
                  <a:pt x="0" y="161"/>
                  <a:pt x="24" y="185"/>
                  <a:pt x="54" y="185"/>
                </a:cubicBezTo>
                <a:cubicBezTo>
                  <a:pt x="220" y="185"/>
                  <a:pt x="220" y="185"/>
                  <a:pt x="220" y="185"/>
                </a:cubicBezTo>
                <a:cubicBezTo>
                  <a:pt x="251" y="185"/>
                  <a:pt x="276" y="160"/>
                  <a:pt x="276" y="129"/>
                </a:cubicBezTo>
                <a:cubicBezTo>
                  <a:pt x="276" y="105"/>
                  <a:pt x="260" y="84"/>
                  <a:pt x="239" y="77"/>
                </a:cubicBezTo>
                <a:close/>
              </a:path>
            </a:pathLst>
          </a:custGeom>
          <a:solidFill>
            <a:srgbClr val="595959"/>
          </a:solidFill>
          <a:ln>
            <a:noFill/>
          </a:ln>
        </p:spPr>
        <p:txBody>
          <a:bodyPr vert="horz" wrap="square" lIns="82305" tIns="41153" rIns="82305" bIns="41153" numCol="1" anchor="t" anchorCtr="0" compatLnSpc="1">
            <a:prstTxWarp prst="textNoShape">
              <a:avLst/>
            </a:prstTxWarp>
          </a:bodyPr>
          <a:lstStyle/>
          <a:p>
            <a:endParaRPr lang="en-US" sz="1600" dirty="0">
              <a:solidFill>
                <a:schemeClr val="tx1"/>
              </a:solidFill>
            </a:endParaRPr>
          </a:p>
        </p:txBody>
      </p:sp>
      <p:sp>
        <p:nvSpPr>
          <p:cNvPr id="4" name="Title 3"/>
          <p:cNvSpPr>
            <a:spLocks noGrp="1"/>
          </p:cNvSpPr>
          <p:nvPr>
            <p:ph type="title"/>
          </p:nvPr>
        </p:nvSpPr>
        <p:spPr/>
        <p:txBody>
          <a:bodyPr/>
          <a:lstStyle/>
          <a:p>
            <a:r>
              <a:rPr lang="zh-CN" altLang="en-US" dirty="0" smtClean="0"/>
              <a:t>查询</a:t>
            </a:r>
            <a:endParaRPr lang="en-NZ" dirty="0"/>
          </a:p>
        </p:txBody>
      </p:sp>
      <p:graphicFrame>
        <p:nvGraphicFramePr>
          <p:cNvPr id="12" name="Table 11"/>
          <p:cNvGraphicFramePr>
            <a:graphicFrameLocks noGrp="1"/>
          </p:cNvGraphicFramePr>
          <p:nvPr>
            <p:extLst/>
          </p:nvPr>
        </p:nvGraphicFramePr>
        <p:xfrm>
          <a:off x="1180593" y="2360614"/>
          <a:ext cx="7000410" cy="3116059"/>
        </p:xfrm>
        <a:graphic>
          <a:graphicData uri="http://schemas.openxmlformats.org/drawingml/2006/table">
            <a:tbl>
              <a:tblPr firstRow="1" bandRow="1">
                <a:tableStyleId>{7DF18680-E054-41AD-8BC1-D1AEF772440D}</a:tableStyleId>
              </a:tblPr>
              <a:tblGrid>
                <a:gridCol w="1978569"/>
                <a:gridCol w="1978569"/>
                <a:gridCol w="1503813"/>
                <a:gridCol w="1539459"/>
              </a:tblGrid>
              <a:tr h="641542">
                <a:tc>
                  <a:txBody>
                    <a:bodyPr/>
                    <a:lstStyle/>
                    <a:p>
                      <a:endParaRPr lang="en-NZ" sz="1600" b="1" dirty="0">
                        <a:solidFill>
                          <a:schemeClr val="lt1">
                            <a:alpha val="99000"/>
                          </a:schemeClr>
                        </a:solidFill>
                      </a:endParaRPr>
                    </a:p>
                  </a:txBody>
                  <a:tcPr marL="182880" marR="182880" marT="91440" marB="9144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1600" b="1" cap="all" baseline="0" dirty="0" smtClean="0">
                          <a:solidFill>
                            <a:schemeClr val="lt1">
                              <a:alpha val="99000"/>
                            </a:schemeClr>
                          </a:solidFill>
                        </a:rPr>
                        <a:t>FIRST</a:t>
                      </a:r>
                      <a:endParaRPr lang="en-NZ" sz="1600" b="1" cap="all" baseline="0" dirty="0">
                        <a:solidFill>
                          <a:schemeClr val="lt1">
                            <a:alpha val="99000"/>
                          </a:schemeClr>
                        </a:solidFill>
                      </a:endParaRPr>
                    </a:p>
                  </a:txBody>
                  <a:tcPr marL="182880" marR="182880" marT="91440" marB="91440" anchor="ctr">
                    <a:lnL w="12700" cmpd="sng">
                      <a:noFill/>
                    </a:lnL>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LAST</a:t>
                      </a:r>
                      <a:endParaRPr lang="en-NZ" sz="16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c>
                  <a:txBody>
                    <a:bodyPr/>
                    <a:lstStyle/>
                    <a:p>
                      <a:r>
                        <a:rPr lang="en-NZ" sz="1600" b="1" cap="all" baseline="0" dirty="0" smtClean="0">
                          <a:solidFill>
                            <a:schemeClr val="lt1">
                              <a:alpha val="99000"/>
                            </a:schemeClr>
                          </a:solidFill>
                        </a:rPr>
                        <a:t>BIRTHDATE</a:t>
                      </a:r>
                      <a:endParaRPr lang="en-NZ" sz="16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Wade</a:t>
                      </a:r>
                    </a:p>
                  </a:txBody>
                  <a:tcPr marL="182880" marR="182880" marT="91440" marB="9144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Wegner</a:t>
                      </a:r>
                    </a:p>
                  </a:txBody>
                  <a:tcPr marL="182880" marR="182880" marT="91440" marB="9144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2/2/1981</a:t>
                      </a:r>
                      <a:endParaRPr lang="en-US" sz="1400" kern="1200" dirty="0">
                        <a:solidFill>
                          <a:schemeClr val="tx2">
                            <a:lumMod val="75000"/>
                            <a:alpha val="99000"/>
                          </a:schemeClr>
                        </a:solidFill>
                        <a:latin typeface="+mn-lt"/>
                        <a:ea typeface="+mn-ea"/>
                        <a:cs typeface="+mn-cs"/>
                      </a:endParaRPr>
                    </a:p>
                  </a:txBody>
                  <a:tcPr marL="121888" marR="121888" anchor="ctr">
                    <a:lnT w="12700" cap="flat" cmpd="sng" algn="ctr">
                      <a:noFill/>
                      <a:prstDash val="solid"/>
                      <a:round/>
                      <a:headEnd type="none" w="med" len="med"/>
                      <a:tailEnd type="none" w="med" len="med"/>
                    </a:lnT>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Nathan</a:t>
                      </a:r>
                    </a:p>
                  </a:txBody>
                  <a:tcPr marL="182880" marR="182880" marT="91440" marB="9144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Totten</a:t>
                      </a:r>
                      <a:endParaRPr lang="en-US" sz="1400" kern="1200" dirty="0">
                        <a:solidFill>
                          <a:schemeClr val="tx2">
                            <a:lumMod val="75000"/>
                            <a:alpha val="99000"/>
                          </a:schemeClr>
                        </a:solidFill>
                        <a:latin typeface="+mn-lt"/>
                        <a:ea typeface="+mn-ea"/>
                        <a:cs typeface="+mn-cs"/>
                      </a:endParaRPr>
                    </a:p>
                  </a:txBody>
                  <a:tcPr marL="182880" marR="182880" marT="91440" marB="9144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3/15/1965</a:t>
                      </a:r>
                      <a:endParaRPr lang="en-US" sz="1400" kern="1200" dirty="0">
                        <a:solidFill>
                          <a:schemeClr val="tx2">
                            <a:lumMod val="75000"/>
                            <a:alpha val="99000"/>
                          </a:schemeClr>
                        </a:solidFill>
                        <a:latin typeface="+mn-lt"/>
                        <a:ea typeface="+mn-ea"/>
                        <a:cs typeface="+mn-cs"/>
                      </a:endParaRPr>
                    </a:p>
                  </a:txBody>
                  <a:tcPr marL="121888" marR="121888" anchor="ctr">
                    <a:solidFill>
                      <a:schemeClr val="bg1">
                        <a:lumMod val="95000"/>
                      </a:schemeClr>
                    </a:solidFill>
                  </a:tcPr>
                </a:tc>
              </a:tr>
              <a:tr h="824839">
                <a:tc>
                  <a:txBody>
                    <a:bodyPr/>
                    <a:lstStyle/>
                    <a:p>
                      <a:pPr algn="r"/>
                      <a:endParaRPr lang="en-NZ" sz="2400" dirty="0">
                        <a:solidFill>
                          <a:schemeClr val="tx1">
                            <a:lumMod val="50000"/>
                            <a:lumOff val="50000"/>
                            <a:alpha val="99000"/>
                          </a:schemeClr>
                        </a:solidFill>
                        <a:latin typeface="Segoe UI Light" pitchFamily="34" charset="0"/>
                      </a:endParaRPr>
                    </a:p>
                  </a:txBody>
                  <a:tcPr marL="182880" marR="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kern="1200" dirty="0" smtClean="0">
                          <a:solidFill>
                            <a:schemeClr val="tx2">
                              <a:lumMod val="75000"/>
                              <a:alpha val="99000"/>
                            </a:schemeClr>
                          </a:solidFill>
                          <a:latin typeface="+mn-lt"/>
                          <a:ea typeface="+mn-ea"/>
                          <a:cs typeface="+mn-cs"/>
                        </a:rPr>
                        <a:t>Nick</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r>
                        <a:rPr lang="en-US" sz="1400" kern="1200" dirty="0" smtClean="0">
                          <a:solidFill>
                            <a:schemeClr val="tx2">
                              <a:lumMod val="75000"/>
                              <a:alpha val="99000"/>
                            </a:schemeClr>
                          </a:solidFill>
                          <a:latin typeface="+mn-lt"/>
                          <a:ea typeface="+mn-ea"/>
                          <a:cs typeface="+mn-cs"/>
                        </a:rPr>
                        <a:t>Harris</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63" rtl="0" eaLnBrk="1" latinLnBrk="0" hangingPunct="1"/>
                      <a:r>
                        <a:rPr lang="en-US" sz="1400" kern="1200" dirty="0" smtClean="0">
                          <a:solidFill>
                            <a:schemeClr val="tx2">
                              <a:lumMod val="75000"/>
                              <a:alpha val="99000"/>
                            </a:schemeClr>
                          </a:solidFill>
                          <a:latin typeface="+mn-lt"/>
                          <a:ea typeface="+mn-ea"/>
                          <a:cs typeface="+mn-cs"/>
                        </a:rPr>
                        <a:t>May 1, 1976</a:t>
                      </a:r>
                      <a:endParaRPr lang="en-US" sz="1400" kern="1200" dirty="0">
                        <a:solidFill>
                          <a:schemeClr val="tx2">
                            <a:lumMod val="75000"/>
                            <a:alpha val="99000"/>
                          </a:schemeClr>
                        </a:solidFill>
                        <a:latin typeface="+mn-lt"/>
                        <a:ea typeface="+mn-ea"/>
                        <a:cs typeface="+mn-cs"/>
                      </a:endParaRPr>
                    </a:p>
                  </a:txBody>
                  <a:tcPr marL="121888" marR="121888" anchor="ctr">
                    <a:solidFill>
                      <a:schemeClr val="bg1">
                        <a:lumMod val="95000"/>
                      </a:schemeClr>
                    </a:solidFill>
                  </a:tcPr>
                </a:tc>
              </a:tr>
            </a:tbl>
          </a:graphicData>
        </a:graphic>
      </p:graphicFrame>
      <p:sp>
        <p:nvSpPr>
          <p:cNvPr id="17" name="Rounded Rectangle 16"/>
          <p:cNvSpPr/>
          <p:nvPr/>
        </p:nvSpPr>
        <p:spPr>
          <a:xfrm>
            <a:off x="1994172" y="3005036"/>
            <a:ext cx="6196518" cy="847928"/>
          </a:xfrm>
          <a:prstGeom prst="roundRect">
            <a:avLst>
              <a:gd name="adj" fmla="val 10931"/>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grpSp>
        <p:nvGrpSpPr>
          <p:cNvPr id="10" name="Group 9"/>
          <p:cNvGrpSpPr/>
          <p:nvPr/>
        </p:nvGrpSpPr>
        <p:grpSpPr>
          <a:xfrm>
            <a:off x="2251879" y="3104907"/>
            <a:ext cx="678646" cy="686022"/>
            <a:chOff x="2251879" y="3104907"/>
            <a:chExt cx="678646" cy="686022"/>
          </a:xfrm>
        </p:grpSpPr>
        <p:sp>
          <p:nvSpPr>
            <p:cNvPr id="25" name="Freeform 74"/>
            <p:cNvSpPr>
              <a:spLocks/>
            </p:cNvSpPr>
            <p:nvPr/>
          </p:nvSpPr>
          <p:spPr bwMode="auto">
            <a:xfrm>
              <a:off x="2251879" y="3336040"/>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6" name="Freeform 75"/>
            <p:cNvSpPr>
              <a:spLocks/>
            </p:cNvSpPr>
            <p:nvPr/>
          </p:nvSpPr>
          <p:spPr bwMode="auto">
            <a:xfrm>
              <a:off x="2726440" y="3336040"/>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27" name="Freeform 76"/>
            <p:cNvSpPr>
              <a:spLocks/>
            </p:cNvSpPr>
            <p:nvPr/>
          </p:nvSpPr>
          <p:spPr bwMode="auto">
            <a:xfrm>
              <a:off x="2389576" y="3353251"/>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Oval 77"/>
            <p:cNvSpPr>
              <a:spLocks noChangeArrowheads="1"/>
            </p:cNvSpPr>
            <p:nvPr/>
          </p:nvSpPr>
          <p:spPr bwMode="auto">
            <a:xfrm>
              <a:off x="2460882" y="3104907"/>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8" name="Group 7"/>
          <p:cNvGrpSpPr/>
          <p:nvPr/>
        </p:nvGrpSpPr>
        <p:grpSpPr>
          <a:xfrm>
            <a:off x="2251879" y="3897711"/>
            <a:ext cx="678646" cy="686022"/>
            <a:chOff x="2251879" y="3897711"/>
            <a:chExt cx="678646" cy="686022"/>
          </a:xfrm>
        </p:grpSpPr>
        <p:sp>
          <p:nvSpPr>
            <p:cNvPr id="30" name="Freeform 74"/>
            <p:cNvSpPr>
              <a:spLocks/>
            </p:cNvSpPr>
            <p:nvPr/>
          </p:nvSpPr>
          <p:spPr bwMode="auto">
            <a:xfrm>
              <a:off x="2251879" y="4128844"/>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1" name="Freeform 75"/>
            <p:cNvSpPr>
              <a:spLocks/>
            </p:cNvSpPr>
            <p:nvPr/>
          </p:nvSpPr>
          <p:spPr bwMode="auto">
            <a:xfrm>
              <a:off x="2726440" y="4128844"/>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2" name="Freeform 76"/>
            <p:cNvSpPr>
              <a:spLocks/>
            </p:cNvSpPr>
            <p:nvPr/>
          </p:nvSpPr>
          <p:spPr bwMode="auto">
            <a:xfrm>
              <a:off x="2389576" y="4146055"/>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Oval 77"/>
            <p:cNvSpPr>
              <a:spLocks noChangeArrowheads="1"/>
            </p:cNvSpPr>
            <p:nvPr/>
          </p:nvSpPr>
          <p:spPr bwMode="auto">
            <a:xfrm>
              <a:off x="2460882" y="3897711"/>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grpSp>
        <p:nvGrpSpPr>
          <p:cNvPr id="7" name="Group 6"/>
          <p:cNvGrpSpPr/>
          <p:nvPr/>
        </p:nvGrpSpPr>
        <p:grpSpPr>
          <a:xfrm>
            <a:off x="2251879" y="4690515"/>
            <a:ext cx="678646" cy="686022"/>
            <a:chOff x="2251879" y="4690515"/>
            <a:chExt cx="678646" cy="686022"/>
          </a:xfrm>
        </p:grpSpPr>
        <p:sp>
          <p:nvSpPr>
            <p:cNvPr id="35" name="Freeform 74"/>
            <p:cNvSpPr>
              <a:spLocks/>
            </p:cNvSpPr>
            <p:nvPr/>
          </p:nvSpPr>
          <p:spPr bwMode="auto">
            <a:xfrm>
              <a:off x="2251879" y="4921648"/>
              <a:ext cx="201627" cy="314734"/>
            </a:xfrm>
            <a:custGeom>
              <a:avLst/>
              <a:gdLst>
                <a:gd name="T0" fmla="*/ 35 w 35"/>
                <a:gd name="T1" fmla="*/ 0 h 54"/>
                <a:gd name="T2" fmla="*/ 35 w 35"/>
                <a:gd name="T3" fmla="*/ 0 h 54"/>
                <a:gd name="T4" fmla="*/ 9 w 35"/>
                <a:gd name="T5" fmla="*/ 26 h 54"/>
                <a:gd name="T6" fmla="*/ 18 w 35"/>
                <a:gd name="T7" fmla="*/ 53 h 54"/>
                <a:gd name="T8" fmla="*/ 18 w 35"/>
                <a:gd name="T9" fmla="*/ 34 h 54"/>
                <a:gd name="T10" fmla="*/ 35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35" y="0"/>
                  </a:moveTo>
                  <a:cubicBezTo>
                    <a:pt x="35" y="0"/>
                    <a:pt x="35" y="0"/>
                    <a:pt x="35" y="0"/>
                  </a:cubicBezTo>
                  <a:cubicBezTo>
                    <a:pt x="29" y="2"/>
                    <a:pt x="17" y="7"/>
                    <a:pt x="9" y="26"/>
                  </a:cubicBezTo>
                  <a:cubicBezTo>
                    <a:pt x="0" y="44"/>
                    <a:pt x="10" y="54"/>
                    <a:pt x="18" y="53"/>
                  </a:cubicBezTo>
                  <a:cubicBezTo>
                    <a:pt x="18" y="34"/>
                    <a:pt x="18" y="34"/>
                    <a:pt x="18" y="34"/>
                  </a:cubicBezTo>
                  <a:cubicBezTo>
                    <a:pt x="18" y="20"/>
                    <a:pt x="25" y="7"/>
                    <a:pt x="35"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6" name="Freeform 75"/>
            <p:cNvSpPr>
              <a:spLocks/>
            </p:cNvSpPr>
            <p:nvPr/>
          </p:nvSpPr>
          <p:spPr bwMode="auto">
            <a:xfrm>
              <a:off x="2726440" y="4921648"/>
              <a:ext cx="204085" cy="314734"/>
            </a:xfrm>
            <a:custGeom>
              <a:avLst/>
              <a:gdLst>
                <a:gd name="T0" fmla="*/ 0 w 35"/>
                <a:gd name="T1" fmla="*/ 0 h 54"/>
                <a:gd name="T2" fmla="*/ 0 w 35"/>
                <a:gd name="T3" fmla="*/ 0 h 54"/>
                <a:gd name="T4" fmla="*/ 26 w 35"/>
                <a:gd name="T5" fmla="*/ 26 h 54"/>
                <a:gd name="T6" fmla="*/ 17 w 35"/>
                <a:gd name="T7" fmla="*/ 53 h 54"/>
                <a:gd name="T8" fmla="*/ 17 w 35"/>
                <a:gd name="T9" fmla="*/ 34 h 54"/>
                <a:gd name="T10" fmla="*/ 0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0" y="0"/>
                  </a:moveTo>
                  <a:cubicBezTo>
                    <a:pt x="0" y="0"/>
                    <a:pt x="0" y="0"/>
                    <a:pt x="0" y="0"/>
                  </a:cubicBezTo>
                  <a:cubicBezTo>
                    <a:pt x="6" y="2"/>
                    <a:pt x="18" y="7"/>
                    <a:pt x="26" y="26"/>
                  </a:cubicBezTo>
                  <a:cubicBezTo>
                    <a:pt x="35" y="44"/>
                    <a:pt x="25" y="54"/>
                    <a:pt x="17" y="53"/>
                  </a:cubicBezTo>
                  <a:cubicBezTo>
                    <a:pt x="17" y="34"/>
                    <a:pt x="17" y="34"/>
                    <a:pt x="17" y="34"/>
                  </a:cubicBezTo>
                  <a:cubicBezTo>
                    <a:pt x="17" y="20"/>
                    <a:pt x="10" y="7"/>
                    <a:pt x="0" y="0"/>
                  </a:cubicBezTo>
                  <a:close/>
                </a:path>
              </a:pathLst>
            </a:cu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sp>
          <p:nvSpPr>
            <p:cNvPr id="37" name="Freeform 76"/>
            <p:cNvSpPr>
              <a:spLocks/>
            </p:cNvSpPr>
            <p:nvPr/>
          </p:nvSpPr>
          <p:spPr bwMode="auto">
            <a:xfrm>
              <a:off x="2389576" y="4938859"/>
              <a:ext cx="400795" cy="437678"/>
            </a:xfrm>
            <a:custGeom>
              <a:avLst/>
              <a:gdLst>
                <a:gd name="T0" fmla="*/ 69 w 69"/>
                <a:gd name="T1" fmla="*/ 29 h 75"/>
                <a:gd name="T2" fmla="*/ 58 w 69"/>
                <a:gd name="T3" fmla="*/ 0 h 75"/>
                <a:gd name="T4" fmla="*/ 35 w 69"/>
                <a:gd name="T5" fmla="*/ 10 h 75"/>
                <a:gd name="T6" fmla="*/ 13 w 69"/>
                <a:gd name="T7" fmla="*/ 0 h 75"/>
                <a:gd name="T8" fmla="*/ 0 w 69"/>
                <a:gd name="T9" fmla="*/ 29 h 75"/>
                <a:gd name="T10" fmla="*/ 0 w 69"/>
                <a:gd name="T11" fmla="*/ 59 h 75"/>
                <a:gd name="T12" fmla="*/ 14 w 69"/>
                <a:gd name="T13" fmla="*/ 75 h 75"/>
                <a:gd name="T14" fmla="*/ 57 w 69"/>
                <a:gd name="T15" fmla="*/ 75 h 75"/>
                <a:gd name="T16" fmla="*/ 57 w 69"/>
                <a:gd name="T17" fmla="*/ 75 h 75"/>
                <a:gd name="T18" fmla="*/ 69 w 69"/>
                <a:gd name="T19" fmla="*/ 37 h 75"/>
                <a:gd name="T20" fmla="*/ 69 w 69"/>
                <a:gd name="T21" fmla="*/ 29 h 75"/>
                <a:gd name="T22" fmla="*/ 69 w 69"/>
                <a:gd name="T23"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5">
                  <a:moveTo>
                    <a:pt x="69" y="29"/>
                  </a:moveTo>
                  <a:cubicBezTo>
                    <a:pt x="69" y="18"/>
                    <a:pt x="65" y="7"/>
                    <a:pt x="58" y="0"/>
                  </a:cubicBezTo>
                  <a:cubicBezTo>
                    <a:pt x="52" y="6"/>
                    <a:pt x="44" y="10"/>
                    <a:pt x="35" y="10"/>
                  </a:cubicBezTo>
                  <a:cubicBezTo>
                    <a:pt x="26" y="10"/>
                    <a:pt x="18" y="6"/>
                    <a:pt x="13" y="0"/>
                  </a:cubicBezTo>
                  <a:cubicBezTo>
                    <a:pt x="5" y="7"/>
                    <a:pt x="0" y="18"/>
                    <a:pt x="0" y="29"/>
                  </a:cubicBezTo>
                  <a:cubicBezTo>
                    <a:pt x="0" y="59"/>
                    <a:pt x="0" y="59"/>
                    <a:pt x="0" y="59"/>
                  </a:cubicBezTo>
                  <a:cubicBezTo>
                    <a:pt x="0" y="68"/>
                    <a:pt x="7" y="75"/>
                    <a:pt x="14" y="75"/>
                  </a:cubicBezTo>
                  <a:cubicBezTo>
                    <a:pt x="57" y="75"/>
                    <a:pt x="57" y="75"/>
                    <a:pt x="57" y="75"/>
                  </a:cubicBezTo>
                  <a:cubicBezTo>
                    <a:pt x="57" y="75"/>
                    <a:pt x="57" y="75"/>
                    <a:pt x="57" y="75"/>
                  </a:cubicBezTo>
                  <a:cubicBezTo>
                    <a:pt x="64" y="75"/>
                    <a:pt x="69" y="71"/>
                    <a:pt x="69" y="37"/>
                  </a:cubicBezTo>
                  <a:cubicBezTo>
                    <a:pt x="69" y="29"/>
                    <a:pt x="69" y="29"/>
                    <a:pt x="69" y="29"/>
                  </a:cubicBezTo>
                  <a:cubicBezTo>
                    <a:pt x="69" y="29"/>
                    <a:pt x="69" y="29"/>
                    <a:pt x="69" y="2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Oval 77"/>
            <p:cNvSpPr>
              <a:spLocks noChangeArrowheads="1"/>
            </p:cNvSpPr>
            <p:nvPr/>
          </p:nvSpPr>
          <p:spPr bwMode="auto">
            <a:xfrm>
              <a:off x="2460882" y="4690515"/>
              <a:ext cx="265558" cy="265557"/>
            </a:xfrm>
            <a:prstGeom prst="ellipse">
              <a:avLst/>
            </a:prstGeom>
            <a:solidFill>
              <a:srgbClr val="595959"/>
            </a:solidFill>
            <a:ln>
              <a:noFill/>
            </a:ln>
            <a:extLst/>
          </p:spPr>
          <p:txBody>
            <a:bodyPr vert="horz" wrap="square" lIns="82305" tIns="41153" rIns="82305" bIns="41153" numCol="1" anchor="t" anchorCtr="0" compatLnSpc="1">
              <a:prstTxWarp prst="textNoShape">
                <a:avLst/>
              </a:prstTxWarp>
            </a:bodyPr>
            <a:lstStyle/>
            <a:p>
              <a:endParaRPr lang="en-US" sz="1600"/>
            </a:p>
          </p:txBody>
        </p:sp>
      </p:grpSp>
      <p:sp>
        <p:nvSpPr>
          <p:cNvPr id="23" name="TextBox 15"/>
          <p:cNvSpPr txBox="1"/>
          <p:nvPr/>
        </p:nvSpPr>
        <p:spPr>
          <a:xfrm>
            <a:off x="6142374" y="1375432"/>
            <a:ext cx="4112015" cy="461663"/>
          </a:xfrm>
          <a:prstGeom prst="rect">
            <a:avLst/>
          </a:prstGeom>
        </p:spPr>
        <p:txBody>
          <a:bodyPr wrap="none" lIns="91436" tIns="45719" rIns="91436" bIns="4571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spc="-100" dirty="0">
                <a:solidFill>
                  <a:schemeClr val="bg1">
                    <a:alpha val="99000"/>
                  </a:schemeClr>
                </a:solidFill>
                <a:latin typeface="Consolas" pitchFamily="49" charset="0"/>
                <a:cs typeface="Consolas" pitchFamily="49" charset="0"/>
              </a:rPr>
              <a:t>?$filter=Last </a:t>
            </a:r>
            <a:r>
              <a:rPr lang="en-US" sz="2400" spc="-100" dirty="0" err="1">
                <a:solidFill>
                  <a:schemeClr val="bg1">
                    <a:alpha val="99000"/>
                  </a:schemeClr>
                </a:solidFill>
                <a:latin typeface="Consolas" pitchFamily="49" charset="0"/>
                <a:cs typeface="Consolas" pitchFamily="49" charset="0"/>
              </a:rPr>
              <a:t>eq</a:t>
            </a:r>
            <a:r>
              <a:rPr lang="en-US" sz="2400" spc="-100" dirty="0">
                <a:solidFill>
                  <a:schemeClr val="bg1">
                    <a:alpha val="99000"/>
                  </a:schemeClr>
                </a:solidFill>
                <a:latin typeface="Consolas" pitchFamily="49" charset="0"/>
                <a:cs typeface="Consolas" pitchFamily="49" charset="0"/>
              </a:rPr>
              <a:t> ‘Wegner’</a:t>
            </a:r>
          </a:p>
        </p:txBody>
      </p:sp>
    </p:spTree>
    <p:extLst>
      <p:ext uri="{BB962C8B-B14F-4D97-AF65-F5344CB8AC3E}">
        <p14:creationId xmlns:p14="http://schemas.microsoft.com/office/powerpoint/2010/main" val="3731473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PartitionKey</a:t>
            </a:r>
            <a:r>
              <a:rPr lang="zh-CN" altLang="en-US" dirty="0" smtClean="0"/>
              <a:t>的目的</a:t>
            </a:r>
            <a:endParaRPr lang="en-US" dirty="0"/>
          </a:p>
        </p:txBody>
      </p:sp>
      <p:sp>
        <p:nvSpPr>
          <p:cNvPr id="3" name="Content Placeholder 2"/>
          <p:cNvSpPr>
            <a:spLocks noGrp="1"/>
          </p:cNvSpPr>
          <p:nvPr>
            <p:ph type="body" sz="quarter" idx="10"/>
          </p:nvPr>
        </p:nvSpPr>
        <p:spPr>
          <a:xfrm>
            <a:off x="531812" y="1295400"/>
            <a:ext cx="11149013" cy="4191917"/>
          </a:xfrm>
        </p:spPr>
        <p:txBody>
          <a:bodyPr/>
          <a:lstStyle/>
          <a:p>
            <a:pPr marL="0" defTabSz="888926">
              <a:spcBef>
                <a:spcPct val="0"/>
              </a:spcBef>
              <a:spcAft>
                <a:spcPts val="600"/>
              </a:spcAft>
            </a:pPr>
            <a:r>
              <a:rPr lang="zh-CN" altLang="en-US" sz="3200" dirty="0" smtClean="0">
                <a:solidFill>
                  <a:schemeClr val="accent2">
                    <a:alpha val="99000"/>
                  </a:schemeClr>
                </a:solidFill>
              </a:rPr>
              <a:t>本地实体</a:t>
            </a:r>
            <a:endParaRPr lang="en-US" sz="3200" dirty="0">
              <a:solidFill>
                <a:schemeClr val="accent2">
                  <a:alpha val="99000"/>
                </a:schemeClr>
              </a:solidFill>
            </a:endParaRPr>
          </a:p>
          <a:p>
            <a:pPr lvl="1"/>
            <a:r>
              <a:rPr lang="zh-CN" altLang="en-US" spc="-51" dirty="0" smtClean="0"/>
              <a:t>相同</a:t>
            </a:r>
            <a:r>
              <a:rPr lang="en-US" spc="-51" dirty="0" smtClean="0"/>
              <a:t>partition</a:t>
            </a:r>
            <a:r>
              <a:rPr lang="zh-CN" altLang="en-US" spc="-51" dirty="0" smtClean="0"/>
              <a:t>的实体会存储在一起</a:t>
            </a:r>
            <a:endParaRPr lang="en-US" spc="-51" dirty="0" smtClean="0"/>
          </a:p>
          <a:p>
            <a:pPr lvl="1"/>
            <a:r>
              <a:rPr lang="zh-CN" altLang="en-US" sz="1400" spc="-51" dirty="0" smtClean="0"/>
              <a:t>有效地查询和本地缓存</a:t>
            </a:r>
            <a:endParaRPr lang="en-US" sz="1400" spc="-51" dirty="0"/>
          </a:p>
          <a:p>
            <a:pPr lvl="1"/>
            <a:r>
              <a:rPr lang="zh-CN" altLang="en-US" sz="1400" spc="-51" dirty="0" smtClean="0"/>
              <a:t>所有查询中包含</a:t>
            </a:r>
            <a:r>
              <a:rPr lang="en-US" altLang="zh-CN" sz="1400" spc="-51" dirty="0" smtClean="0"/>
              <a:t>partition key</a:t>
            </a:r>
            <a:endParaRPr lang="en-US" sz="1400" spc="-51" dirty="0" smtClean="0"/>
          </a:p>
          <a:p>
            <a:pPr lvl="1"/>
            <a:endParaRPr lang="en-US" sz="1400" spc="-51" dirty="0"/>
          </a:p>
          <a:p>
            <a:pPr marL="0" defTabSz="888926">
              <a:spcBef>
                <a:spcPct val="0"/>
              </a:spcBef>
              <a:spcAft>
                <a:spcPts val="600"/>
              </a:spcAft>
            </a:pPr>
            <a:r>
              <a:rPr lang="en-US" sz="3200" dirty="0">
                <a:solidFill>
                  <a:schemeClr val="accent2">
                    <a:alpha val="99000"/>
                  </a:schemeClr>
                </a:solidFill>
              </a:rPr>
              <a:t>Entity Group Transactions</a:t>
            </a:r>
          </a:p>
          <a:p>
            <a:pPr lvl="1"/>
            <a:r>
              <a:rPr lang="zh-CN" altLang="en-US" spc="-51" dirty="0" smtClean="0"/>
              <a:t>相同</a:t>
            </a:r>
            <a:r>
              <a:rPr lang="en-US" altLang="zh-CN" spc="-51" dirty="0" smtClean="0"/>
              <a:t>Partition</a:t>
            </a:r>
            <a:r>
              <a:rPr lang="zh-CN" altLang="en-US" spc="-51" dirty="0" smtClean="0"/>
              <a:t>中的多个</a:t>
            </a:r>
            <a:r>
              <a:rPr lang="en-US" spc="-51" dirty="0" smtClean="0"/>
              <a:t>Insert/Update/Delete</a:t>
            </a:r>
            <a:r>
              <a:rPr lang="zh-CN" altLang="en-US" spc="-51" dirty="0" smtClean="0"/>
              <a:t>操作在一个事务中</a:t>
            </a:r>
            <a:endParaRPr lang="en-US" spc="-51" dirty="0" smtClean="0"/>
          </a:p>
          <a:p>
            <a:pPr lvl="1"/>
            <a:endParaRPr lang="en-US" spc="-51" dirty="0"/>
          </a:p>
          <a:p>
            <a:pPr marL="0" defTabSz="888926">
              <a:spcBef>
                <a:spcPct val="0"/>
              </a:spcBef>
              <a:spcAft>
                <a:spcPts val="600"/>
              </a:spcAft>
            </a:pPr>
            <a:r>
              <a:rPr lang="en-US" sz="3200" dirty="0">
                <a:solidFill>
                  <a:schemeClr val="accent2">
                    <a:alpha val="99000"/>
                  </a:schemeClr>
                </a:solidFill>
              </a:rPr>
              <a:t>Table </a:t>
            </a:r>
            <a:r>
              <a:rPr lang="zh-CN" altLang="en-US" sz="3200" dirty="0" smtClean="0">
                <a:solidFill>
                  <a:schemeClr val="accent2">
                    <a:alpha val="99000"/>
                  </a:schemeClr>
                </a:solidFill>
              </a:rPr>
              <a:t>扩展性</a:t>
            </a:r>
            <a:endParaRPr lang="en-US" sz="3200" dirty="0">
              <a:solidFill>
                <a:schemeClr val="accent2">
                  <a:alpha val="99000"/>
                </a:schemeClr>
              </a:solidFill>
            </a:endParaRPr>
          </a:p>
          <a:p>
            <a:pPr lvl="1"/>
            <a:r>
              <a:rPr lang="zh-CN" altLang="en-US" spc="-51" dirty="0" smtClean="0"/>
              <a:t>目标流量 </a:t>
            </a:r>
            <a:r>
              <a:rPr lang="en-US" spc="-51" dirty="0" smtClean="0"/>
              <a:t>– </a:t>
            </a:r>
            <a:r>
              <a:rPr lang="en-US" spc="-51" dirty="0"/>
              <a:t>500 </a:t>
            </a:r>
            <a:r>
              <a:rPr lang="en-US" spc="-51" dirty="0" err="1"/>
              <a:t>tps</a:t>
            </a:r>
            <a:r>
              <a:rPr lang="en-US" spc="-51" dirty="0"/>
              <a:t>/partition, </a:t>
            </a:r>
            <a:r>
              <a:rPr lang="zh-CN" altLang="en-US" spc="-51" dirty="0" smtClean="0"/>
              <a:t>几千个</a:t>
            </a:r>
            <a:r>
              <a:rPr lang="en-US" spc="-51" dirty="0" err="1" smtClean="0"/>
              <a:t>tps</a:t>
            </a:r>
            <a:r>
              <a:rPr lang="en-US" spc="-51" dirty="0" smtClean="0"/>
              <a:t>/account</a:t>
            </a:r>
            <a:endParaRPr lang="en-US" spc="-51" dirty="0"/>
          </a:p>
          <a:p>
            <a:pPr lvl="1"/>
            <a:r>
              <a:rPr lang="en-US" spc="-51" dirty="0"/>
              <a:t>Windows Azure </a:t>
            </a:r>
            <a:r>
              <a:rPr lang="zh-CN" altLang="en-US" spc="-51" dirty="0" smtClean="0"/>
              <a:t>监控分区的模式</a:t>
            </a:r>
            <a:endParaRPr lang="en-US" spc="-51" dirty="0"/>
          </a:p>
          <a:p>
            <a:pPr lvl="1"/>
            <a:r>
              <a:rPr lang="zh-CN" altLang="en-US" spc="-51" dirty="0" smtClean="0"/>
              <a:t>自动负载均衡</a:t>
            </a:r>
            <a:endParaRPr lang="en-US" spc="-51" dirty="0"/>
          </a:p>
          <a:p>
            <a:pPr lvl="1"/>
            <a:r>
              <a:rPr lang="zh-CN" altLang="en-US" sz="1400" spc="-51" dirty="0" smtClean="0"/>
              <a:t>每个分区能在不同的存储节点上操作</a:t>
            </a:r>
            <a:endParaRPr lang="en-US" altLang="zh-CN" sz="1400" spc="-51" dirty="0" smtClean="0"/>
          </a:p>
          <a:p>
            <a:pPr lvl="1"/>
            <a:r>
              <a:rPr lang="zh-CN" altLang="en-US" sz="1400" spc="-51" dirty="0" smtClean="0"/>
              <a:t>满足表的扩展需求</a:t>
            </a:r>
            <a:endParaRPr lang="en-US" sz="1400" spc="-51" dirty="0"/>
          </a:p>
        </p:txBody>
      </p:sp>
    </p:spTree>
    <p:extLst>
      <p:ext uri="{BB962C8B-B14F-4D97-AF65-F5344CB8AC3E}">
        <p14:creationId xmlns:p14="http://schemas.microsoft.com/office/powerpoint/2010/main" val="340692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nvPr>
        </p:nvGraphicFramePr>
        <p:xfrm>
          <a:off x="2839881" y="1088075"/>
          <a:ext cx="8831419" cy="2650048"/>
        </p:xfrm>
        <a:graphic>
          <a:graphicData uri="http://schemas.openxmlformats.org/drawingml/2006/table">
            <a:tbl>
              <a:tblPr firstRow="1" bandRow="1">
                <a:tableStyleId>{7DF18680-E054-41AD-8BC1-D1AEF772440D}</a:tableStyleId>
              </a:tblPr>
              <a:tblGrid>
                <a:gridCol w="2677673"/>
                <a:gridCol w="2035169"/>
                <a:gridCol w="2035169"/>
                <a:gridCol w="2083408"/>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(Category)</a:t>
                      </a:r>
                      <a:endParaRPr lang="en-US" sz="1400" b="1" kern="1200" cap="all" baseline="0" dirty="0">
                        <a:solidFill>
                          <a:schemeClr val="lt1">
                            <a:alpha val="99000"/>
                          </a:schemeClr>
                        </a:solidFill>
                        <a:latin typeface="+mn-lt"/>
                        <a:ea typeface="+mn-ea"/>
                        <a:cs typeface="+mn-cs"/>
                      </a:endParaRPr>
                    </a:p>
                  </a:txBody>
                  <a:tcPr marL="182880" marR="182880"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(Title)</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Timestamp</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r>
                        <a:rPr lang="en-NZ" sz="1400" b="1" cap="all" baseline="0" dirty="0" smtClean="0">
                          <a:solidFill>
                            <a:schemeClr val="lt1">
                              <a:alpha val="99000"/>
                            </a:schemeClr>
                          </a:solidFill>
                        </a:rPr>
                        <a:t>MODELYEAR</a:t>
                      </a:r>
                      <a:endParaRPr lang="en-NZ" sz="14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Duper Cycle</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Quick Cycle 200 Deluxe</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2007</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Whitewater</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Flatwater</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2006</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bl>
          </a:graphicData>
        </a:graphic>
      </p:graphicFrame>
      <p:graphicFrame>
        <p:nvGraphicFramePr>
          <p:cNvPr id="39" name="Table 38"/>
          <p:cNvGraphicFramePr>
            <a:graphicFrameLocks noGrp="1"/>
          </p:cNvGraphicFramePr>
          <p:nvPr>
            <p:extLst/>
          </p:nvPr>
        </p:nvGraphicFramePr>
        <p:xfrm>
          <a:off x="2839881" y="3808697"/>
          <a:ext cx="8831419" cy="2650048"/>
        </p:xfrm>
        <a:graphic>
          <a:graphicData uri="http://schemas.openxmlformats.org/drawingml/2006/table">
            <a:tbl>
              <a:tblPr firstRow="1" bandRow="1">
                <a:tableStyleId>{7DF18680-E054-41AD-8BC1-D1AEF772440D}</a:tableStyleId>
              </a:tblPr>
              <a:tblGrid>
                <a:gridCol w="2677673"/>
                <a:gridCol w="2035169"/>
                <a:gridCol w="2035169"/>
                <a:gridCol w="2083408"/>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(Category)</a:t>
                      </a:r>
                      <a:endParaRPr lang="en-US" sz="1400" b="1" kern="1200" cap="all" baseline="0" dirty="0">
                        <a:solidFill>
                          <a:schemeClr val="lt1">
                            <a:alpha val="99000"/>
                          </a:schemeClr>
                        </a:solidFill>
                        <a:latin typeface="+mn-lt"/>
                        <a:ea typeface="+mn-ea"/>
                        <a:cs typeface="+mn-cs"/>
                      </a:endParaRPr>
                    </a:p>
                  </a:txBody>
                  <a:tcPr marL="182880" marR="182880"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(Title)</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Timestamp</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r>
                        <a:rPr lang="en-NZ" sz="1400" b="1" cap="all" baseline="0" dirty="0" smtClean="0">
                          <a:solidFill>
                            <a:schemeClr val="lt1">
                              <a:alpha val="99000"/>
                            </a:schemeClr>
                          </a:solidFill>
                        </a:rPr>
                        <a:t>MODELYEAR</a:t>
                      </a:r>
                      <a:endParaRPr lang="en-NZ" sz="14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Rafts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14ft Super Tourer</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1999</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Skis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Fabrikam Back Trackers</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Tents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Palace</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2008</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bl>
          </a:graphicData>
        </a:graphic>
      </p:graphicFrame>
      <p:graphicFrame>
        <p:nvGraphicFramePr>
          <p:cNvPr id="38" name="Table 37"/>
          <p:cNvGraphicFramePr>
            <a:graphicFrameLocks noGrp="1"/>
          </p:cNvGraphicFramePr>
          <p:nvPr>
            <p:extLst>
              <p:ext uri="{D42A27DB-BD31-4B8C-83A1-F6EECF244321}">
                <p14:modId xmlns:p14="http://schemas.microsoft.com/office/powerpoint/2010/main" val="1941675908"/>
              </p:ext>
            </p:extLst>
          </p:nvPr>
        </p:nvGraphicFramePr>
        <p:xfrm>
          <a:off x="2839881" y="1088075"/>
          <a:ext cx="8831419" cy="4614116"/>
        </p:xfrm>
        <a:graphic>
          <a:graphicData uri="http://schemas.openxmlformats.org/drawingml/2006/table">
            <a:tbl>
              <a:tblPr firstRow="1" bandRow="1">
                <a:tableStyleId>{7DF18680-E054-41AD-8BC1-D1AEF772440D}</a:tableStyleId>
              </a:tblPr>
              <a:tblGrid>
                <a:gridCol w="2677673"/>
                <a:gridCol w="2035169"/>
                <a:gridCol w="2035169"/>
                <a:gridCol w="2083408"/>
              </a:tblGrid>
              <a:tr h="465339">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PartitionKey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a:t>
                      </a:r>
                      <a:r>
                        <a:rPr lang="zh-CN" altLang="en-US" sz="1400" b="1" kern="1200" cap="all" baseline="0" dirty="0" smtClean="0">
                          <a:solidFill>
                            <a:schemeClr val="lt1">
                              <a:alpha val="99000"/>
                            </a:schemeClr>
                          </a:solidFill>
                          <a:latin typeface="+mn-lt"/>
                          <a:ea typeface="+mn-ea"/>
                          <a:cs typeface="+mn-cs"/>
                        </a:rPr>
                        <a:t>分类</a:t>
                      </a:r>
                      <a:r>
                        <a:rPr lang="en-US" sz="1400" b="1" kern="1200" cap="all" baseline="0" dirty="0" smtClean="0">
                          <a:solidFill>
                            <a:schemeClr val="lt1">
                              <a:alpha val="99000"/>
                            </a:schemeClr>
                          </a:solidFill>
                          <a:latin typeface="+mn-lt"/>
                          <a:ea typeface="+mn-ea"/>
                          <a:cs typeface="+mn-cs"/>
                        </a:rPr>
                        <a:t>)</a:t>
                      </a:r>
                      <a:endParaRPr lang="en-US" sz="1400" b="1" kern="1200" cap="all" baseline="0" dirty="0">
                        <a:solidFill>
                          <a:schemeClr val="lt1">
                            <a:alpha val="99000"/>
                          </a:schemeClr>
                        </a:solidFill>
                        <a:latin typeface="+mn-lt"/>
                        <a:ea typeface="+mn-ea"/>
                        <a:cs typeface="+mn-cs"/>
                      </a:endParaRPr>
                    </a:p>
                  </a:txBody>
                  <a:tcPr marL="182880" marR="182880" anchor="ctr">
                    <a:lnL w="12700" cmpd="sng">
                      <a:noFill/>
                    </a:lnL>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en-US" sz="1400" b="1" kern="1200" cap="all" baseline="0" dirty="0" smtClean="0">
                          <a:solidFill>
                            <a:schemeClr val="lt1">
                              <a:alpha val="99000"/>
                            </a:schemeClr>
                          </a:solidFill>
                          <a:latin typeface="+mn-lt"/>
                          <a:ea typeface="+mn-ea"/>
                          <a:cs typeface="+mn-cs"/>
                        </a:rPr>
                        <a:t>RowKey</a:t>
                      </a:r>
                    </a:p>
                    <a:p>
                      <a:pPr marL="0" algn="l" defTabSz="914363" rtl="0" eaLnBrk="1" latinLnBrk="0" hangingPunct="1"/>
                      <a:r>
                        <a:rPr lang="en-US" sz="1400" b="1" kern="1200" cap="all" baseline="0" dirty="0" smtClean="0">
                          <a:solidFill>
                            <a:schemeClr val="lt1">
                              <a:alpha val="99000"/>
                            </a:schemeClr>
                          </a:solidFill>
                          <a:latin typeface="+mn-lt"/>
                          <a:ea typeface="+mn-ea"/>
                          <a:cs typeface="+mn-cs"/>
                        </a:rPr>
                        <a:t>(</a:t>
                      </a:r>
                      <a:r>
                        <a:rPr lang="zh-CN" altLang="en-US" sz="1400" b="1" kern="1200" cap="all" baseline="0" dirty="0" smtClean="0">
                          <a:solidFill>
                            <a:schemeClr val="lt1">
                              <a:alpha val="99000"/>
                            </a:schemeClr>
                          </a:solidFill>
                          <a:latin typeface="+mn-lt"/>
                          <a:ea typeface="+mn-ea"/>
                          <a:cs typeface="+mn-cs"/>
                        </a:rPr>
                        <a:t>标题</a:t>
                      </a:r>
                      <a:r>
                        <a:rPr lang="en-US" sz="1400" b="1" kern="1200" cap="all" baseline="0" dirty="0" smtClean="0">
                          <a:solidFill>
                            <a:schemeClr val="lt1">
                              <a:alpha val="99000"/>
                            </a:schemeClr>
                          </a:solidFill>
                          <a:latin typeface="+mn-lt"/>
                          <a:ea typeface="+mn-ea"/>
                          <a:cs typeface="+mn-cs"/>
                        </a:rPr>
                        <a:t>)</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pPr marL="0" algn="l" defTabSz="914363" rtl="0" eaLnBrk="1" latinLnBrk="0" hangingPunct="1"/>
                      <a:r>
                        <a:rPr lang="zh-CN" altLang="en-US" sz="1400" b="1" kern="1200" cap="all" baseline="0" dirty="0" smtClean="0">
                          <a:solidFill>
                            <a:schemeClr val="lt1">
                              <a:alpha val="99000"/>
                            </a:schemeClr>
                          </a:solidFill>
                          <a:latin typeface="+mn-lt"/>
                          <a:ea typeface="+mn-ea"/>
                          <a:cs typeface="+mn-cs"/>
                        </a:rPr>
                        <a:t>时间戳</a:t>
                      </a:r>
                      <a:endParaRPr lang="en-US" sz="1400" b="1" kern="1200" cap="all" baseline="0" dirty="0">
                        <a:solidFill>
                          <a:schemeClr val="lt1">
                            <a:alpha val="99000"/>
                          </a:schemeClr>
                        </a:solidFill>
                        <a:latin typeface="+mn-lt"/>
                        <a:ea typeface="+mn-ea"/>
                        <a:cs typeface="+mn-cs"/>
                      </a:endParaRPr>
                    </a:p>
                  </a:txBody>
                  <a:tcPr marL="182880" marR="182880" anchor="ctr">
                    <a:lnB w="12700" cap="flat" cmpd="sng" algn="ctr">
                      <a:noFill/>
                      <a:prstDash val="solid"/>
                      <a:round/>
                      <a:headEnd type="none" w="med" len="med"/>
                      <a:tailEnd type="none" w="med" len="med"/>
                    </a:lnB>
                    <a:solidFill>
                      <a:srgbClr val="92D050"/>
                    </a:solidFill>
                  </a:tcPr>
                </a:tc>
                <a:tc>
                  <a:txBody>
                    <a:bodyPr/>
                    <a:lstStyle/>
                    <a:p>
                      <a:r>
                        <a:rPr lang="zh-CN" altLang="en-US" sz="1400" b="1" cap="all" baseline="0" dirty="0" smtClean="0">
                          <a:solidFill>
                            <a:schemeClr val="lt1">
                              <a:alpha val="99000"/>
                            </a:schemeClr>
                          </a:solidFill>
                        </a:rPr>
                        <a:t>模型年份</a:t>
                      </a:r>
                      <a:endParaRPr lang="en-NZ" sz="1400" b="1" cap="all" baseline="0" dirty="0">
                        <a:solidFill>
                          <a:schemeClr val="lt1">
                            <a:alpha val="99000"/>
                          </a:schemeClr>
                        </a:solidFill>
                      </a:endParaRPr>
                    </a:p>
                  </a:txBody>
                  <a:tcPr marL="182880" marR="182880" marT="91440" marB="91440" anchor="ctr">
                    <a:lnB w="12700" cap="flat" cmpd="sng" algn="ctr">
                      <a:noFill/>
                      <a:prstDash val="solid"/>
                      <a:round/>
                      <a:headEnd type="none" w="med" len="med"/>
                      <a:tailEnd type="none" w="med" len="med"/>
                    </a:lnB>
                    <a:solidFill>
                      <a:srgbClr val="92D050"/>
                    </a:solidFill>
                  </a:tcPr>
                </a:tc>
              </a:tr>
              <a:tr h="52929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Duper Cycle</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lnT w="12700" cap="flat" cmpd="sng" algn="ctr">
                      <a:noFill/>
                      <a:prstDash val="solid"/>
                      <a:round/>
                      <a:headEnd type="none" w="med" len="med"/>
                      <a:tailEnd type="none" w="med" len="med"/>
                    </a:lnT>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Bikes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Quick Cycle 200 Deluxe</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2007</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Whitewater</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Canoes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Flatwater</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2006</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Rafts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14ft Super Tourer</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1999</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Skis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Fabrikam Back Trackers</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2009</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r h="361477">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Tents</a:t>
                      </a:r>
                      <a:endParaRPr lang="en-US" sz="1400" kern="1200" dirty="0">
                        <a:solidFill>
                          <a:schemeClr val="tx2">
                            <a:lumMod val="75000"/>
                            <a:alpha val="99000"/>
                          </a:schemeClr>
                        </a:solidFill>
                        <a:latin typeface="+mn-lt"/>
                        <a:ea typeface="+mn-ea"/>
                        <a:cs typeface="+mn-cs"/>
                      </a:endParaRPr>
                    </a:p>
                  </a:txBody>
                  <a:tcPr marL="182880" marR="182880" anchor="ctr">
                    <a:lnL w="12700" cmpd="sng">
                      <a:noFill/>
                    </a:lnL>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Super Palace</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c>
                  <a:txBody>
                    <a:bodyPr/>
                    <a:lstStyle/>
                    <a:p>
                      <a:pPr marL="0" algn="l" defTabSz="914325" rtl="0" eaLnBrk="1" latinLnBrk="0" hangingPunct="1"/>
                      <a:r>
                        <a:rPr lang="en-US" sz="1400" kern="1200" dirty="0" smtClean="0">
                          <a:solidFill>
                            <a:schemeClr val="tx2">
                              <a:lumMod val="75000"/>
                              <a:alpha val="99000"/>
                            </a:schemeClr>
                          </a:solidFill>
                          <a:latin typeface="+mn-lt"/>
                          <a:ea typeface="+mn-ea"/>
                          <a:cs typeface="+mn-cs"/>
                        </a:rPr>
                        <a:t>2008</a:t>
                      </a:r>
                      <a:endParaRPr lang="en-US" sz="1400" kern="1200" dirty="0">
                        <a:solidFill>
                          <a:schemeClr val="tx2">
                            <a:lumMod val="75000"/>
                            <a:alpha val="99000"/>
                          </a:schemeClr>
                        </a:solidFill>
                        <a:latin typeface="+mn-lt"/>
                        <a:ea typeface="+mn-ea"/>
                        <a:cs typeface="+mn-cs"/>
                      </a:endParaRPr>
                    </a:p>
                  </a:txBody>
                  <a:tcPr marL="182880" marR="182880" anchor="ctr">
                    <a:solidFill>
                      <a:schemeClr val="bg1">
                        <a:lumMod val="95000"/>
                      </a:schemeClr>
                    </a:solidFill>
                  </a:tcPr>
                </a:tc>
              </a:tr>
            </a:tbl>
          </a:graphicData>
        </a:graphic>
      </p:graphicFrame>
      <p:sp>
        <p:nvSpPr>
          <p:cNvPr id="22" name="Rounded Rectangle 21"/>
          <p:cNvSpPr/>
          <p:nvPr/>
        </p:nvSpPr>
        <p:spPr>
          <a:xfrm>
            <a:off x="2851861" y="1614791"/>
            <a:ext cx="8816798" cy="1054751"/>
          </a:xfrm>
          <a:prstGeom prst="roundRect">
            <a:avLst>
              <a:gd name="adj" fmla="val 10931"/>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37" name="Rounded Rectangle 36"/>
          <p:cNvSpPr/>
          <p:nvPr/>
        </p:nvSpPr>
        <p:spPr>
          <a:xfrm>
            <a:off x="2851861" y="3010325"/>
            <a:ext cx="8816798" cy="731661"/>
          </a:xfrm>
          <a:prstGeom prst="roundRect">
            <a:avLst>
              <a:gd name="adj" fmla="val 14017"/>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2" name="Title 1"/>
          <p:cNvSpPr>
            <a:spLocks noGrp="1"/>
          </p:cNvSpPr>
          <p:nvPr>
            <p:ph type="title"/>
          </p:nvPr>
        </p:nvSpPr>
        <p:spPr/>
        <p:txBody>
          <a:bodyPr/>
          <a:lstStyle/>
          <a:p>
            <a:r>
              <a:rPr lang="zh-CN" altLang="en-US" dirty="0" smtClean="0"/>
              <a:t>分区和分区范围</a:t>
            </a:r>
            <a:endParaRPr lang="en-US" dirty="0"/>
          </a:p>
        </p:txBody>
      </p:sp>
      <p:grpSp>
        <p:nvGrpSpPr>
          <p:cNvPr id="30" name="Group 33"/>
          <p:cNvGrpSpPr/>
          <p:nvPr/>
        </p:nvGrpSpPr>
        <p:grpSpPr>
          <a:xfrm>
            <a:off x="519113" y="2791533"/>
            <a:ext cx="2323417" cy="1673352"/>
            <a:chOff x="317101" y="2670048"/>
            <a:chExt cx="2531690" cy="1673352"/>
          </a:xfrm>
        </p:grpSpPr>
        <p:sp>
          <p:nvSpPr>
            <p:cNvPr id="34" name="Right Arrow 33"/>
            <p:cNvSpPr/>
            <p:nvPr/>
          </p:nvSpPr>
          <p:spPr bwMode="auto">
            <a:xfrm>
              <a:off x="2090853" y="3325368"/>
              <a:ext cx="757938" cy="484632"/>
            </a:xfrm>
            <a:prstGeom prst="rightArrow">
              <a:avLst/>
            </a:prstGeom>
            <a:solidFill>
              <a:schemeClr val="accent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33" name="Can 32"/>
            <p:cNvSpPr/>
            <p:nvPr/>
          </p:nvSpPr>
          <p:spPr bwMode="auto">
            <a:xfrm>
              <a:off x="317101" y="2670048"/>
              <a:ext cx="1905000" cy="1673352"/>
            </a:xfrm>
            <a:prstGeom prst="can">
              <a:avLst/>
            </a:prstGeom>
            <a:solidFill>
              <a:schemeClr val="accent4"/>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A</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p:txBody>
        </p:sp>
      </p:grpSp>
      <p:grpSp>
        <p:nvGrpSpPr>
          <p:cNvPr id="23" name="Group 32"/>
          <p:cNvGrpSpPr/>
          <p:nvPr/>
        </p:nvGrpSpPr>
        <p:grpSpPr>
          <a:xfrm>
            <a:off x="519113" y="1723563"/>
            <a:ext cx="2336977" cy="4032504"/>
            <a:chOff x="427732" y="1603248"/>
            <a:chExt cx="2546464" cy="4032504"/>
          </a:xfrm>
          <a:solidFill>
            <a:schemeClr val="accent4"/>
          </a:solidFill>
        </p:grpSpPr>
        <p:sp>
          <p:nvSpPr>
            <p:cNvPr id="26" name="Right Arrow 25"/>
            <p:cNvSpPr/>
            <p:nvPr/>
          </p:nvSpPr>
          <p:spPr bwMode="auto">
            <a:xfrm>
              <a:off x="2209801" y="4620768"/>
              <a:ext cx="752092" cy="484632"/>
            </a:xfrm>
            <a:prstGeom prst="rightArrow">
              <a:avLst/>
            </a:prstGeom>
            <a:solidFill>
              <a:schemeClr val="tx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9" name="Right Arrow 28"/>
            <p:cNvSpPr/>
            <p:nvPr/>
          </p:nvSpPr>
          <p:spPr bwMode="auto">
            <a:xfrm>
              <a:off x="2209800" y="2258568"/>
              <a:ext cx="764396" cy="484632"/>
            </a:xfrm>
            <a:prstGeom prst="rightArrow">
              <a:avLst/>
            </a:prstGeom>
            <a:solidFill>
              <a:schemeClr val="tx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4" name="Can 23"/>
            <p:cNvSpPr/>
            <p:nvPr/>
          </p:nvSpPr>
          <p:spPr bwMode="auto">
            <a:xfrm>
              <a:off x="427732" y="3962400"/>
              <a:ext cx="1905000" cy="1673352"/>
            </a:xfrm>
            <a:prstGeom prst="can">
              <a:avLst/>
            </a:prstGeom>
            <a:grpFill/>
            <a:ln>
              <a:headEnd type="none" w="med" len="med"/>
              <a:tailEnd type="none" w="med" len="med"/>
            </a:ln>
            <a:effectLst/>
            <a:scene3d>
              <a:camera prst="orthographicFront">
                <a:rot lat="0" lon="0" rev="0"/>
              </a:camera>
              <a:lightRig rig="threePt" dir="t">
                <a:rot lat="0" lon="0" rev="20400000"/>
              </a:lightRig>
            </a:scene3d>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B</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[Canoes - MaxKey)</a:t>
              </a:r>
              <a:endParaRPr lang="en-US" sz="1200" dirty="0">
                <a:gradFill>
                  <a:gsLst>
                    <a:gs pos="0">
                      <a:srgbClr val="FFFFFF"/>
                    </a:gs>
                    <a:gs pos="100000">
                      <a:srgbClr val="FFFFFF"/>
                    </a:gs>
                  </a:gsLst>
                  <a:lin ang="5400000" scaled="0"/>
                </a:gradFill>
              </a:endParaRPr>
            </a:p>
          </p:txBody>
        </p:sp>
        <p:sp>
          <p:nvSpPr>
            <p:cNvPr id="25" name="Can 24"/>
            <p:cNvSpPr/>
            <p:nvPr/>
          </p:nvSpPr>
          <p:spPr bwMode="auto">
            <a:xfrm>
              <a:off x="427732" y="1603248"/>
              <a:ext cx="1905000" cy="1673352"/>
            </a:xfrm>
            <a:prstGeom prst="can">
              <a:avLst/>
            </a:prstGeom>
            <a:grpFill/>
            <a:ln>
              <a:headEnd type="none" w="med" len="med"/>
              <a:tailEnd type="none" w="med" len="med"/>
            </a:ln>
            <a:effectLst/>
            <a:scene3d>
              <a:camera prst="orthographicFront">
                <a:rot lat="0" lon="0" rev="0"/>
              </a:camera>
              <a:lightRig rig="threePt" dir="t">
                <a:rot lat="0" lon="0" rev="20400000"/>
              </a:lightRig>
            </a:scene3d>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61" fontAlgn="base">
                <a:spcBef>
                  <a:spcPct val="0"/>
                </a:spcBef>
                <a:spcAft>
                  <a:spcPct val="0"/>
                </a:spcAft>
              </a:pPr>
              <a:r>
                <a:rPr lang="en-US" sz="2000" b="1" dirty="0">
                  <a:gradFill>
                    <a:gsLst>
                      <a:gs pos="0">
                        <a:srgbClr val="FFFFFF"/>
                      </a:gs>
                      <a:gs pos="100000">
                        <a:srgbClr val="FFFFFF"/>
                      </a:gs>
                    </a:gsLst>
                    <a:lin ang="5400000" scaled="0"/>
                  </a:gradFill>
                </a:rPr>
                <a:t>Server A</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Table = Products</a:t>
              </a:r>
            </a:p>
            <a:p>
              <a:pPr algn="ctr" defTabSz="914061" fontAlgn="base">
                <a:spcBef>
                  <a:spcPct val="0"/>
                </a:spcBef>
                <a:spcAft>
                  <a:spcPct val="0"/>
                </a:spcAft>
              </a:pPr>
              <a:r>
                <a:rPr lang="en-US" sz="1400" dirty="0">
                  <a:gradFill>
                    <a:gsLst>
                      <a:gs pos="0">
                        <a:srgbClr val="FFFFFF"/>
                      </a:gs>
                      <a:gs pos="100000">
                        <a:srgbClr val="FFFFFF"/>
                      </a:gs>
                    </a:gsLst>
                    <a:lin ang="5400000" scaled="0"/>
                  </a:gradFill>
                </a:rPr>
                <a:t>[MinKey - Canoes)</a:t>
              </a:r>
              <a:endParaRPr lang="en-US" sz="1100" dirty="0">
                <a:gradFill>
                  <a:gsLst>
                    <a:gs pos="0">
                      <a:srgbClr val="FFFFFF"/>
                    </a:gs>
                    <a:gs pos="100000">
                      <a:srgbClr val="FFFFFF"/>
                    </a:gs>
                  </a:gsLst>
                  <a:lin ang="5400000" scaled="0"/>
                </a:gradFill>
              </a:endParaRPr>
            </a:p>
          </p:txBody>
        </p:sp>
      </p:grpSp>
      <p:sp>
        <p:nvSpPr>
          <p:cNvPr id="36" name="Oval 35"/>
          <p:cNvSpPr/>
          <p:nvPr/>
        </p:nvSpPr>
        <p:spPr bwMode="auto">
          <a:xfrm>
            <a:off x="519113" y="2712512"/>
            <a:ext cx="1738489" cy="442452"/>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
        <p:nvSpPr>
          <p:cNvPr id="35" name="Oval 34"/>
          <p:cNvSpPr/>
          <p:nvPr/>
        </p:nvSpPr>
        <p:spPr bwMode="auto">
          <a:xfrm>
            <a:off x="519113" y="5049443"/>
            <a:ext cx="1738489" cy="486429"/>
          </a:xfrm>
          <a:prstGeom prst="ellipse">
            <a:avLst/>
          </a:prstGeom>
          <a:noFill/>
          <a:ln>
            <a:solidFill>
              <a:schemeClr val="accent2">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dirty="0"/>
          </a:p>
        </p:txBody>
      </p:sp>
    </p:spTree>
    <p:custDataLst>
      <p:tags r:id="rId1"/>
    </p:custDataLst>
    <p:extLst>
      <p:ext uri="{BB962C8B-B14F-4D97-AF65-F5344CB8AC3E}">
        <p14:creationId xmlns:p14="http://schemas.microsoft.com/office/powerpoint/2010/main" val="1786118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7"/>
                                        </p:tgtEl>
                                      </p:cBhvr>
                                    </p:animEffect>
                                    <p:set>
                                      <p:cBhvr>
                                        <p:cTn id="21" dur="1" fill="hold">
                                          <p:stCondLst>
                                            <p:cond delay="499"/>
                                          </p:stCondLst>
                                        </p:cTn>
                                        <p:tgtEl>
                                          <p:spTgt spid="3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38"/>
                                        </p:tgtEl>
                                      </p:cBhvr>
                                    </p:animEffect>
                                    <p:set>
                                      <p:cBhvr>
                                        <p:cTn id="26" dur="1" fill="hold">
                                          <p:stCondLst>
                                            <p:cond delay="499"/>
                                          </p:stCondLst>
                                        </p:cTn>
                                        <p:tgtEl>
                                          <p:spTgt spid="38"/>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30"/>
                                        </p:tgtEl>
                                      </p:cBhvr>
                                    </p:animEffect>
                                    <p:set>
                                      <p:cBhvr>
                                        <p:cTn id="29" dur="1" fill="hold">
                                          <p:stCondLst>
                                            <p:cond delay="499"/>
                                          </p:stCondLst>
                                        </p:cTn>
                                        <p:tgtEl>
                                          <p:spTgt spid="30"/>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37" grpId="0" animBg="1"/>
      <p:bldP spid="37" grpId="1" animBg="1"/>
      <p:bldP spid="36" grpId="0" animBg="1"/>
      <p:bldP spid="3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smtClean="0"/>
              <a:t>队列</a:t>
            </a:r>
            <a:endParaRPr lang="en-US" dirty="0"/>
          </a:p>
        </p:txBody>
      </p:sp>
    </p:spTree>
    <p:extLst>
      <p:ext uri="{BB962C8B-B14F-4D97-AF65-F5344CB8AC3E}">
        <p14:creationId xmlns:p14="http://schemas.microsoft.com/office/powerpoint/2010/main" val="29149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Queue Storage </a:t>
            </a:r>
            <a:r>
              <a:rPr lang="zh-CN" altLang="en-US" dirty="0" smtClean="0"/>
              <a:t>概念</a:t>
            </a:r>
            <a:endParaRPr lang="en-US" dirty="0"/>
          </a:p>
        </p:txBody>
      </p:sp>
      <p:grpSp>
        <p:nvGrpSpPr>
          <p:cNvPr id="29" name="Group 4"/>
          <p:cNvGrpSpPr/>
          <p:nvPr/>
        </p:nvGrpSpPr>
        <p:grpSpPr>
          <a:xfrm>
            <a:off x="5597591" y="1446213"/>
            <a:ext cx="2200710" cy="4297680"/>
            <a:chOff x="5685541" y="393698"/>
            <a:chExt cx="2303725" cy="4297680"/>
          </a:xfrm>
        </p:grpSpPr>
        <p:sp>
          <p:nvSpPr>
            <p:cNvPr id="30" name="Rounded Rectangle 65"/>
            <p:cNvSpPr/>
            <p:nvPr/>
          </p:nvSpPr>
          <p:spPr>
            <a:xfrm>
              <a:off x="5685541" y="393698"/>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31" name="Rounded Rectangle 4"/>
            <p:cNvSpPr/>
            <p:nvPr/>
          </p:nvSpPr>
          <p:spPr>
            <a:xfrm>
              <a:off x="5685541" y="393698"/>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2800" dirty="0" smtClean="0">
                  <a:solidFill>
                    <a:srgbClr val="595959">
                      <a:alpha val="98824"/>
                    </a:srgbClr>
                  </a:solidFill>
                  <a:latin typeface="Segoe UI Light" pitchFamily="34" charset="0"/>
                </a:rPr>
                <a:t>消息</a:t>
              </a:r>
              <a:endParaRPr lang="en-US" sz="2800" dirty="0">
                <a:solidFill>
                  <a:srgbClr val="595959">
                    <a:alpha val="98824"/>
                  </a:srgbClr>
                </a:solidFill>
                <a:latin typeface="Segoe UI Light" pitchFamily="34" charset="0"/>
              </a:endParaRPr>
            </a:p>
          </p:txBody>
        </p:sp>
      </p:grpSp>
      <p:grpSp>
        <p:nvGrpSpPr>
          <p:cNvPr id="32" name="Group 5"/>
          <p:cNvGrpSpPr/>
          <p:nvPr/>
        </p:nvGrpSpPr>
        <p:grpSpPr>
          <a:xfrm>
            <a:off x="3008886" y="1446214"/>
            <a:ext cx="2460078" cy="4297680"/>
            <a:chOff x="2983350" y="355599"/>
            <a:chExt cx="2318237" cy="4297680"/>
          </a:xfrm>
        </p:grpSpPr>
        <p:sp>
          <p:nvSpPr>
            <p:cNvPr id="33" name="Rounded Rectangle 68"/>
            <p:cNvSpPr/>
            <p:nvPr/>
          </p:nvSpPr>
          <p:spPr>
            <a:xfrm>
              <a:off x="2997862"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34" name="Rounded Rectangle 6"/>
            <p:cNvSpPr/>
            <p:nvPr/>
          </p:nvSpPr>
          <p:spPr>
            <a:xfrm>
              <a:off x="2983350" y="355599"/>
              <a:ext cx="229999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2800" dirty="0" smtClean="0">
                  <a:solidFill>
                    <a:srgbClr val="595959">
                      <a:alpha val="98824"/>
                    </a:srgbClr>
                  </a:solidFill>
                  <a:latin typeface="Segoe UI Light" pitchFamily="34" charset="0"/>
                </a:rPr>
                <a:t>表</a:t>
              </a:r>
              <a:endParaRPr lang="en-US" sz="2800" dirty="0">
                <a:solidFill>
                  <a:srgbClr val="595959">
                    <a:alpha val="98824"/>
                  </a:srgbClr>
                </a:solidFill>
                <a:latin typeface="Segoe UI Light" pitchFamily="34" charset="0"/>
              </a:endParaRPr>
            </a:p>
          </p:txBody>
        </p:sp>
      </p:grpSp>
      <p:grpSp>
        <p:nvGrpSpPr>
          <p:cNvPr id="35" name="Group 6"/>
          <p:cNvGrpSpPr/>
          <p:nvPr/>
        </p:nvGrpSpPr>
        <p:grpSpPr>
          <a:xfrm>
            <a:off x="519113" y="1446214"/>
            <a:ext cx="2361146" cy="4297680"/>
            <a:chOff x="222249" y="355599"/>
            <a:chExt cx="2303725" cy="4297680"/>
          </a:xfrm>
        </p:grpSpPr>
        <p:sp>
          <p:nvSpPr>
            <p:cNvPr id="36" name="Rounded Rectangle 71"/>
            <p:cNvSpPr/>
            <p:nvPr/>
          </p:nvSpPr>
          <p:spPr>
            <a:xfrm>
              <a:off x="222249" y="355599"/>
              <a:ext cx="2303725" cy="429768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sp>
        <p:sp>
          <p:nvSpPr>
            <p:cNvPr id="38" name="Rounded Rectangle 8"/>
            <p:cNvSpPr/>
            <p:nvPr/>
          </p:nvSpPr>
          <p:spPr>
            <a:xfrm>
              <a:off x="222249" y="355599"/>
              <a:ext cx="2303725" cy="144018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248920" rIns="248920" bIns="248920" numCol="1" spcCol="1270" anchor="t" anchorCtr="0">
              <a:noAutofit/>
            </a:bodyPr>
            <a:lstStyle/>
            <a:p>
              <a:pPr defTabSz="1555685">
                <a:lnSpc>
                  <a:spcPct val="90000"/>
                </a:lnSpc>
                <a:spcBef>
                  <a:spcPct val="0"/>
                </a:spcBef>
                <a:spcAft>
                  <a:spcPct val="35000"/>
                </a:spcAft>
              </a:pPr>
              <a:r>
                <a:rPr lang="zh-CN" altLang="en-US" sz="3100" dirty="0" smtClean="0">
                  <a:solidFill>
                    <a:srgbClr val="595959">
                      <a:alpha val="98824"/>
                    </a:srgbClr>
                  </a:solidFill>
                  <a:latin typeface="Segoe UI Light" pitchFamily="34" charset="0"/>
                </a:rPr>
                <a:t>账户</a:t>
              </a:r>
              <a:endParaRPr lang="en-US" sz="3100" dirty="0">
                <a:solidFill>
                  <a:srgbClr val="595959">
                    <a:alpha val="98824"/>
                  </a:srgbClr>
                </a:solidFill>
                <a:latin typeface="Segoe UI Light" pitchFamily="34" charset="0"/>
              </a:endParaRPr>
            </a:p>
          </p:txBody>
        </p:sp>
      </p:grpSp>
      <p:cxnSp>
        <p:nvCxnSpPr>
          <p:cNvPr id="47" name="Straight Connector 46"/>
          <p:cNvCxnSpPr/>
          <p:nvPr/>
        </p:nvCxnSpPr>
        <p:spPr>
          <a:xfrm>
            <a:off x="4806778" y="3918998"/>
            <a:ext cx="1287635" cy="551402"/>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4843849" y="3498056"/>
            <a:ext cx="1214051" cy="50744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1" name="Rounded Rectangle 97"/>
          <p:cNvSpPr/>
          <p:nvPr/>
        </p:nvSpPr>
        <p:spPr>
          <a:xfrm>
            <a:off x="5905004" y="4016499"/>
            <a:ext cx="1585884"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pPr lvl="0">
              <a:lnSpc>
                <a:spcPts val="1800"/>
              </a:lnSpc>
            </a:pPr>
            <a:r>
              <a:rPr lang="en-US" sz="1600" dirty="0">
                <a:solidFill>
                  <a:srgbClr val="FFFFFF">
                    <a:alpha val="99000"/>
                  </a:srgbClr>
                </a:solidFill>
              </a:rPr>
              <a:t> customer ID</a:t>
            </a:r>
            <a:br>
              <a:rPr lang="en-US" sz="1600" dirty="0">
                <a:solidFill>
                  <a:srgbClr val="FFFFFF">
                    <a:alpha val="99000"/>
                  </a:srgbClr>
                </a:solidFill>
              </a:rPr>
            </a:br>
            <a:r>
              <a:rPr lang="en-US" sz="1600" dirty="0">
                <a:solidFill>
                  <a:srgbClr val="FFFFFF">
                    <a:alpha val="99000"/>
                  </a:srgbClr>
                </a:solidFill>
              </a:rPr>
              <a:t>   order ID</a:t>
            </a:r>
            <a:br>
              <a:rPr lang="en-US" sz="1600" dirty="0">
                <a:solidFill>
                  <a:srgbClr val="FFFFFF">
                    <a:alpha val="99000"/>
                  </a:srgbClr>
                </a:solidFill>
              </a:rPr>
            </a:br>
            <a:r>
              <a:rPr lang="en-US" sz="1600" dirty="0">
                <a:solidFill>
                  <a:srgbClr val="FFFFFF">
                    <a:alpha val="99000"/>
                  </a:srgbClr>
                </a:solidFill>
              </a:rPr>
              <a:t>   http://…</a:t>
            </a:r>
          </a:p>
        </p:txBody>
      </p:sp>
      <p:cxnSp>
        <p:nvCxnSpPr>
          <p:cNvPr id="4" name="Straight Connector 3"/>
          <p:cNvCxnSpPr/>
          <p:nvPr/>
        </p:nvCxnSpPr>
        <p:spPr>
          <a:xfrm>
            <a:off x="2302933" y="3962400"/>
            <a:ext cx="137724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739566" y="3602527"/>
            <a:ext cx="1920240"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err="1">
                <a:solidFill>
                  <a:schemeClr val="lt1">
                    <a:alpha val="99000"/>
                  </a:schemeClr>
                </a:solidFill>
              </a:rPr>
              <a:t>adventureworks</a:t>
            </a:r>
            <a:endParaRPr lang="en-US" sz="1800" dirty="0">
              <a:solidFill>
                <a:schemeClr val="lt1">
                  <a:alpha val="99000"/>
                </a:schemeClr>
              </a:solidFill>
            </a:endParaRPr>
          </a:p>
        </p:txBody>
      </p:sp>
      <p:sp>
        <p:nvSpPr>
          <p:cNvPr id="50" name="Rectangle 49"/>
          <p:cNvSpPr/>
          <p:nvPr/>
        </p:nvSpPr>
        <p:spPr>
          <a:xfrm>
            <a:off x="3278805" y="3602527"/>
            <a:ext cx="1920240"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r>
              <a:rPr lang="en-US" sz="1800" dirty="0">
                <a:solidFill>
                  <a:schemeClr val="lt1">
                    <a:alpha val="99000"/>
                  </a:schemeClr>
                </a:solidFill>
              </a:rPr>
              <a:t>order processing</a:t>
            </a:r>
          </a:p>
        </p:txBody>
      </p:sp>
      <p:sp>
        <p:nvSpPr>
          <p:cNvPr id="45" name="Rectangle 44"/>
          <p:cNvSpPr/>
          <p:nvPr/>
        </p:nvSpPr>
        <p:spPr>
          <a:xfrm>
            <a:off x="5905003" y="3188556"/>
            <a:ext cx="1585886" cy="7465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nchor="ctr"/>
          <a:lstStyle/>
          <a:p>
            <a:pPr>
              <a:lnSpc>
                <a:spcPts val="1800"/>
              </a:lnSpc>
            </a:pPr>
            <a:r>
              <a:rPr lang="en-US" sz="1600" dirty="0">
                <a:solidFill>
                  <a:schemeClr val="lt1">
                    <a:alpha val="99000"/>
                  </a:schemeClr>
                </a:solidFill>
              </a:rPr>
              <a:t> customer ID</a:t>
            </a:r>
            <a:br>
              <a:rPr lang="en-US" sz="1600" dirty="0">
                <a:solidFill>
                  <a:schemeClr val="lt1">
                    <a:alpha val="99000"/>
                  </a:schemeClr>
                </a:solidFill>
              </a:rPr>
            </a:br>
            <a:r>
              <a:rPr lang="en-US" sz="1600" dirty="0">
                <a:solidFill>
                  <a:schemeClr val="lt1">
                    <a:alpha val="99000"/>
                  </a:schemeClr>
                </a:solidFill>
              </a:rPr>
              <a:t>   order ID</a:t>
            </a:r>
            <a:br>
              <a:rPr lang="en-US" sz="1600" dirty="0">
                <a:solidFill>
                  <a:schemeClr val="lt1">
                    <a:alpha val="99000"/>
                  </a:schemeClr>
                </a:solidFill>
              </a:rPr>
            </a:br>
            <a:r>
              <a:rPr lang="en-US" sz="1600" dirty="0">
                <a:solidFill>
                  <a:schemeClr val="lt1">
                    <a:alpha val="99000"/>
                  </a:schemeClr>
                </a:solidFill>
              </a:rPr>
              <a:t>   http://…</a:t>
            </a:r>
          </a:p>
        </p:txBody>
      </p:sp>
    </p:spTree>
    <p:extLst>
      <p:ext uri="{BB962C8B-B14F-4D97-AF65-F5344CB8AC3E}">
        <p14:creationId xmlns:p14="http://schemas.microsoft.com/office/powerpoint/2010/main" val="188280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519113" y="3429000"/>
            <a:ext cx="11152187" cy="2782888"/>
          </a:xfrm>
          <a:prstGeom prst="rect">
            <a:avLst/>
          </a:prstGeom>
          <a:solidFill>
            <a:schemeClr val="bg1">
              <a:lumMod val="95000"/>
            </a:schemeClr>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182880" tIns="45716" rIns="91432" bIns="45716" numCol="1" rtlCol="0" anchor="ctr" anchorCtr="0" compatLnSpc="1">
            <a:prstTxWarp prst="textNoShape">
              <a:avLst/>
            </a:prstTxWarp>
          </a:bodyPr>
          <a:lstStyle/>
          <a:p>
            <a:pPr defTabSz="914061"/>
            <a:endParaRPr lang="en-US" sz="1600" dirty="0">
              <a:solidFill>
                <a:schemeClr val="tx1">
                  <a:lumMod val="65000"/>
                  <a:lumOff val="35000"/>
                  <a:alpha val="99000"/>
                </a:schemeClr>
              </a:solidFill>
              <a:latin typeface="Consolas" pitchFamily="49" charset="0"/>
              <a:cs typeface="Consolas" pitchFamily="49" charset="0"/>
            </a:endParaRPr>
          </a:p>
        </p:txBody>
      </p:sp>
      <p:sp>
        <p:nvSpPr>
          <p:cNvPr id="2" name="Title 1"/>
          <p:cNvSpPr>
            <a:spLocks noGrp="1"/>
          </p:cNvSpPr>
          <p:nvPr>
            <p:ph type="title"/>
          </p:nvPr>
        </p:nvSpPr>
        <p:spPr>
          <a:xfrm>
            <a:off x="519112" y="228600"/>
            <a:ext cx="11149013" cy="747897"/>
          </a:xfrm>
        </p:spPr>
        <p:txBody>
          <a:bodyPr/>
          <a:lstStyle/>
          <a:p>
            <a:r>
              <a:rPr lang="zh-CN" altLang="en-US" dirty="0" smtClean="0"/>
              <a:t>利用队列实现松耦合的工作流</a:t>
            </a:r>
            <a:endParaRPr lang="en-US" dirty="0"/>
          </a:p>
        </p:txBody>
      </p:sp>
      <p:sp>
        <p:nvSpPr>
          <p:cNvPr id="3" name="Content Placeholder 2"/>
          <p:cNvSpPr>
            <a:spLocks noGrp="1"/>
          </p:cNvSpPr>
          <p:nvPr>
            <p:ph type="body" sz="quarter" idx="10"/>
          </p:nvPr>
        </p:nvSpPr>
        <p:spPr>
          <a:xfrm>
            <a:off x="519112" y="1075015"/>
            <a:ext cx="11149013" cy="2276008"/>
          </a:xfrm>
        </p:spPr>
        <p:txBody>
          <a:bodyPr/>
          <a:lstStyle/>
          <a:p>
            <a:r>
              <a:rPr lang="zh-CN" altLang="en-US" sz="3200" dirty="0" smtClean="0">
                <a:solidFill>
                  <a:schemeClr val="accent4">
                    <a:alpha val="99000"/>
                  </a:schemeClr>
                </a:solidFill>
              </a:rPr>
              <a:t>在角色之间完成工作流</a:t>
            </a:r>
            <a:endParaRPr lang="en-US" sz="3200" dirty="0" smtClean="0">
              <a:solidFill>
                <a:schemeClr val="accent4">
                  <a:alpha val="99000"/>
                </a:schemeClr>
              </a:solidFill>
            </a:endParaRPr>
          </a:p>
          <a:p>
            <a:pPr lvl="1"/>
            <a:r>
              <a:rPr lang="zh-CN" altLang="en-US" dirty="0" smtClean="0"/>
              <a:t>从队列中载入工作</a:t>
            </a:r>
            <a:endParaRPr lang="en-US" dirty="0" smtClean="0"/>
          </a:p>
          <a:p>
            <a:pPr lvl="1"/>
            <a:r>
              <a:rPr lang="zh-CN" altLang="en-US" sz="1600" dirty="0" smtClean="0"/>
              <a:t>生产者可以在放入队列后忘记它的存在</a:t>
            </a:r>
            <a:endParaRPr lang="en-US" sz="1600" dirty="0" smtClean="0"/>
          </a:p>
          <a:p>
            <a:pPr lvl="1"/>
            <a:r>
              <a:rPr lang="zh-CN" altLang="en-US" dirty="0" smtClean="0"/>
              <a:t>多个工作者可以消费队列</a:t>
            </a:r>
            <a:endParaRPr lang="en-US" dirty="0" smtClean="0"/>
          </a:p>
          <a:p>
            <a:pPr lvl="1"/>
            <a:r>
              <a:rPr lang="zh-CN" altLang="en-US" dirty="0" smtClean="0"/>
              <a:t>极端流量</a:t>
            </a:r>
            <a:r>
              <a:rPr lang="en-US" dirty="0" smtClean="0"/>
              <a:t>(&gt;500 </a:t>
            </a:r>
            <a:r>
              <a:rPr lang="en-US" dirty="0" err="1" smtClean="0"/>
              <a:t>tps</a:t>
            </a:r>
            <a:r>
              <a:rPr lang="en-US" dirty="0" smtClean="0"/>
              <a:t>) </a:t>
            </a:r>
          </a:p>
          <a:p>
            <a:pPr lvl="1"/>
            <a:r>
              <a:rPr lang="zh-CN" altLang="en-US" sz="1600" dirty="0" smtClean="0"/>
              <a:t>使用多个队列</a:t>
            </a:r>
            <a:endParaRPr lang="en-US" altLang="zh-CN" sz="1600" dirty="0" smtClean="0"/>
          </a:p>
          <a:p>
            <a:pPr lvl="1"/>
            <a:r>
              <a:rPr lang="zh-CN" altLang="en-US" sz="1600" dirty="0" smtClean="0"/>
              <a:t>批读取消息</a:t>
            </a:r>
            <a:endParaRPr lang="en-US" altLang="zh-CN" sz="1600" dirty="0" smtClean="0"/>
          </a:p>
          <a:p>
            <a:pPr lvl="1"/>
            <a:r>
              <a:rPr lang="zh-CN" altLang="en-US" sz="1600" dirty="0" smtClean="0"/>
              <a:t>每个消息多个工作</a:t>
            </a:r>
            <a:endParaRPr lang="en-US" sz="1600" dirty="0"/>
          </a:p>
        </p:txBody>
      </p:sp>
      <p:grpSp>
        <p:nvGrpSpPr>
          <p:cNvPr id="4" name="Group 21"/>
          <p:cNvGrpSpPr/>
          <p:nvPr/>
        </p:nvGrpSpPr>
        <p:grpSpPr>
          <a:xfrm>
            <a:off x="4139455" y="4122772"/>
            <a:ext cx="3732494" cy="945980"/>
            <a:chOff x="3044473" y="2260600"/>
            <a:chExt cx="2800100" cy="945980"/>
          </a:xfrm>
        </p:grpSpPr>
        <p:sp>
          <p:nvSpPr>
            <p:cNvPr id="24" name="Rectangle 23"/>
            <p:cNvSpPr/>
            <p:nvPr/>
          </p:nvSpPr>
          <p:spPr>
            <a:xfrm>
              <a:off x="3177573" y="2825580"/>
              <a:ext cx="2667000" cy="381000"/>
            </a:xfrm>
            <a:prstGeom prst="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2000" spc="-50" dirty="0" smtClean="0">
                  <a:solidFill>
                    <a:schemeClr val="bg1">
                      <a:alpha val="99000"/>
                    </a:schemeClr>
                  </a:solidFill>
                </a:rPr>
                <a:t>队列</a:t>
              </a:r>
              <a:endParaRPr lang="en-US" sz="2000" spc="-50" dirty="0">
                <a:solidFill>
                  <a:schemeClr val="bg1">
                    <a:alpha val="99000"/>
                  </a:schemeClr>
                </a:solidFill>
              </a:endParaRPr>
            </a:p>
          </p:txBody>
        </p:sp>
        <p:sp>
          <p:nvSpPr>
            <p:cNvPr id="25" name="TextBox 24"/>
            <p:cNvSpPr txBox="1"/>
            <p:nvPr/>
          </p:nvSpPr>
          <p:spPr>
            <a:xfrm>
              <a:off x="3044473" y="2260600"/>
              <a:ext cx="2132389" cy="523220"/>
            </a:xfrm>
            <a:prstGeom prst="rect">
              <a:avLst/>
            </a:prstGeom>
            <a:noFill/>
          </p:spPr>
          <p:txBody>
            <a:bodyPr wrap="none" rtlCol="0">
              <a:spAutoFit/>
            </a:bodyPr>
            <a:lstStyle/>
            <a:p>
              <a:r>
                <a:rPr lang="zh-CN" altLang="en-US" sz="2800" spc="-50" dirty="0" smtClean="0">
                  <a:gradFill>
                    <a:gsLst>
                      <a:gs pos="0">
                        <a:srgbClr val="595959"/>
                      </a:gs>
                      <a:gs pos="86000">
                        <a:srgbClr val="595959"/>
                      </a:gs>
                    </a:gsLst>
                    <a:lin ang="5400000" scaled="0"/>
                  </a:gradFill>
                  <a:latin typeface="Segoe UI Light" pitchFamily="34" charset="0"/>
                </a:rPr>
                <a:t>输入队列</a:t>
              </a:r>
              <a:r>
                <a:rPr lang="en-US" sz="2800" spc="-50" dirty="0" smtClean="0">
                  <a:gradFill>
                    <a:gsLst>
                      <a:gs pos="0">
                        <a:srgbClr val="595959"/>
                      </a:gs>
                      <a:gs pos="86000">
                        <a:srgbClr val="595959"/>
                      </a:gs>
                    </a:gsLst>
                    <a:lin ang="5400000" scaled="0"/>
                  </a:gradFill>
                  <a:latin typeface="Segoe UI Light" pitchFamily="34" charset="0"/>
                </a:rPr>
                <a:t>(</a:t>
              </a:r>
              <a:r>
                <a:rPr lang="zh-CN" altLang="en-US" sz="2800" spc="-50" dirty="0" smtClean="0">
                  <a:gradFill>
                    <a:gsLst>
                      <a:gs pos="0">
                        <a:srgbClr val="595959"/>
                      </a:gs>
                      <a:gs pos="86000">
                        <a:srgbClr val="595959"/>
                      </a:gs>
                    </a:gsLst>
                    <a:lin ang="5400000" scaled="0"/>
                  </a:gradFill>
                  <a:latin typeface="Segoe UI Light" pitchFamily="34" charset="0"/>
                </a:rPr>
                <a:t>工作项</a:t>
              </a:r>
              <a:r>
                <a:rPr lang="en-US" sz="2800" spc="-50" dirty="0" smtClean="0">
                  <a:gradFill>
                    <a:gsLst>
                      <a:gs pos="0">
                        <a:srgbClr val="595959"/>
                      </a:gs>
                      <a:gs pos="86000">
                        <a:srgbClr val="595959"/>
                      </a:gs>
                    </a:gsLst>
                    <a:lin ang="5400000" scaled="0"/>
                  </a:gradFill>
                  <a:latin typeface="Segoe UI Light" pitchFamily="34" charset="0"/>
                </a:rPr>
                <a:t>)</a:t>
              </a:r>
              <a:endParaRPr lang="en-US" sz="2800" spc="-50" dirty="0">
                <a:gradFill>
                  <a:gsLst>
                    <a:gs pos="0">
                      <a:srgbClr val="595959"/>
                    </a:gs>
                    <a:gs pos="86000">
                      <a:srgbClr val="595959"/>
                    </a:gs>
                  </a:gsLst>
                  <a:lin ang="5400000" scaled="0"/>
                </a:gradFill>
                <a:latin typeface="Segoe UI Light" pitchFamily="34" charset="0"/>
              </a:endParaRPr>
            </a:p>
          </p:txBody>
        </p:sp>
      </p:grpSp>
      <p:sp>
        <p:nvSpPr>
          <p:cNvPr id="26" name="Right Arrow 25"/>
          <p:cNvSpPr/>
          <p:nvPr/>
        </p:nvSpPr>
        <p:spPr>
          <a:xfrm>
            <a:off x="2908586" y="4704053"/>
            <a:ext cx="1218883"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7" name="Rectangle 26"/>
          <p:cNvSpPr/>
          <p:nvPr/>
        </p:nvSpPr>
        <p:spPr bwMode="auto">
          <a:xfrm>
            <a:off x="973415" y="3538448"/>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28" name="Rectangle 27"/>
          <p:cNvSpPr/>
          <p:nvPr/>
        </p:nvSpPr>
        <p:spPr bwMode="auto">
          <a:xfrm>
            <a:off x="973415" y="4523861"/>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29" name="Rectangle 28"/>
          <p:cNvSpPr/>
          <p:nvPr/>
        </p:nvSpPr>
        <p:spPr bwMode="auto">
          <a:xfrm>
            <a:off x="973415" y="5509274"/>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2000" spc="-50" dirty="0">
                <a:solidFill>
                  <a:schemeClr val="bg1">
                    <a:alpha val="99000"/>
                  </a:schemeClr>
                </a:solidFill>
              </a:rPr>
              <a:t>Web Role</a:t>
            </a:r>
          </a:p>
        </p:txBody>
      </p:sp>
      <p:sp>
        <p:nvSpPr>
          <p:cNvPr id="30" name="Right Arrow 29"/>
          <p:cNvSpPr/>
          <p:nvPr/>
        </p:nvSpPr>
        <p:spPr>
          <a:xfrm rot="1551301">
            <a:off x="2936175" y="4092880"/>
            <a:ext cx="1218883"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1" name="Right Arrow 30"/>
          <p:cNvSpPr/>
          <p:nvPr/>
        </p:nvSpPr>
        <p:spPr>
          <a:xfrm rot="20048699" flipV="1">
            <a:off x="2936175" y="5414567"/>
            <a:ext cx="1218883" cy="304800"/>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2" name="Rectangle 31"/>
          <p:cNvSpPr/>
          <p:nvPr/>
        </p:nvSpPr>
        <p:spPr bwMode="auto">
          <a:xfrm>
            <a:off x="9198119" y="3538448"/>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3" name="Rectangle 32"/>
          <p:cNvSpPr/>
          <p:nvPr/>
        </p:nvSpPr>
        <p:spPr bwMode="auto">
          <a:xfrm>
            <a:off x="9198119" y="4195390"/>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4" name="Rectangle 33"/>
          <p:cNvSpPr/>
          <p:nvPr/>
        </p:nvSpPr>
        <p:spPr bwMode="auto">
          <a:xfrm>
            <a:off x="9198119" y="4852332"/>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5" name="Rectangle 34"/>
          <p:cNvSpPr/>
          <p:nvPr/>
        </p:nvSpPr>
        <p:spPr bwMode="auto">
          <a:xfrm>
            <a:off x="9198119" y="5509274"/>
            <a:ext cx="1691062" cy="568411"/>
          </a:xfrm>
          <a:prstGeom prst="rect">
            <a:avLst/>
          </a:prstGeom>
          <a:solidFill>
            <a:schemeClr val="accent2"/>
          </a:solidFill>
          <a:ln>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2" tIns="45716" rIns="91432" bIns="45716" numCol="1" rtlCol="0" anchor="ctr" anchorCtr="0" compatLnSpc="1">
            <a:prstTxWarp prst="textNoShape">
              <a:avLst/>
            </a:prstTxWarp>
          </a:bodyPr>
          <a:lstStyle/>
          <a:p>
            <a:pPr defTabSz="914061" fontAlgn="base">
              <a:spcBef>
                <a:spcPct val="0"/>
              </a:spcBef>
              <a:spcAft>
                <a:spcPct val="0"/>
              </a:spcAft>
            </a:pPr>
            <a:r>
              <a:rPr lang="en-US" sz="1800" spc="-50" dirty="0">
                <a:solidFill>
                  <a:schemeClr val="bg1">
                    <a:alpha val="99000"/>
                  </a:schemeClr>
                </a:solidFill>
              </a:rPr>
              <a:t>Worker Role</a:t>
            </a:r>
          </a:p>
        </p:txBody>
      </p:sp>
      <p:sp>
        <p:nvSpPr>
          <p:cNvPr id="39" name="Right Arrow 38"/>
          <p:cNvSpPr/>
          <p:nvPr/>
        </p:nvSpPr>
        <p:spPr>
          <a:xfrm rot="19502620" flipV="1">
            <a:off x="7913658" y="4022400"/>
            <a:ext cx="1308748"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0" name="Right Arrow 39"/>
          <p:cNvSpPr/>
          <p:nvPr/>
        </p:nvSpPr>
        <p:spPr>
          <a:xfrm rot="20525229" flipV="1">
            <a:off x="8019941" y="4437317"/>
            <a:ext cx="1122785"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grpSp>
        <p:nvGrpSpPr>
          <p:cNvPr id="7" name="Group 6"/>
          <p:cNvGrpSpPr/>
          <p:nvPr/>
        </p:nvGrpSpPr>
        <p:grpSpPr>
          <a:xfrm flipV="1">
            <a:off x="7911816" y="4951437"/>
            <a:ext cx="1329163" cy="656096"/>
            <a:chOff x="7911816" y="4929189"/>
            <a:chExt cx="1329163" cy="656096"/>
          </a:xfrm>
        </p:grpSpPr>
        <p:sp>
          <p:nvSpPr>
            <p:cNvPr id="41" name="Right Arrow 40"/>
            <p:cNvSpPr/>
            <p:nvPr/>
          </p:nvSpPr>
          <p:spPr>
            <a:xfrm rot="19502620" flipV="1">
              <a:off x="7911816" y="4929189"/>
              <a:ext cx="1329163"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2" name="Right Arrow 41"/>
            <p:cNvSpPr/>
            <p:nvPr/>
          </p:nvSpPr>
          <p:spPr>
            <a:xfrm rot="20525229" flipV="1">
              <a:off x="8019941" y="5349954"/>
              <a:ext cx="1122785" cy="235331"/>
            </a:xfrm>
            <a:prstGeom prst="rightArrow">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grpSp>
    </p:spTree>
    <p:extLst>
      <p:ext uri="{BB962C8B-B14F-4D97-AF65-F5344CB8AC3E}">
        <p14:creationId xmlns:p14="http://schemas.microsoft.com/office/powerpoint/2010/main" val="314585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队列细节</a:t>
            </a:r>
            <a:endParaRPr lang="en-US" dirty="0"/>
          </a:p>
        </p:txBody>
      </p:sp>
      <p:sp>
        <p:nvSpPr>
          <p:cNvPr id="3" name="Content Placeholder 2"/>
          <p:cNvSpPr>
            <a:spLocks noGrp="1"/>
          </p:cNvSpPr>
          <p:nvPr>
            <p:ph type="body" sz="quarter" idx="10"/>
          </p:nvPr>
        </p:nvSpPr>
        <p:spPr>
          <a:xfrm>
            <a:off x="519112" y="1447799"/>
            <a:ext cx="11149013" cy="3554819"/>
          </a:xfrm>
        </p:spPr>
        <p:txBody>
          <a:bodyPr/>
          <a:lstStyle/>
          <a:p>
            <a:r>
              <a:rPr lang="zh-CN" altLang="en-US" dirty="0" smtClean="0">
                <a:solidFill>
                  <a:schemeClr val="accent3">
                    <a:alpha val="99000"/>
                  </a:schemeClr>
                </a:solidFill>
              </a:rPr>
              <a:t>简单的异步分发队列</a:t>
            </a:r>
            <a:endParaRPr lang="en-US" dirty="0">
              <a:solidFill>
                <a:schemeClr val="accent3">
                  <a:alpha val="99000"/>
                </a:schemeClr>
              </a:solidFill>
            </a:endParaRPr>
          </a:p>
          <a:p>
            <a:pPr lvl="1"/>
            <a:r>
              <a:rPr lang="zh-CN" altLang="en-US" dirty="0" smtClean="0"/>
              <a:t>不限制队列长度</a:t>
            </a:r>
            <a:endParaRPr lang="en-US" dirty="0" smtClean="0"/>
          </a:p>
          <a:p>
            <a:pPr lvl="1"/>
            <a:r>
              <a:rPr lang="zh-CN" altLang="en-US" dirty="0" smtClean="0"/>
              <a:t>每个消息</a:t>
            </a:r>
            <a:r>
              <a:rPr lang="en-US" dirty="0" smtClean="0"/>
              <a:t>64kb </a:t>
            </a:r>
          </a:p>
          <a:p>
            <a:pPr lvl="1"/>
            <a:r>
              <a:rPr lang="en-US" dirty="0" err="1" smtClean="0"/>
              <a:t>ListQueues</a:t>
            </a:r>
            <a:r>
              <a:rPr lang="en-US" dirty="0" smtClean="0"/>
              <a:t> -  </a:t>
            </a:r>
            <a:r>
              <a:rPr lang="zh-CN" altLang="en-US" dirty="0" smtClean="0"/>
              <a:t>列出账户下所有的队列</a:t>
            </a:r>
            <a:endParaRPr lang="en-US" dirty="0" smtClean="0"/>
          </a:p>
          <a:p>
            <a:pPr lvl="1"/>
            <a:endParaRPr lang="en-US" dirty="0" smtClean="0"/>
          </a:p>
          <a:p>
            <a:r>
              <a:rPr lang="zh-CN" altLang="en-US" dirty="0" smtClean="0">
                <a:solidFill>
                  <a:schemeClr val="accent3">
                    <a:alpha val="99000"/>
                  </a:schemeClr>
                </a:solidFill>
              </a:rPr>
              <a:t>队列操作</a:t>
            </a:r>
            <a:endParaRPr lang="en-US" dirty="0">
              <a:solidFill>
                <a:schemeClr val="accent3">
                  <a:alpha val="99000"/>
                </a:schemeClr>
              </a:solidFill>
            </a:endParaRPr>
          </a:p>
          <a:p>
            <a:pPr lvl="1"/>
            <a:r>
              <a:rPr lang="en-US" dirty="0" err="1" smtClean="0"/>
              <a:t>CreateQueue</a:t>
            </a:r>
            <a:r>
              <a:rPr lang="en-US" dirty="0" smtClean="0"/>
              <a:t> </a:t>
            </a:r>
          </a:p>
          <a:p>
            <a:pPr lvl="1"/>
            <a:r>
              <a:rPr lang="en-US" dirty="0" err="1" smtClean="0"/>
              <a:t>DeleteQueue</a:t>
            </a:r>
            <a:endParaRPr lang="en-US" dirty="0" smtClean="0"/>
          </a:p>
          <a:p>
            <a:pPr lvl="1"/>
            <a:r>
              <a:rPr lang="en-US" dirty="0" smtClean="0"/>
              <a:t>Get/Set Metadata</a:t>
            </a:r>
          </a:p>
          <a:p>
            <a:pPr lvl="1"/>
            <a:r>
              <a:rPr lang="en-US" dirty="0" smtClean="0"/>
              <a:t>Clear Messages</a:t>
            </a:r>
          </a:p>
        </p:txBody>
      </p:sp>
    </p:spTree>
    <p:extLst>
      <p:ext uri="{BB962C8B-B14F-4D97-AF65-F5344CB8AC3E}">
        <p14:creationId xmlns:p14="http://schemas.microsoft.com/office/powerpoint/2010/main" val="107429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队列细节</a:t>
            </a:r>
            <a:endParaRPr lang="en-US" dirty="0"/>
          </a:p>
        </p:txBody>
      </p:sp>
      <p:sp>
        <p:nvSpPr>
          <p:cNvPr id="3" name="Content Placeholder 2"/>
          <p:cNvSpPr>
            <a:spLocks noGrp="1"/>
          </p:cNvSpPr>
          <p:nvPr>
            <p:ph type="body" sz="quarter" idx="10"/>
          </p:nvPr>
        </p:nvSpPr>
        <p:spPr>
          <a:xfrm>
            <a:off x="519112" y="1447799"/>
            <a:ext cx="11149013" cy="2054409"/>
          </a:xfrm>
        </p:spPr>
        <p:txBody>
          <a:bodyPr/>
          <a:lstStyle/>
          <a:p>
            <a:pPr lvl="0"/>
            <a:r>
              <a:rPr lang="zh-CN" altLang="en-US" dirty="0" smtClean="0">
                <a:solidFill>
                  <a:srgbClr val="910091">
                    <a:alpha val="99000"/>
                  </a:srgbClr>
                </a:solidFill>
              </a:rPr>
              <a:t>消息操作</a:t>
            </a:r>
            <a:endParaRPr lang="en-US" dirty="0">
              <a:solidFill>
                <a:srgbClr val="910091">
                  <a:alpha val="99000"/>
                </a:srgbClr>
              </a:solidFill>
            </a:endParaRPr>
          </a:p>
          <a:p>
            <a:pPr lvl="1"/>
            <a:r>
              <a:rPr lang="en-US" dirty="0" err="1" smtClean="0"/>
              <a:t>PutMessage</a:t>
            </a:r>
            <a:r>
              <a:rPr lang="en-US" dirty="0" smtClean="0"/>
              <a:t>– </a:t>
            </a:r>
            <a:r>
              <a:rPr lang="zh-CN" altLang="en-US" dirty="0" smtClean="0"/>
              <a:t>写入消息</a:t>
            </a:r>
            <a:endParaRPr lang="en-US" dirty="0"/>
          </a:p>
          <a:p>
            <a:pPr lvl="1"/>
            <a:r>
              <a:rPr lang="en-US" dirty="0" err="1"/>
              <a:t>GetMessages</a:t>
            </a:r>
            <a:r>
              <a:rPr lang="en-US" dirty="0"/>
              <a:t> – </a:t>
            </a:r>
            <a:r>
              <a:rPr lang="zh-CN" altLang="en-US" dirty="0"/>
              <a:t>读</a:t>
            </a:r>
            <a:r>
              <a:rPr lang="zh-CN" altLang="en-US" dirty="0" smtClean="0"/>
              <a:t>取一条或多条消息并且隐藏他们</a:t>
            </a:r>
            <a:endParaRPr lang="en-US" dirty="0"/>
          </a:p>
          <a:p>
            <a:pPr lvl="1"/>
            <a:r>
              <a:rPr lang="en-US" dirty="0" err="1"/>
              <a:t>PeekMessages</a:t>
            </a:r>
            <a:r>
              <a:rPr lang="en-US" dirty="0"/>
              <a:t> </a:t>
            </a:r>
            <a:r>
              <a:rPr lang="en-US" dirty="0" smtClean="0"/>
              <a:t>–</a:t>
            </a:r>
            <a:r>
              <a:rPr lang="zh-CN" altLang="en-US" dirty="0"/>
              <a:t>读取一条或多条消</a:t>
            </a:r>
            <a:r>
              <a:rPr lang="zh-CN" altLang="en-US" dirty="0" smtClean="0"/>
              <a:t>息但不隐</a:t>
            </a:r>
            <a:r>
              <a:rPr lang="zh-CN" altLang="en-US" dirty="0"/>
              <a:t>藏他</a:t>
            </a:r>
            <a:r>
              <a:rPr lang="zh-CN" altLang="en-US" dirty="0" smtClean="0"/>
              <a:t>们</a:t>
            </a:r>
            <a:endParaRPr lang="en-US" dirty="0"/>
          </a:p>
          <a:p>
            <a:pPr lvl="1"/>
            <a:r>
              <a:rPr lang="en-US" dirty="0" err="1"/>
              <a:t>DeleteMessage</a:t>
            </a:r>
            <a:r>
              <a:rPr lang="en-US" dirty="0"/>
              <a:t> – </a:t>
            </a:r>
            <a:r>
              <a:rPr lang="zh-CN" altLang="en-US" dirty="0" smtClean="0"/>
              <a:t>永久从队列删除一条消息</a:t>
            </a:r>
            <a:endParaRPr lang="en-US" dirty="0"/>
          </a:p>
          <a:p>
            <a:pPr lvl="1"/>
            <a:r>
              <a:rPr lang="en-US" dirty="0" err="1"/>
              <a:t>UpdateMessage</a:t>
            </a:r>
            <a:r>
              <a:rPr lang="en-US" dirty="0"/>
              <a:t> – </a:t>
            </a:r>
            <a:r>
              <a:rPr lang="zh-CN" altLang="en-US" dirty="0"/>
              <a:t>客户</a:t>
            </a:r>
            <a:r>
              <a:rPr lang="zh-CN" altLang="en-US" dirty="0" smtClean="0"/>
              <a:t>端更新租用和内容</a:t>
            </a:r>
            <a:endParaRPr lang="en-US" dirty="0"/>
          </a:p>
        </p:txBody>
      </p:sp>
    </p:spTree>
    <p:extLst>
      <p:ext uri="{BB962C8B-B14F-4D97-AF65-F5344CB8AC3E}">
        <p14:creationId xmlns:p14="http://schemas.microsoft.com/office/powerpoint/2010/main" val="3948775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zh-CN" altLang="en-US" dirty="0" smtClean="0"/>
              <a:t>队列的可靠分发</a:t>
            </a:r>
            <a:endParaRPr lang="en-US" dirty="0"/>
          </a:p>
        </p:txBody>
      </p:sp>
      <p:sp>
        <p:nvSpPr>
          <p:cNvPr id="12" name="Text Placeholder 11"/>
          <p:cNvSpPr>
            <a:spLocks noGrp="1"/>
          </p:cNvSpPr>
          <p:nvPr>
            <p:ph type="body" sz="quarter" idx="10"/>
          </p:nvPr>
        </p:nvSpPr>
        <p:spPr>
          <a:xfrm>
            <a:off x="519112" y="1447799"/>
            <a:ext cx="11149013" cy="1500411"/>
          </a:xfrm>
        </p:spPr>
        <p:txBody>
          <a:bodyPr/>
          <a:lstStyle/>
          <a:p>
            <a:r>
              <a:rPr lang="zh-CN" altLang="en-US" dirty="0" smtClean="0">
                <a:solidFill>
                  <a:schemeClr val="accent3">
                    <a:alpha val="99000"/>
                  </a:schemeClr>
                </a:solidFill>
              </a:rPr>
              <a:t>保证分发</a:t>
            </a:r>
            <a:r>
              <a:rPr lang="en-US" altLang="zh-CN" dirty="0" smtClean="0">
                <a:solidFill>
                  <a:schemeClr val="accent3">
                    <a:alpha val="99000"/>
                  </a:schemeClr>
                </a:solidFill>
              </a:rPr>
              <a:t>/</a:t>
            </a:r>
            <a:r>
              <a:rPr lang="zh-CN" altLang="en-US" dirty="0" smtClean="0">
                <a:solidFill>
                  <a:schemeClr val="accent3">
                    <a:alpha val="99000"/>
                  </a:schemeClr>
                </a:solidFill>
              </a:rPr>
              <a:t>处理消息（</a:t>
            </a:r>
            <a:r>
              <a:rPr lang="en-US" altLang="zh-CN" dirty="0" smtClean="0">
                <a:solidFill>
                  <a:schemeClr val="accent3">
                    <a:alpha val="99000"/>
                  </a:schemeClr>
                </a:solidFill>
              </a:rPr>
              <a:t>2</a:t>
            </a:r>
            <a:r>
              <a:rPr lang="zh-CN" altLang="en-US" dirty="0" smtClean="0">
                <a:solidFill>
                  <a:schemeClr val="accent3">
                    <a:alpha val="99000"/>
                  </a:schemeClr>
                </a:solidFill>
              </a:rPr>
              <a:t>步处理）</a:t>
            </a:r>
            <a:endParaRPr lang="en-US" dirty="0">
              <a:solidFill>
                <a:schemeClr val="accent3">
                  <a:alpha val="99000"/>
                </a:schemeClr>
              </a:solidFill>
            </a:endParaRPr>
          </a:p>
          <a:p>
            <a:pPr lvl="1"/>
            <a:r>
              <a:rPr lang="zh-CN" altLang="en-US" dirty="0" smtClean="0"/>
              <a:t>工作者读取消息并且标记为不可见，在一定的“不可见时间”</a:t>
            </a:r>
            <a:endParaRPr lang="en-US" altLang="zh-CN" dirty="0" smtClean="0"/>
          </a:p>
          <a:p>
            <a:pPr lvl="1"/>
            <a:r>
              <a:rPr lang="zh-CN" altLang="en-US" dirty="0" smtClean="0"/>
              <a:t>工作者在处理完成后删除消息</a:t>
            </a:r>
            <a:endParaRPr lang="en-US" altLang="zh-CN" dirty="0" smtClean="0"/>
          </a:p>
          <a:p>
            <a:pPr lvl="1"/>
            <a:r>
              <a:rPr lang="zh-CN" altLang="en-US" dirty="0" smtClean="0"/>
              <a:t>如果工作角色崩溃，消息重新变成可见</a:t>
            </a:r>
            <a:endParaRPr lang="en-US" dirty="0"/>
          </a:p>
        </p:txBody>
      </p:sp>
    </p:spTree>
    <p:extLst>
      <p:ext uri="{BB962C8B-B14F-4D97-AF65-F5344CB8AC3E}">
        <p14:creationId xmlns:p14="http://schemas.microsoft.com/office/powerpoint/2010/main" val="355870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413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3|6.9|7.6|35.2"/>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b">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1_White with Consolas font for code slides">
  <a:themeElements>
    <a:clrScheme name="Custom 12">
      <a:dk1>
        <a:srgbClr val="292929"/>
      </a:dk1>
      <a:lt1>
        <a:srgbClr val="FFFFFF"/>
      </a:lt1>
      <a:dk2>
        <a:srgbClr val="5F5F5F"/>
      </a:dk2>
      <a:lt2>
        <a:srgbClr val="DDDDDD"/>
      </a:lt2>
      <a:accent1>
        <a:srgbClr val="FFBE00"/>
      </a:accent1>
      <a:accent2>
        <a:srgbClr val="00AEEF"/>
      </a:accent2>
      <a:accent3>
        <a:srgbClr val="910091"/>
      </a:accent3>
      <a:accent4>
        <a:srgbClr val="00A600"/>
      </a:accent4>
      <a:accent5>
        <a:srgbClr val="FF0000"/>
      </a:accent5>
      <a:accent6>
        <a:srgbClr val="0071BC"/>
      </a:accent6>
      <a:hlink>
        <a:srgbClr val="0000A6"/>
      </a:hlink>
      <a:folHlink>
        <a:srgbClr val="0071BC"/>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MS1444_Windows Azure Template 16x9_r08a</Template>
  <TotalTime>2033</TotalTime>
  <Words>2278</Words>
  <Application>Microsoft Office PowerPoint</Application>
  <PresentationFormat>Custom</PresentationFormat>
  <Paragraphs>624</Paragraphs>
  <Slides>40</Slides>
  <Notes>39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Consolas</vt:lpstr>
      <vt:lpstr>Wingdings</vt:lpstr>
      <vt:lpstr>Calibri</vt:lpstr>
      <vt:lpstr>Arial</vt:lpstr>
      <vt:lpstr>Segoe UI Light</vt:lpstr>
      <vt:lpstr>Segoe UI</vt:lpstr>
      <vt:lpstr>宋体</vt:lpstr>
      <vt:lpstr>MS1444_Windows Azure Template 16x9_r08b</vt:lpstr>
      <vt:lpstr>1_White with Consolas font for code slides</vt:lpstr>
      <vt:lpstr>Windows Azure存储</vt:lpstr>
      <vt:lpstr>Windows Azure 存储</vt:lpstr>
      <vt:lpstr>Azure 存储与服务总线</vt:lpstr>
      <vt:lpstr>Windows Azure 存储账户 使用特殊的全球唯一账户名</vt:lpstr>
      <vt:lpstr>Azure存储天然具备高可用和异地灾备能力</vt:lpstr>
      <vt:lpstr>存储后台架构</vt:lpstr>
      <vt:lpstr>如何使用Azure存储</vt:lpstr>
      <vt:lpstr>在Development Fabric中的存储</vt:lpstr>
      <vt:lpstr>存储安全性</vt:lpstr>
      <vt:lpstr>Windows Azure Storage 抽象</vt:lpstr>
      <vt:lpstr>PowerPoint Presentation</vt:lpstr>
      <vt:lpstr>Blob Storage 概念</vt:lpstr>
      <vt:lpstr>Blob 细节</vt:lpstr>
      <vt:lpstr>Blob Containers</vt:lpstr>
      <vt:lpstr>遍历Blobs</vt:lpstr>
      <vt:lpstr>分页</vt:lpstr>
      <vt:lpstr>Blob服务之旅</vt:lpstr>
      <vt:lpstr>两种类型的Blob</vt:lpstr>
      <vt:lpstr>上传 Block Blob</vt:lpstr>
      <vt:lpstr>页Blob – 随机读/写</vt:lpstr>
      <vt:lpstr>增强的安全性：共享访问签名</vt:lpstr>
      <vt:lpstr>Ad Hoc 签名</vt:lpstr>
      <vt:lpstr>基于策略的签名</vt:lpstr>
      <vt:lpstr>内容分发网络(CDN)</vt:lpstr>
      <vt:lpstr>Windows Azure CDN</vt:lpstr>
      <vt:lpstr>PowerPoint Presentation</vt:lpstr>
      <vt:lpstr>表存储概念 </vt:lpstr>
      <vt:lpstr>PowerPoint Presentation</vt:lpstr>
      <vt:lpstr>Entity 属性</vt:lpstr>
      <vt:lpstr>没有固定Schema</vt:lpstr>
      <vt:lpstr>查询</vt:lpstr>
      <vt:lpstr>PartitionKey的目的</vt:lpstr>
      <vt:lpstr>分区和分区范围</vt:lpstr>
      <vt:lpstr>PowerPoint Presentation</vt:lpstr>
      <vt:lpstr>Queue Storage 概念</vt:lpstr>
      <vt:lpstr>利用队列实现松耦合的工作流</vt:lpstr>
      <vt:lpstr>队列细节</vt:lpstr>
      <vt:lpstr>队列细节</vt:lpstr>
      <vt:lpstr>队列的可靠分发</vt:lpstr>
      <vt:lpstr>PowerPoint Presentation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Storage</dc:title>
  <dc:creator>Haishi Bai;Junsheng Hao</dc:creator>
  <dc:description>This presentation covers the Windows Azure storage services.  Blobs, tables, queues, drives, and the CDN are discussed in this presentation.
by Haishi Bai</dc:description>
  <cp:lastModifiedBy>Xing Fang (SHAUN)</cp:lastModifiedBy>
  <cp:revision>212</cp:revision>
  <dcterms:created xsi:type="dcterms:W3CDTF">2011-03-29T16:07:22Z</dcterms:created>
  <dcterms:modified xsi:type="dcterms:W3CDTF">2014-04-22T03:33:53Z</dcterms:modified>
  <cp:version>1.0.4</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0x010100CA05B43BE68FE54B90DD26FDFB72BB05</vt:lpwstr>
  </property>
  <property fmtid="{D5CDD505-2E9C-101B-9397-08002B2CF9AE}" pid="3" name="TaxKeyword">
    <vt:lpwstr/>
  </property>
</Properties>
</file>