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781" r:id="rId1"/>
    <p:sldMasterId id="2147483800" r:id="rId2"/>
    <p:sldMasterId id="2147483802" r:id="rId3"/>
  </p:sldMasterIdLst>
  <p:notesMasterIdLst>
    <p:notesMasterId r:id="rId28"/>
  </p:notesMasterIdLst>
  <p:handoutMasterIdLst>
    <p:handoutMasterId r:id="rId29"/>
  </p:handoutMasterIdLst>
  <p:sldIdLst>
    <p:sldId id="342" r:id="rId4"/>
    <p:sldId id="333" r:id="rId5"/>
    <p:sldId id="336" r:id="rId6"/>
    <p:sldId id="348" r:id="rId7"/>
    <p:sldId id="327" r:id="rId8"/>
    <p:sldId id="343" r:id="rId9"/>
    <p:sldId id="322" r:id="rId10"/>
    <p:sldId id="261" r:id="rId11"/>
    <p:sldId id="323" r:id="rId12"/>
    <p:sldId id="344" r:id="rId13"/>
    <p:sldId id="324" r:id="rId14"/>
    <p:sldId id="345" r:id="rId15"/>
    <p:sldId id="308" r:id="rId16"/>
    <p:sldId id="331" r:id="rId17"/>
    <p:sldId id="332" r:id="rId18"/>
    <p:sldId id="309" r:id="rId19"/>
    <p:sldId id="328" r:id="rId20"/>
    <p:sldId id="346" r:id="rId21"/>
    <p:sldId id="352" r:id="rId22"/>
    <p:sldId id="349" r:id="rId23"/>
    <p:sldId id="347" r:id="rId24"/>
    <p:sldId id="350" r:id="rId25"/>
    <p:sldId id="351" r:id="rId26"/>
    <p:sldId id="281" r:id="rId27"/>
  </p:sldIdLst>
  <p:sldSz cx="12188825" cy="6858000"/>
  <p:notesSz cx="6858000" cy="9144000"/>
  <p:embeddedFontLst>
    <p:embeddedFont>
      <p:font typeface="Consolas" panose="020B0609020204030204" pitchFamily="49" charset="0"/>
      <p:regular r:id="rId30"/>
      <p:bold r:id="rId31"/>
      <p:italic r:id="rId32"/>
      <p:boldItalic r:id="rId33"/>
    </p:embeddedFont>
    <p:embeddedFont>
      <p:font typeface="Segoe UI Light" panose="020B0502040204020203" pitchFamily="34" charset="0"/>
      <p:regular r:id="rId34"/>
      <p:italic r:id="rId35"/>
    </p:embeddedFont>
    <p:embeddedFont>
      <p:font typeface="Segoe UI" panose="020B0502040204020203" pitchFamily="34" charset="0"/>
      <p:regular r:id="rId36"/>
      <p:bold r:id="rId37"/>
      <p:italic r:id="rId38"/>
      <p:boldItalic r:id="rId39"/>
    </p:embeddedFont>
  </p:embeddedFontLst>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p15:clr>
            <a:srgbClr val="A4A3A4"/>
          </p15:clr>
        </p15:guide>
        <p15:guide id="2" orient="horz" pos="1200">
          <p15:clr>
            <a:srgbClr val="A4A3A4"/>
          </p15:clr>
        </p15:guide>
        <p15:guide id="3" orient="horz" pos="2736">
          <p15:clr>
            <a:srgbClr val="A4A3A4"/>
          </p15:clr>
        </p15:guide>
        <p15:guide id="4" orient="horz" pos="4176">
          <p15:clr>
            <a:srgbClr val="A4A3A4"/>
          </p15:clr>
        </p15:guide>
        <p15:guide id="5" orient="horz" pos="1488">
          <p15:clr>
            <a:srgbClr val="A4A3A4"/>
          </p15:clr>
        </p15:guide>
        <p15:guide id="6" orient="horz" pos="912">
          <p15:clr>
            <a:srgbClr val="A4A3A4"/>
          </p15:clr>
        </p15:guide>
        <p15:guide id="7" pos="3697">
          <p15:clr>
            <a:srgbClr val="A4A3A4"/>
          </p15:clr>
        </p15:guide>
        <p15:guide id="8" pos="327">
          <p15:clr>
            <a:srgbClr val="A4A3A4"/>
          </p15:clr>
        </p15:guide>
        <p15:guide id="9" pos="1190">
          <p15:clr>
            <a:srgbClr val="A4A3A4"/>
          </p15:clr>
        </p15:guide>
        <p15:guide id="10" pos="7350">
          <p15:clr>
            <a:srgbClr val="A4A3A4"/>
          </p15:clr>
        </p15:guide>
        <p15:guide id="11" pos="7063">
          <p15:clr>
            <a:srgbClr val="A4A3A4"/>
          </p15:clr>
        </p15:guide>
        <p15:guide id="12" pos="611">
          <p15:clr>
            <a:srgbClr val="A4A3A4"/>
          </p15:clr>
        </p15:guide>
        <p15:guide id="13" pos="1994">
          <p15:clr>
            <a:srgbClr val="A4A3A4"/>
          </p15:clr>
        </p15:guide>
        <p15:guide id="14" pos="3695">
          <p15:clr>
            <a:srgbClr val="A4A3A4"/>
          </p15:clr>
        </p15:guide>
        <p15:guide id="15" pos="398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reg" initials="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CAE1"/>
    <a:srgbClr val="FED15D"/>
    <a:srgbClr val="CCCCCC"/>
    <a:srgbClr val="CCDCEB"/>
    <a:srgbClr val="97B7DD"/>
    <a:srgbClr val="88ACD8"/>
    <a:srgbClr val="E1EAF5"/>
    <a:srgbClr val="EFEAF5"/>
    <a:srgbClr val="EFF3FF"/>
    <a:srgbClr val="EFF3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66" autoAdjust="0"/>
    <p:restoredTop sz="75716" autoAdjust="0"/>
  </p:normalViewPr>
  <p:slideViewPr>
    <p:cSldViewPr snapToGrid="0">
      <p:cViewPr varScale="1">
        <p:scale>
          <a:sx n="64" d="100"/>
          <a:sy n="64" d="100"/>
        </p:scale>
        <p:origin x="1374" y="60"/>
      </p:cViewPr>
      <p:guideLst>
        <p:guide orient="horz" pos="144"/>
        <p:guide orient="horz" pos="1200"/>
        <p:guide orient="horz" pos="2736"/>
        <p:guide orient="horz" pos="4176"/>
        <p:guide orient="horz" pos="1488"/>
        <p:guide orient="horz" pos="912"/>
        <p:guide pos="3697"/>
        <p:guide pos="327"/>
        <p:guide pos="1190"/>
        <p:guide pos="7350"/>
        <p:guide pos="7063"/>
        <p:guide pos="611"/>
        <p:guide pos="1994"/>
        <p:guide pos="3695"/>
        <p:guide pos="3983"/>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64" d="100"/>
          <a:sy n="64" d="100"/>
        </p:scale>
        <p:origin x="-313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0.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5.fntdata"/><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4.fntdata"/><Relationship Id="rId38"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2.fntdata"/><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latin typeface="Segoe UI" pitchFamily="34" charset="0"/>
              </a:rPr>
              <a:t>Understanding SQL Azure</a:t>
            </a:r>
            <a:endParaRPr lang="en-US" dirty="0">
              <a:latin typeface="Segoe UI"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latin typeface="Segoe UI" pitchFamily="34" charset="0"/>
              </a:rPr>
              <a:pPr/>
              <a:t>4/22/2014</a:t>
            </a:fld>
            <a:endParaRPr lang="en-US" dirty="0">
              <a:latin typeface="Segoe UI" pitchFamily="34" charset="0"/>
            </a:endParaRPr>
          </a:p>
        </p:txBody>
      </p:sp>
      <p:sp>
        <p:nvSpPr>
          <p:cNvPr id="4" name="Footer Placeholder 3"/>
          <p:cNvSpPr>
            <a:spLocks noGrp="1"/>
          </p:cNvSpPr>
          <p:nvPr>
            <p:ph type="ftr" sz="quarter" idx="2"/>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UI" pitchFamily="34" charset="0"/>
              </a:rPr>
              <a:t>© 2011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UI" pitchFamily="34" charset="0"/>
              </a:rPr>
            </a:br>
            <a:r>
              <a:rPr lang="en-US" sz="500" dirty="0" smtClean="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2829016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r>
              <a:rPr lang="en-US" dirty="0" smtClean="0"/>
              <a:t>Understanding SQL Azure</a:t>
            </a: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7C3FBCD4-166E-446F-AF18-7D4A0CF9AEF6}" type="datetimeFigureOut">
              <a:rPr lang="en-US" smtClean="0"/>
              <a:pPr/>
              <a:t>4/22/2014</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6172200" cy="457200"/>
          </a:xfrm>
          <a:prstGeom prst="rect">
            <a:avLst/>
          </a:prstGeom>
        </p:spPr>
        <p:txBody>
          <a:bodyPr vert="horz" lIns="91440" tIns="45720" rIns="91440" bIns="45720" rtlCol="0" anchor="b"/>
          <a:lstStyle>
            <a:lvl1pPr algn="l">
              <a:defRPr sz="500">
                <a:latin typeface="Segoe" pitchFamily="34" charset="0"/>
              </a:defRPr>
            </a:lvl1pPr>
          </a:lstStyle>
          <a:p>
            <a:r>
              <a:rPr lang="en-US" dirty="0" smtClean="0">
                <a:solidFill>
                  <a:srgbClr val="000000"/>
                </a:solidFill>
                <a:latin typeface="Segoe UI" pitchFamily="34" charset="0"/>
              </a:rPr>
              <a:t>© 2011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172199" y="8685213"/>
            <a:ext cx="684213" cy="457200"/>
          </a:xfrm>
          <a:prstGeom prst="rect">
            <a:avLst/>
          </a:prstGeom>
        </p:spPr>
        <p:txBody>
          <a:bodyPr vert="horz" lIns="91440" tIns="45720" rIns="91440" bIns="45720"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3124071592"/>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a:t>
            </a:fld>
            <a:endParaRPr lang="en-US"/>
          </a:p>
        </p:txBody>
      </p:sp>
    </p:spTree>
    <p:extLst>
      <p:ext uri="{BB962C8B-B14F-4D97-AF65-F5344CB8AC3E}">
        <p14:creationId xmlns:p14="http://schemas.microsoft.com/office/powerpoint/2010/main" val="2884426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a:t>
            </a:fld>
            <a:endParaRPr lang="en-US"/>
          </a:p>
        </p:txBody>
      </p:sp>
    </p:spTree>
    <p:extLst>
      <p:ext uri="{BB962C8B-B14F-4D97-AF65-F5344CB8AC3E}">
        <p14:creationId xmlns:p14="http://schemas.microsoft.com/office/powerpoint/2010/main" val="392676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a:t>
            </a:fld>
            <a:endParaRPr lang="en-US" dirty="0"/>
          </a:p>
        </p:txBody>
      </p:sp>
    </p:spTree>
    <p:extLst>
      <p:ext uri="{BB962C8B-B14F-4D97-AF65-F5344CB8AC3E}">
        <p14:creationId xmlns:p14="http://schemas.microsoft.com/office/powerpoint/2010/main" val="2579564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5</a:t>
            </a:fld>
            <a:endParaRPr lang="en-US" dirty="0"/>
          </a:p>
        </p:txBody>
      </p:sp>
    </p:spTree>
    <p:extLst>
      <p:ext uri="{BB962C8B-B14F-4D97-AF65-F5344CB8AC3E}">
        <p14:creationId xmlns:p14="http://schemas.microsoft.com/office/powerpoint/2010/main" val="3877033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7</a:t>
            </a:fld>
            <a:endParaRPr lang="en-US" dirty="0"/>
          </a:p>
        </p:txBody>
      </p:sp>
    </p:spTree>
    <p:extLst>
      <p:ext uri="{BB962C8B-B14F-4D97-AF65-F5344CB8AC3E}">
        <p14:creationId xmlns:p14="http://schemas.microsoft.com/office/powerpoint/2010/main" val="3487716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737CDB-F497-4071-88DB-C233CAC28117}" type="slidenum">
              <a:rPr lang="en-US" smtClean="0"/>
              <a:t>8</a:t>
            </a:fld>
            <a:endParaRPr lang="en-US" dirty="0"/>
          </a:p>
        </p:txBody>
      </p:sp>
    </p:spTree>
    <p:extLst>
      <p:ext uri="{BB962C8B-B14F-4D97-AF65-F5344CB8AC3E}">
        <p14:creationId xmlns:p14="http://schemas.microsoft.com/office/powerpoint/2010/main" val="3946970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9</a:t>
            </a:fld>
            <a:endParaRPr lang="en-US" dirty="0"/>
          </a:p>
        </p:txBody>
      </p:sp>
    </p:spTree>
    <p:extLst>
      <p:ext uri="{BB962C8B-B14F-4D97-AF65-F5344CB8AC3E}">
        <p14:creationId xmlns:p14="http://schemas.microsoft.com/office/powerpoint/2010/main" val="1644585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737CDB-F497-4071-88DB-C233CAC28117}" type="slidenum">
              <a:rPr lang="en-US" smtClean="0"/>
              <a:t>10</a:t>
            </a:fld>
            <a:endParaRPr lang="en-US" dirty="0"/>
          </a:p>
        </p:txBody>
      </p:sp>
    </p:spTree>
    <p:extLst>
      <p:ext uri="{BB962C8B-B14F-4D97-AF65-F5344CB8AC3E}">
        <p14:creationId xmlns:p14="http://schemas.microsoft.com/office/powerpoint/2010/main" val="3860203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11</a:t>
            </a:fld>
            <a:endParaRPr lang="en-US" dirty="0"/>
          </a:p>
        </p:txBody>
      </p:sp>
    </p:spTree>
    <p:extLst>
      <p:ext uri="{BB962C8B-B14F-4D97-AF65-F5344CB8AC3E}">
        <p14:creationId xmlns:p14="http://schemas.microsoft.com/office/powerpoint/2010/main" val="2429056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737CDB-F497-4071-88DB-C233CAC28117}" type="slidenum">
              <a:rPr lang="en-US" smtClean="0"/>
              <a:t>12</a:t>
            </a:fld>
            <a:endParaRPr lang="en-US" dirty="0"/>
          </a:p>
        </p:txBody>
      </p:sp>
    </p:spTree>
    <p:extLst>
      <p:ext uri="{BB962C8B-B14F-4D97-AF65-F5344CB8AC3E}">
        <p14:creationId xmlns:p14="http://schemas.microsoft.com/office/powerpoint/2010/main" val="1454188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13</a:t>
            </a:fld>
            <a:endParaRPr lang="en-US" dirty="0"/>
          </a:p>
        </p:txBody>
      </p:sp>
    </p:spTree>
    <p:extLst>
      <p:ext uri="{BB962C8B-B14F-4D97-AF65-F5344CB8AC3E}">
        <p14:creationId xmlns:p14="http://schemas.microsoft.com/office/powerpoint/2010/main" val="4165206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endParaRPr lang="en-US" altLang="zh-CN" dirty="0"/>
          </a:p>
        </p:txBody>
      </p:sp>
      <p:sp>
        <p:nvSpPr>
          <p:cNvPr id="4" name="Slide Number Placeholder 3"/>
          <p:cNvSpPr>
            <a:spLocks noGrp="1"/>
          </p:cNvSpPr>
          <p:nvPr>
            <p:ph type="sldNum" sz="quarter" idx="10"/>
          </p:nvPr>
        </p:nvSpPr>
        <p:spPr/>
        <p:txBody>
          <a:bodyPr/>
          <a:lstStyle/>
          <a:p>
            <a:fld id="{ADA9749E-FBCD-4239-AFBA-6C4AFE6C59B7}" type="slidenum">
              <a:rPr lang="en-US" smtClean="0"/>
              <a:pPr/>
              <a:t>14</a:t>
            </a:fld>
            <a:endParaRPr lang="en-US"/>
          </a:p>
        </p:txBody>
      </p:sp>
    </p:spTree>
    <p:extLst>
      <p:ext uri="{BB962C8B-B14F-4D97-AF65-F5344CB8AC3E}">
        <p14:creationId xmlns:p14="http://schemas.microsoft.com/office/powerpoint/2010/main" val="2247778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15</a:t>
            </a:fld>
            <a:endParaRPr lang="en-US" dirty="0"/>
          </a:p>
        </p:txBody>
      </p:sp>
    </p:spTree>
    <p:extLst>
      <p:ext uri="{BB962C8B-B14F-4D97-AF65-F5344CB8AC3E}">
        <p14:creationId xmlns:p14="http://schemas.microsoft.com/office/powerpoint/2010/main" val="2054291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175" lvl="1" indent="0" defTabSz="914325">
              <a:spcBef>
                <a:spcPts val="900"/>
              </a:spcBef>
              <a:buNone/>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16</a:t>
            </a:fld>
            <a:endParaRPr lang="en-US" dirty="0"/>
          </a:p>
        </p:txBody>
      </p:sp>
    </p:spTree>
    <p:extLst>
      <p:ext uri="{BB962C8B-B14F-4D97-AF65-F5344CB8AC3E}">
        <p14:creationId xmlns:p14="http://schemas.microsoft.com/office/powerpoint/2010/main" val="2345813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17</a:t>
            </a:fld>
            <a:endParaRPr lang="en-US" dirty="0"/>
          </a:p>
        </p:txBody>
      </p:sp>
    </p:spTree>
    <p:extLst>
      <p:ext uri="{BB962C8B-B14F-4D97-AF65-F5344CB8AC3E}">
        <p14:creationId xmlns:p14="http://schemas.microsoft.com/office/powerpoint/2010/main" val="1140243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737CDB-F497-4071-88DB-C233CAC28117}" type="slidenum">
              <a:rPr lang="en-US" smtClean="0"/>
              <a:t>18</a:t>
            </a:fld>
            <a:endParaRPr lang="en-US" dirty="0"/>
          </a:p>
        </p:txBody>
      </p:sp>
    </p:spTree>
    <p:extLst>
      <p:ext uri="{BB962C8B-B14F-4D97-AF65-F5344CB8AC3E}">
        <p14:creationId xmlns:p14="http://schemas.microsoft.com/office/powerpoint/2010/main" val="1565289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19</a:t>
            </a:fld>
            <a:endParaRPr lang="en-US" dirty="0"/>
          </a:p>
        </p:txBody>
      </p:sp>
    </p:spTree>
    <p:extLst>
      <p:ext uri="{BB962C8B-B14F-4D97-AF65-F5344CB8AC3E}">
        <p14:creationId xmlns:p14="http://schemas.microsoft.com/office/powerpoint/2010/main" val="16404636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20</a:t>
            </a:fld>
            <a:endParaRPr lang="en-US" dirty="0"/>
          </a:p>
        </p:txBody>
      </p:sp>
    </p:spTree>
    <p:extLst>
      <p:ext uri="{BB962C8B-B14F-4D97-AF65-F5344CB8AC3E}">
        <p14:creationId xmlns:p14="http://schemas.microsoft.com/office/powerpoint/2010/main" val="2431145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优点：</a:t>
            </a:r>
            <a:r>
              <a:rPr lang="en-US" altLang="zh-CN" dirty="0" smtClean="0"/>
              <a:t>HA</a:t>
            </a:r>
            <a:r>
              <a:rPr lang="zh-CN" altLang="en-US" dirty="0" smtClean="0"/>
              <a:t>，管理方便，快速部署</a:t>
            </a:r>
            <a:endParaRPr lang="en-US" altLang="zh-CN" dirty="0" smtClean="0"/>
          </a:p>
          <a:p>
            <a:endParaRPr lang="en-US" altLang="zh-CN" dirty="0" smtClean="0"/>
          </a:p>
          <a:p>
            <a:r>
              <a:rPr lang="zh-CN" altLang="en-US" dirty="0" smtClean="0"/>
              <a:t>局限：</a:t>
            </a:r>
            <a:r>
              <a:rPr lang="en-US" altLang="zh-CN" dirty="0" smtClean="0"/>
              <a:t>150G</a:t>
            </a:r>
            <a:r>
              <a:rPr lang="zh-CN" altLang="en-US" smtClean="0"/>
              <a:t>，资源及性能有限，部分功能受限</a:t>
            </a:r>
            <a:endParaRPr lang="zh-CN" altLang="en-US"/>
          </a:p>
        </p:txBody>
      </p:sp>
      <p:sp>
        <p:nvSpPr>
          <p:cNvPr id="4" name="灯片编号占位符 3"/>
          <p:cNvSpPr>
            <a:spLocks noGrp="1"/>
          </p:cNvSpPr>
          <p:nvPr>
            <p:ph type="sldNum" sz="quarter" idx="10"/>
          </p:nvPr>
        </p:nvSpPr>
        <p:spPr/>
        <p:txBody>
          <a:bodyPr/>
          <a:lstStyle/>
          <a:p>
            <a:fld id="{8B263312-38AA-4E1E-B2B5-0F8F122B24FE}" type="slidenum">
              <a:rPr lang="en-US" smtClean="0"/>
              <a:pPr/>
              <a:t>22</a:t>
            </a:fld>
            <a:endParaRPr lang="en-US" dirty="0"/>
          </a:p>
        </p:txBody>
      </p:sp>
    </p:spTree>
    <p:extLst>
      <p:ext uri="{BB962C8B-B14F-4D97-AF65-F5344CB8AC3E}">
        <p14:creationId xmlns:p14="http://schemas.microsoft.com/office/powerpoint/2010/main" val="40879060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9113" y="2234114"/>
            <a:ext cx="8373521"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519113" y="4612341"/>
            <a:ext cx="5454333" cy="1144929"/>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113" y="228600"/>
            <a:ext cx="2497827" cy="290338"/>
          </a:xfrm>
          <a:prstGeom prst="rect">
            <a:avLst/>
          </a:prstGeom>
        </p:spPr>
      </p:pic>
    </p:spTree>
    <p:extLst>
      <p:ext uri="{BB962C8B-B14F-4D97-AF65-F5344CB8AC3E}">
        <p14:creationId xmlns:p14="http://schemas.microsoft.com/office/powerpoint/2010/main" val="798422990"/>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2919103717"/>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marL="346075" lvl="0" indent="-346075" algn="l" defTabSz="914363" rtl="0" eaLnBrk="1" latinLnBrk="0" hangingPunct="1">
              <a:lnSpc>
                <a:spcPct val="90000"/>
              </a:lnSpc>
              <a:spcBef>
                <a:spcPct val="20000"/>
              </a:spcBef>
              <a:buSzPct val="90000"/>
              <a:buFont typeface="Arial" pitchFamily="34" charset="0"/>
              <a:buChar char="•"/>
            </a:pPr>
            <a:r>
              <a:rPr lang="en-US" smtClean="0"/>
              <a:t>Click to edit Master text styles</a:t>
            </a:r>
          </a:p>
          <a:p>
            <a:pPr marL="346075" lvl="1" indent="-346075" algn="l" defTabSz="914363" rtl="0" eaLnBrk="1" latinLnBrk="0" hangingPunct="1">
              <a:lnSpc>
                <a:spcPct val="90000"/>
              </a:lnSpc>
              <a:spcBef>
                <a:spcPct val="20000"/>
              </a:spcBef>
              <a:buSzPct val="90000"/>
              <a:buFont typeface="Arial" pitchFamily="34" charset="0"/>
              <a:buChar char="•"/>
            </a:pPr>
            <a:r>
              <a:rPr lang="en-US" smtClean="0"/>
              <a:t>Second level</a:t>
            </a:r>
          </a:p>
          <a:p>
            <a:pPr marL="346075" lvl="2" indent="-346075" algn="l" defTabSz="914363" rtl="0" eaLnBrk="1" latinLnBrk="0" hangingPunct="1">
              <a:lnSpc>
                <a:spcPct val="90000"/>
              </a:lnSpc>
              <a:spcBef>
                <a:spcPct val="20000"/>
              </a:spcBef>
              <a:buSzPct val="90000"/>
              <a:buFont typeface="Arial" pitchFamily="34" charset="0"/>
              <a:buChar char="•"/>
            </a:pPr>
            <a:r>
              <a:rPr lang="en-US" smtClean="0"/>
              <a:t>Third level</a:t>
            </a:r>
          </a:p>
          <a:p>
            <a:pPr marL="346075" lvl="3" indent="-346075" algn="l" defTabSz="914363" rtl="0" eaLnBrk="1" latinLnBrk="0" hangingPunct="1">
              <a:lnSpc>
                <a:spcPct val="90000"/>
              </a:lnSpc>
              <a:spcBef>
                <a:spcPct val="20000"/>
              </a:spcBef>
              <a:buSzPct val="90000"/>
              <a:buFont typeface="Arial" pitchFamily="34" charset="0"/>
              <a:buChar char="•"/>
            </a:pPr>
            <a:r>
              <a:rPr lang="en-US" smtClean="0"/>
              <a:t>Fourth level</a:t>
            </a:r>
          </a:p>
          <a:p>
            <a:pPr marL="346075" lvl="4" indent="-346075" algn="l" defTabSz="91436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402947207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519113" y="1447800"/>
            <a:ext cx="5486400"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725" y="1447800"/>
            <a:ext cx="5486400"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marL="341313" lvl="0" indent="-341313" algn="l" defTabSz="914363" rtl="0" eaLnBrk="1" latinLnBrk="0" hangingPunct="1">
              <a:lnSpc>
                <a:spcPct val="90000"/>
              </a:lnSpc>
              <a:spcBef>
                <a:spcPct val="20000"/>
              </a:spcBef>
              <a:buSzPct val="80000"/>
              <a:buFont typeface="Arial" pitchFamily="34" charset="0"/>
              <a:buChar char="•"/>
            </a:pPr>
            <a:r>
              <a:rPr lang="en-US" smtClean="0"/>
              <a:t>Click to edit Master text styles</a:t>
            </a:r>
          </a:p>
          <a:p>
            <a:pPr marL="341313" lvl="1" indent="-341313" algn="l" defTabSz="914363" rtl="0" eaLnBrk="1" latinLnBrk="0" hangingPunct="1">
              <a:lnSpc>
                <a:spcPct val="90000"/>
              </a:lnSpc>
              <a:spcBef>
                <a:spcPct val="20000"/>
              </a:spcBef>
              <a:buSzPct val="80000"/>
              <a:buFont typeface="Arial" pitchFamily="34" charset="0"/>
              <a:buChar char="•"/>
            </a:pPr>
            <a:r>
              <a:rPr lang="en-US" smtClean="0"/>
              <a:t>Second level</a:t>
            </a:r>
          </a:p>
          <a:p>
            <a:pPr marL="341313" lvl="2" indent="-341313" algn="l" defTabSz="914363" rtl="0" eaLnBrk="1" latinLnBrk="0" hangingPunct="1">
              <a:lnSpc>
                <a:spcPct val="90000"/>
              </a:lnSpc>
              <a:spcBef>
                <a:spcPct val="20000"/>
              </a:spcBef>
              <a:buSzPct val="80000"/>
              <a:buFont typeface="Arial" pitchFamily="34" charset="0"/>
              <a:buChar char="•"/>
            </a:pPr>
            <a:r>
              <a:rPr lang="en-US" smtClean="0"/>
              <a:t>Third level</a:t>
            </a:r>
          </a:p>
          <a:p>
            <a:pPr marL="341313" lvl="3" indent="-341313" algn="l" defTabSz="914363" rtl="0" eaLnBrk="1" latinLnBrk="0" hangingPunct="1">
              <a:lnSpc>
                <a:spcPct val="90000"/>
              </a:lnSpc>
              <a:spcBef>
                <a:spcPct val="20000"/>
              </a:spcBef>
              <a:buSzPct val="80000"/>
              <a:buFont typeface="Arial" pitchFamily="34" charset="0"/>
              <a:buChar char="•"/>
            </a:pPr>
            <a:r>
              <a:rPr lang="en-US" smtClean="0"/>
              <a:t>Fourth level</a:t>
            </a:r>
          </a:p>
          <a:p>
            <a:pPr marL="341313" lvl="4" indent="-341313" algn="l" defTabSz="91436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2576482598"/>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5486400"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7867" y="2266796"/>
            <a:ext cx="5484971" cy="1945148"/>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1725" y="1447800"/>
            <a:ext cx="5486400"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1725" y="2266796"/>
            <a:ext cx="5486400" cy="1945148"/>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marL="403225" lvl="0" indent="-403225" algn="l" defTabSz="914363" rtl="0" eaLnBrk="1" latinLnBrk="0" hangingPunct="1">
              <a:lnSpc>
                <a:spcPct val="90000"/>
              </a:lnSpc>
              <a:spcBef>
                <a:spcPct val="20000"/>
              </a:spcBef>
              <a:buSzPct val="80000"/>
            </a:pPr>
            <a:r>
              <a:rPr lang="en-US" smtClean="0"/>
              <a:t>Click to edit Master text styles</a:t>
            </a:r>
          </a:p>
          <a:p>
            <a:pPr marL="403225" lvl="1" indent="-403225" algn="l" defTabSz="914363" rtl="0" eaLnBrk="1" latinLnBrk="0" hangingPunct="1">
              <a:lnSpc>
                <a:spcPct val="90000"/>
              </a:lnSpc>
              <a:spcBef>
                <a:spcPct val="20000"/>
              </a:spcBef>
              <a:buSzPct val="80000"/>
            </a:pPr>
            <a:r>
              <a:rPr lang="en-US" smtClean="0"/>
              <a:t>Second level</a:t>
            </a:r>
          </a:p>
          <a:p>
            <a:pPr marL="403225" lvl="2" indent="-403225" algn="l" defTabSz="914363" rtl="0" eaLnBrk="1" latinLnBrk="0" hangingPunct="1">
              <a:lnSpc>
                <a:spcPct val="90000"/>
              </a:lnSpc>
              <a:spcBef>
                <a:spcPct val="20000"/>
              </a:spcBef>
              <a:buSzPct val="80000"/>
            </a:pPr>
            <a:r>
              <a:rPr lang="en-US" smtClean="0"/>
              <a:t>Third level</a:t>
            </a:r>
          </a:p>
          <a:p>
            <a:pPr marL="403225" lvl="3" indent="-403225" algn="l" defTabSz="914363" rtl="0" eaLnBrk="1" latinLnBrk="0" hangingPunct="1">
              <a:lnSpc>
                <a:spcPct val="90000"/>
              </a:lnSpc>
              <a:spcBef>
                <a:spcPct val="20000"/>
              </a:spcBef>
              <a:buSzPct val="80000"/>
            </a:pPr>
            <a:r>
              <a:rPr lang="en-US" smtClean="0"/>
              <a:t>Fourth level</a:t>
            </a:r>
          </a:p>
          <a:p>
            <a:pPr marL="403225" lvl="4" indent="-403225" algn="l" defTabSz="91436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1509662747"/>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2655385139"/>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1192294997"/>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519113" y="1447800"/>
            <a:ext cx="11149012"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3473804" y="3417661"/>
            <a:ext cx="6945312" cy="1241878"/>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smtClean="0"/>
              <a:t>Click to edit Master text styles</a:t>
            </a:r>
          </a:p>
          <a:p>
            <a:pPr marL="3175" lvl="1" indent="0" algn="l" defTabSz="914363" rtl="0" eaLnBrk="1" latinLnBrk="0" hangingPunct="1">
              <a:lnSpc>
                <a:spcPct val="90000"/>
              </a:lnSpc>
              <a:spcBef>
                <a:spcPts val="0"/>
              </a:spcBef>
              <a:spcAft>
                <a:spcPts val="900"/>
              </a:spcAft>
              <a:buSzPct val="80000"/>
            </a:pPr>
            <a:r>
              <a:rPr lang="en-US" smtClean="0"/>
              <a:t>Second level</a:t>
            </a:r>
          </a:p>
        </p:txBody>
      </p:sp>
      <p:sp>
        <p:nvSpPr>
          <p:cNvPr id="6" name="Freeform 11"/>
          <p:cNvSpPr>
            <a:spLocks noEditPoints="1"/>
          </p:cNvSpPr>
          <p:nvPr userDrawn="1"/>
        </p:nvSpPr>
        <p:spPr bwMode="black">
          <a:xfrm>
            <a:off x="928715" y="2838266"/>
            <a:ext cx="2422498" cy="2400670"/>
          </a:xfrm>
          <a:custGeom>
            <a:avLst/>
            <a:gdLst>
              <a:gd name="T0" fmla="*/ 65 w 300"/>
              <a:gd name="T1" fmla="*/ 2 h 297"/>
              <a:gd name="T2" fmla="*/ 113 w 300"/>
              <a:gd name="T3" fmla="*/ 0 h 297"/>
              <a:gd name="T4" fmla="*/ 115 w 300"/>
              <a:gd name="T5" fmla="*/ 12 h 297"/>
              <a:gd name="T6" fmla="*/ 235 w 300"/>
              <a:gd name="T7" fmla="*/ 12 h 297"/>
              <a:gd name="T8" fmla="*/ 232 w 300"/>
              <a:gd name="T9" fmla="*/ 0 h 297"/>
              <a:gd name="T10" fmla="*/ 185 w 300"/>
              <a:gd name="T11" fmla="*/ 2 h 297"/>
              <a:gd name="T12" fmla="*/ 235 w 300"/>
              <a:gd name="T13" fmla="*/ 12 h 297"/>
              <a:gd name="T14" fmla="*/ 98 w 300"/>
              <a:gd name="T15" fmla="*/ 273 h 297"/>
              <a:gd name="T16" fmla="*/ 0 w 300"/>
              <a:gd name="T17" fmla="*/ 295 h 297"/>
              <a:gd name="T18" fmla="*/ 95 w 300"/>
              <a:gd name="T19" fmla="*/ 297 h 297"/>
              <a:gd name="T20" fmla="*/ 205 w 300"/>
              <a:gd name="T21" fmla="*/ 297 h 297"/>
              <a:gd name="T22" fmla="*/ 300 w 300"/>
              <a:gd name="T23" fmla="*/ 295 h 297"/>
              <a:gd name="T24" fmla="*/ 202 w 300"/>
              <a:gd name="T25" fmla="*/ 273 h 297"/>
              <a:gd name="T26" fmla="*/ 205 w 300"/>
              <a:gd name="T27" fmla="*/ 297 h 297"/>
              <a:gd name="T28" fmla="*/ 271 w 300"/>
              <a:gd name="T29" fmla="*/ 83 h 297"/>
              <a:gd name="T30" fmla="*/ 299 w 300"/>
              <a:gd name="T31" fmla="*/ 268 h 297"/>
              <a:gd name="T32" fmla="*/ 227 w 300"/>
              <a:gd name="T33" fmla="*/ 169 h 297"/>
              <a:gd name="T34" fmla="*/ 182 w 300"/>
              <a:gd name="T35" fmla="*/ 166 h 297"/>
              <a:gd name="T36" fmla="*/ 155 w 300"/>
              <a:gd name="T37" fmla="*/ 152 h 297"/>
              <a:gd name="T38" fmla="*/ 154 w 300"/>
              <a:gd name="T39" fmla="*/ 159 h 297"/>
              <a:gd name="T40" fmla="*/ 145 w 300"/>
              <a:gd name="T41" fmla="*/ 158 h 297"/>
              <a:gd name="T42" fmla="*/ 119 w 300"/>
              <a:gd name="T43" fmla="*/ 152 h 297"/>
              <a:gd name="T44" fmla="*/ 115 w 300"/>
              <a:gd name="T45" fmla="*/ 169 h 297"/>
              <a:gd name="T46" fmla="*/ 96 w 300"/>
              <a:gd name="T47" fmla="*/ 268 h 297"/>
              <a:gd name="T48" fmla="*/ 25 w 300"/>
              <a:gd name="T49" fmla="*/ 169 h 297"/>
              <a:gd name="T50" fmla="*/ 42 w 300"/>
              <a:gd name="T51" fmla="*/ 76 h 297"/>
              <a:gd name="T52" fmla="*/ 73 w 300"/>
              <a:gd name="T53" fmla="*/ 59 h 297"/>
              <a:gd name="T54" fmla="*/ 61 w 300"/>
              <a:gd name="T55" fmla="*/ 57 h 297"/>
              <a:gd name="T56" fmla="*/ 120 w 300"/>
              <a:gd name="T57" fmla="*/ 15 h 297"/>
              <a:gd name="T58" fmla="*/ 118 w 300"/>
              <a:gd name="T59" fmla="*/ 59 h 297"/>
              <a:gd name="T60" fmla="*/ 108 w 300"/>
              <a:gd name="T61" fmla="*/ 68 h 297"/>
              <a:gd name="T62" fmla="*/ 145 w 300"/>
              <a:gd name="T63" fmla="*/ 62 h 297"/>
              <a:gd name="T64" fmla="*/ 140 w 300"/>
              <a:gd name="T65" fmla="*/ 61 h 297"/>
              <a:gd name="T66" fmla="*/ 142 w 300"/>
              <a:gd name="T67" fmla="*/ 55 h 297"/>
              <a:gd name="T68" fmla="*/ 160 w 300"/>
              <a:gd name="T69" fmla="*/ 56 h 297"/>
              <a:gd name="T70" fmla="*/ 158 w 300"/>
              <a:gd name="T71" fmla="*/ 62 h 297"/>
              <a:gd name="T72" fmla="*/ 155 w 300"/>
              <a:gd name="T73" fmla="*/ 68 h 297"/>
              <a:gd name="T74" fmla="*/ 192 w 300"/>
              <a:gd name="T75" fmla="*/ 59 h 297"/>
              <a:gd name="T76" fmla="*/ 180 w 300"/>
              <a:gd name="T77" fmla="*/ 57 h 297"/>
              <a:gd name="T78" fmla="*/ 239 w 300"/>
              <a:gd name="T79" fmla="*/ 15 h 297"/>
              <a:gd name="T80" fmla="*/ 237 w 300"/>
              <a:gd name="T81" fmla="*/ 59 h 297"/>
              <a:gd name="T82" fmla="*/ 227 w 300"/>
              <a:gd name="T83" fmla="*/ 76 h 297"/>
              <a:gd name="T84" fmla="*/ 122 w 300"/>
              <a:gd name="T85" fmla="*/ 83 h 297"/>
              <a:gd name="T86" fmla="*/ 145 w 300"/>
              <a:gd name="T87" fmla="*/ 72 h 297"/>
              <a:gd name="T88" fmla="*/ 108 w 300"/>
              <a:gd name="T89" fmla="*/ 76 h 297"/>
              <a:gd name="T90" fmla="*/ 123 w 300"/>
              <a:gd name="T91" fmla="*/ 78 h 297"/>
              <a:gd name="T92" fmla="*/ 180 w 300"/>
              <a:gd name="T93" fmla="*/ 76 h 297"/>
              <a:gd name="T94" fmla="*/ 192 w 300"/>
              <a:gd name="T95" fmla="*/ 72 h 297"/>
              <a:gd name="T96" fmla="*/ 155 w 300"/>
              <a:gd name="T97" fmla="*/ 83 h 297"/>
              <a:gd name="T98" fmla="*/ 178 w 300"/>
              <a:gd name="T99" fmla="*/ 78 h 297"/>
              <a:gd name="T100" fmla="*/ 158 w 300"/>
              <a:gd name="T101" fmla="*/ 101 h 297"/>
              <a:gd name="T102" fmla="*/ 142 w 300"/>
              <a:gd name="T103" fmla="*/ 118 h 297"/>
              <a:gd name="T104" fmla="*/ 158 w 300"/>
              <a:gd name="T105" fmla="*/ 101 h 297"/>
              <a:gd name="T106" fmla="*/ 129 w 300"/>
              <a:gd name="T107" fmla="*/ 91 h 297"/>
              <a:gd name="T108" fmla="*/ 133 w 300"/>
              <a:gd name="T109" fmla="*/ 141 h 297"/>
              <a:gd name="T110" fmla="*/ 171 w 300"/>
              <a:gd name="T111" fmla="*/ 91 h 297"/>
              <a:gd name="T112" fmla="*/ 167 w 300"/>
              <a:gd name="T113" fmla="*/ 141 h 297"/>
              <a:gd name="T114" fmla="*/ 171 w 300"/>
              <a:gd name="T115" fmla="*/ 91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0" h="297">
                <a:moveTo>
                  <a:pt x="65" y="12"/>
                </a:moveTo>
                <a:cubicBezTo>
                  <a:pt x="65" y="2"/>
                  <a:pt x="65" y="2"/>
                  <a:pt x="65" y="2"/>
                </a:cubicBezTo>
                <a:cubicBezTo>
                  <a:pt x="65" y="1"/>
                  <a:pt x="67" y="0"/>
                  <a:pt x="68" y="0"/>
                </a:cubicBezTo>
                <a:cubicBezTo>
                  <a:pt x="113" y="0"/>
                  <a:pt x="113" y="0"/>
                  <a:pt x="113" y="0"/>
                </a:cubicBezTo>
                <a:cubicBezTo>
                  <a:pt x="114" y="0"/>
                  <a:pt x="115" y="1"/>
                  <a:pt x="115" y="2"/>
                </a:cubicBezTo>
                <a:cubicBezTo>
                  <a:pt x="115" y="12"/>
                  <a:pt x="115" y="12"/>
                  <a:pt x="115" y="12"/>
                </a:cubicBezTo>
                <a:lnTo>
                  <a:pt x="65" y="12"/>
                </a:lnTo>
                <a:close/>
                <a:moveTo>
                  <a:pt x="235" y="12"/>
                </a:moveTo>
                <a:cubicBezTo>
                  <a:pt x="235" y="2"/>
                  <a:pt x="235" y="2"/>
                  <a:pt x="235" y="2"/>
                </a:cubicBezTo>
                <a:cubicBezTo>
                  <a:pt x="235" y="1"/>
                  <a:pt x="233" y="0"/>
                  <a:pt x="232" y="0"/>
                </a:cubicBezTo>
                <a:cubicBezTo>
                  <a:pt x="187" y="0"/>
                  <a:pt x="187" y="0"/>
                  <a:pt x="187" y="0"/>
                </a:cubicBezTo>
                <a:cubicBezTo>
                  <a:pt x="186" y="0"/>
                  <a:pt x="185" y="1"/>
                  <a:pt x="185" y="2"/>
                </a:cubicBezTo>
                <a:cubicBezTo>
                  <a:pt x="185" y="12"/>
                  <a:pt x="185" y="12"/>
                  <a:pt x="185" y="12"/>
                </a:cubicBezTo>
                <a:lnTo>
                  <a:pt x="235" y="12"/>
                </a:lnTo>
                <a:close/>
                <a:moveTo>
                  <a:pt x="98" y="295"/>
                </a:moveTo>
                <a:cubicBezTo>
                  <a:pt x="98" y="273"/>
                  <a:pt x="98" y="273"/>
                  <a:pt x="98" y="273"/>
                </a:cubicBezTo>
                <a:cubicBezTo>
                  <a:pt x="0" y="273"/>
                  <a:pt x="0" y="273"/>
                  <a:pt x="0" y="273"/>
                </a:cubicBezTo>
                <a:cubicBezTo>
                  <a:pt x="0" y="295"/>
                  <a:pt x="0" y="295"/>
                  <a:pt x="0" y="295"/>
                </a:cubicBezTo>
                <a:cubicBezTo>
                  <a:pt x="0" y="296"/>
                  <a:pt x="1" y="297"/>
                  <a:pt x="2" y="297"/>
                </a:cubicBezTo>
                <a:cubicBezTo>
                  <a:pt x="95" y="297"/>
                  <a:pt x="95" y="297"/>
                  <a:pt x="95" y="297"/>
                </a:cubicBezTo>
                <a:cubicBezTo>
                  <a:pt x="97" y="297"/>
                  <a:pt x="98" y="296"/>
                  <a:pt x="98" y="295"/>
                </a:cubicBezTo>
                <a:close/>
                <a:moveTo>
                  <a:pt x="205" y="297"/>
                </a:moveTo>
                <a:cubicBezTo>
                  <a:pt x="298" y="297"/>
                  <a:pt x="298" y="297"/>
                  <a:pt x="298" y="297"/>
                </a:cubicBezTo>
                <a:cubicBezTo>
                  <a:pt x="299" y="297"/>
                  <a:pt x="300" y="296"/>
                  <a:pt x="300" y="295"/>
                </a:cubicBezTo>
                <a:cubicBezTo>
                  <a:pt x="300" y="273"/>
                  <a:pt x="300" y="273"/>
                  <a:pt x="300" y="273"/>
                </a:cubicBezTo>
                <a:cubicBezTo>
                  <a:pt x="202" y="273"/>
                  <a:pt x="202" y="273"/>
                  <a:pt x="202" y="273"/>
                </a:cubicBezTo>
                <a:cubicBezTo>
                  <a:pt x="202" y="295"/>
                  <a:pt x="202" y="295"/>
                  <a:pt x="202" y="295"/>
                </a:cubicBezTo>
                <a:cubicBezTo>
                  <a:pt x="202" y="296"/>
                  <a:pt x="203" y="297"/>
                  <a:pt x="205" y="297"/>
                </a:cubicBezTo>
                <a:close/>
                <a:moveTo>
                  <a:pt x="263" y="76"/>
                </a:moveTo>
                <a:cubicBezTo>
                  <a:pt x="267" y="76"/>
                  <a:pt x="270" y="79"/>
                  <a:pt x="271" y="83"/>
                </a:cubicBezTo>
                <a:cubicBezTo>
                  <a:pt x="275" y="169"/>
                  <a:pt x="275" y="169"/>
                  <a:pt x="275" y="169"/>
                </a:cubicBezTo>
                <a:cubicBezTo>
                  <a:pt x="299" y="268"/>
                  <a:pt x="299" y="268"/>
                  <a:pt x="299" y="268"/>
                </a:cubicBezTo>
                <a:cubicBezTo>
                  <a:pt x="204" y="268"/>
                  <a:pt x="204" y="268"/>
                  <a:pt x="204" y="268"/>
                </a:cubicBezTo>
                <a:cubicBezTo>
                  <a:pt x="227" y="169"/>
                  <a:pt x="227" y="169"/>
                  <a:pt x="227" y="169"/>
                </a:cubicBezTo>
                <a:cubicBezTo>
                  <a:pt x="185" y="169"/>
                  <a:pt x="185" y="169"/>
                  <a:pt x="185" y="169"/>
                </a:cubicBezTo>
                <a:cubicBezTo>
                  <a:pt x="183" y="169"/>
                  <a:pt x="182" y="168"/>
                  <a:pt x="182" y="166"/>
                </a:cubicBezTo>
                <a:cubicBezTo>
                  <a:pt x="181" y="152"/>
                  <a:pt x="181" y="152"/>
                  <a:pt x="181" y="152"/>
                </a:cubicBezTo>
                <a:cubicBezTo>
                  <a:pt x="155" y="152"/>
                  <a:pt x="155" y="152"/>
                  <a:pt x="155" y="152"/>
                </a:cubicBezTo>
                <a:cubicBezTo>
                  <a:pt x="155" y="158"/>
                  <a:pt x="155" y="158"/>
                  <a:pt x="155" y="158"/>
                </a:cubicBezTo>
                <a:cubicBezTo>
                  <a:pt x="155" y="159"/>
                  <a:pt x="154" y="159"/>
                  <a:pt x="154" y="159"/>
                </a:cubicBezTo>
                <a:cubicBezTo>
                  <a:pt x="146" y="159"/>
                  <a:pt x="146" y="159"/>
                  <a:pt x="146" y="159"/>
                </a:cubicBezTo>
                <a:cubicBezTo>
                  <a:pt x="146" y="159"/>
                  <a:pt x="145" y="159"/>
                  <a:pt x="145" y="158"/>
                </a:cubicBezTo>
                <a:cubicBezTo>
                  <a:pt x="145" y="152"/>
                  <a:pt x="145" y="152"/>
                  <a:pt x="145" y="152"/>
                </a:cubicBezTo>
                <a:cubicBezTo>
                  <a:pt x="119" y="152"/>
                  <a:pt x="119" y="152"/>
                  <a:pt x="119" y="152"/>
                </a:cubicBezTo>
                <a:cubicBezTo>
                  <a:pt x="118" y="166"/>
                  <a:pt x="118" y="166"/>
                  <a:pt x="118" y="166"/>
                </a:cubicBezTo>
                <a:cubicBezTo>
                  <a:pt x="118" y="168"/>
                  <a:pt x="117" y="169"/>
                  <a:pt x="115" y="169"/>
                </a:cubicBezTo>
                <a:cubicBezTo>
                  <a:pt x="73" y="169"/>
                  <a:pt x="73" y="169"/>
                  <a:pt x="73" y="169"/>
                </a:cubicBezTo>
                <a:cubicBezTo>
                  <a:pt x="96" y="268"/>
                  <a:pt x="96" y="268"/>
                  <a:pt x="96" y="268"/>
                </a:cubicBezTo>
                <a:cubicBezTo>
                  <a:pt x="1" y="268"/>
                  <a:pt x="1" y="268"/>
                  <a:pt x="1" y="268"/>
                </a:cubicBezTo>
                <a:cubicBezTo>
                  <a:pt x="25" y="169"/>
                  <a:pt x="25" y="169"/>
                  <a:pt x="25" y="169"/>
                </a:cubicBezTo>
                <a:cubicBezTo>
                  <a:pt x="34" y="83"/>
                  <a:pt x="34" y="83"/>
                  <a:pt x="34" y="83"/>
                </a:cubicBezTo>
                <a:cubicBezTo>
                  <a:pt x="34" y="79"/>
                  <a:pt x="38" y="76"/>
                  <a:pt x="42" y="76"/>
                </a:cubicBezTo>
                <a:cubicBezTo>
                  <a:pt x="73" y="76"/>
                  <a:pt x="73" y="76"/>
                  <a:pt x="73" y="76"/>
                </a:cubicBezTo>
                <a:cubicBezTo>
                  <a:pt x="73" y="59"/>
                  <a:pt x="73" y="59"/>
                  <a:pt x="73" y="59"/>
                </a:cubicBezTo>
                <a:cubicBezTo>
                  <a:pt x="63" y="59"/>
                  <a:pt x="63" y="59"/>
                  <a:pt x="63" y="59"/>
                </a:cubicBezTo>
                <a:cubicBezTo>
                  <a:pt x="62" y="59"/>
                  <a:pt x="61" y="58"/>
                  <a:pt x="61" y="57"/>
                </a:cubicBezTo>
                <a:cubicBezTo>
                  <a:pt x="61" y="15"/>
                  <a:pt x="61" y="15"/>
                  <a:pt x="61" y="15"/>
                </a:cubicBezTo>
                <a:cubicBezTo>
                  <a:pt x="120" y="15"/>
                  <a:pt x="120" y="15"/>
                  <a:pt x="120" y="15"/>
                </a:cubicBezTo>
                <a:cubicBezTo>
                  <a:pt x="120" y="57"/>
                  <a:pt x="120" y="57"/>
                  <a:pt x="120" y="57"/>
                </a:cubicBezTo>
                <a:cubicBezTo>
                  <a:pt x="120" y="58"/>
                  <a:pt x="119" y="59"/>
                  <a:pt x="118" y="59"/>
                </a:cubicBezTo>
                <a:cubicBezTo>
                  <a:pt x="108" y="59"/>
                  <a:pt x="108" y="59"/>
                  <a:pt x="108" y="59"/>
                </a:cubicBezTo>
                <a:cubicBezTo>
                  <a:pt x="108" y="68"/>
                  <a:pt x="108" y="68"/>
                  <a:pt x="108" y="68"/>
                </a:cubicBezTo>
                <a:cubicBezTo>
                  <a:pt x="145" y="68"/>
                  <a:pt x="145" y="68"/>
                  <a:pt x="145" y="68"/>
                </a:cubicBezTo>
                <a:cubicBezTo>
                  <a:pt x="145" y="62"/>
                  <a:pt x="145" y="62"/>
                  <a:pt x="145" y="62"/>
                </a:cubicBezTo>
                <a:cubicBezTo>
                  <a:pt x="142" y="62"/>
                  <a:pt x="142" y="62"/>
                  <a:pt x="142" y="62"/>
                </a:cubicBezTo>
                <a:cubicBezTo>
                  <a:pt x="141" y="62"/>
                  <a:pt x="140" y="61"/>
                  <a:pt x="140" y="61"/>
                </a:cubicBezTo>
                <a:cubicBezTo>
                  <a:pt x="140" y="56"/>
                  <a:pt x="140" y="56"/>
                  <a:pt x="140" y="56"/>
                </a:cubicBezTo>
                <a:cubicBezTo>
                  <a:pt x="140" y="55"/>
                  <a:pt x="141" y="55"/>
                  <a:pt x="142" y="55"/>
                </a:cubicBezTo>
                <a:cubicBezTo>
                  <a:pt x="158" y="55"/>
                  <a:pt x="158" y="55"/>
                  <a:pt x="158" y="55"/>
                </a:cubicBezTo>
                <a:cubicBezTo>
                  <a:pt x="159" y="55"/>
                  <a:pt x="160" y="55"/>
                  <a:pt x="160" y="56"/>
                </a:cubicBezTo>
                <a:cubicBezTo>
                  <a:pt x="160" y="61"/>
                  <a:pt x="160" y="61"/>
                  <a:pt x="160" y="61"/>
                </a:cubicBezTo>
                <a:cubicBezTo>
                  <a:pt x="160" y="61"/>
                  <a:pt x="159" y="62"/>
                  <a:pt x="158" y="62"/>
                </a:cubicBezTo>
                <a:cubicBezTo>
                  <a:pt x="155" y="62"/>
                  <a:pt x="155" y="62"/>
                  <a:pt x="155" y="62"/>
                </a:cubicBezTo>
                <a:cubicBezTo>
                  <a:pt x="155" y="68"/>
                  <a:pt x="155" y="68"/>
                  <a:pt x="155" y="68"/>
                </a:cubicBezTo>
                <a:cubicBezTo>
                  <a:pt x="192" y="68"/>
                  <a:pt x="192" y="68"/>
                  <a:pt x="192" y="68"/>
                </a:cubicBezTo>
                <a:cubicBezTo>
                  <a:pt x="192" y="59"/>
                  <a:pt x="192" y="59"/>
                  <a:pt x="192" y="59"/>
                </a:cubicBezTo>
                <a:cubicBezTo>
                  <a:pt x="182" y="59"/>
                  <a:pt x="182" y="59"/>
                  <a:pt x="182" y="59"/>
                </a:cubicBezTo>
                <a:cubicBezTo>
                  <a:pt x="181" y="59"/>
                  <a:pt x="180" y="58"/>
                  <a:pt x="180" y="57"/>
                </a:cubicBezTo>
                <a:cubicBezTo>
                  <a:pt x="180" y="15"/>
                  <a:pt x="180" y="15"/>
                  <a:pt x="180" y="15"/>
                </a:cubicBezTo>
                <a:cubicBezTo>
                  <a:pt x="239" y="15"/>
                  <a:pt x="239" y="15"/>
                  <a:pt x="239" y="15"/>
                </a:cubicBezTo>
                <a:cubicBezTo>
                  <a:pt x="239" y="57"/>
                  <a:pt x="239" y="57"/>
                  <a:pt x="239" y="57"/>
                </a:cubicBezTo>
                <a:cubicBezTo>
                  <a:pt x="239" y="58"/>
                  <a:pt x="238" y="59"/>
                  <a:pt x="237" y="59"/>
                </a:cubicBezTo>
                <a:cubicBezTo>
                  <a:pt x="227" y="59"/>
                  <a:pt x="227" y="59"/>
                  <a:pt x="227" y="59"/>
                </a:cubicBezTo>
                <a:cubicBezTo>
                  <a:pt x="227" y="76"/>
                  <a:pt x="227" y="76"/>
                  <a:pt x="227" y="76"/>
                </a:cubicBezTo>
                <a:lnTo>
                  <a:pt x="263" y="76"/>
                </a:lnTo>
                <a:close/>
                <a:moveTo>
                  <a:pt x="122" y="83"/>
                </a:moveTo>
                <a:cubicBezTo>
                  <a:pt x="145" y="83"/>
                  <a:pt x="145" y="83"/>
                  <a:pt x="145" y="83"/>
                </a:cubicBezTo>
                <a:cubicBezTo>
                  <a:pt x="145" y="72"/>
                  <a:pt x="145" y="72"/>
                  <a:pt x="145" y="72"/>
                </a:cubicBezTo>
                <a:cubicBezTo>
                  <a:pt x="108" y="72"/>
                  <a:pt x="108" y="72"/>
                  <a:pt x="108" y="72"/>
                </a:cubicBezTo>
                <a:cubicBezTo>
                  <a:pt x="108" y="76"/>
                  <a:pt x="108" y="76"/>
                  <a:pt x="108" y="76"/>
                </a:cubicBezTo>
                <a:cubicBezTo>
                  <a:pt x="120" y="76"/>
                  <a:pt x="120" y="76"/>
                  <a:pt x="120" y="76"/>
                </a:cubicBezTo>
                <a:cubicBezTo>
                  <a:pt x="122" y="76"/>
                  <a:pt x="123" y="77"/>
                  <a:pt x="123" y="78"/>
                </a:cubicBezTo>
                <a:lnTo>
                  <a:pt x="122" y="83"/>
                </a:lnTo>
                <a:close/>
                <a:moveTo>
                  <a:pt x="180" y="76"/>
                </a:moveTo>
                <a:cubicBezTo>
                  <a:pt x="192" y="76"/>
                  <a:pt x="192" y="76"/>
                  <a:pt x="192" y="76"/>
                </a:cubicBezTo>
                <a:cubicBezTo>
                  <a:pt x="192" y="72"/>
                  <a:pt x="192" y="72"/>
                  <a:pt x="192" y="72"/>
                </a:cubicBezTo>
                <a:cubicBezTo>
                  <a:pt x="155" y="72"/>
                  <a:pt x="155" y="72"/>
                  <a:pt x="155" y="72"/>
                </a:cubicBezTo>
                <a:cubicBezTo>
                  <a:pt x="155" y="83"/>
                  <a:pt x="155" y="83"/>
                  <a:pt x="155" y="83"/>
                </a:cubicBezTo>
                <a:cubicBezTo>
                  <a:pt x="178" y="83"/>
                  <a:pt x="178" y="83"/>
                  <a:pt x="178" y="83"/>
                </a:cubicBezTo>
                <a:cubicBezTo>
                  <a:pt x="178" y="78"/>
                  <a:pt x="178" y="78"/>
                  <a:pt x="178" y="78"/>
                </a:cubicBezTo>
                <a:cubicBezTo>
                  <a:pt x="177" y="77"/>
                  <a:pt x="178" y="76"/>
                  <a:pt x="180" y="76"/>
                </a:cubicBezTo>
                <a:close/>
                <a:moveTo>
                  <a:pt x="158" y="101"/>
                </a:moveTo>
                <a:cubicBezTo>
                  <a:pt x="142" y="101"/>
                  <a:pt x="142" y="101"/>
                  <a:pt x="142" y="101"/>
                </a:cubicBezTo>
                <a:cubicBezTo>
                  <a:pt x="142" y="118"/>
                  <a:pt x="142" y="118"/>
                  <a:pt x="142" y="118"/>
                </a:cubicBezTo>
                <a:cubicBezTo>
                  <a:pt x="158" y="118"/>
                  <a:pt x="158" y="118"/>
                  <a:pt x="158" y="118"/>
                </a:cubicBezTo>
                <a:lnTo>
                  <a:pt x="158" y="101"/>
                </a:lnTo>
                <a:close/>
                <a:moveTo>
                  <a:pt x="133" y="91"/>
                </a:moveTo>
                <a:cubicBezTo>
                  <a:pt x="129" y="91"/>
                  <a:pt x="129" y="91"/>
                  <a:pt x="129" y="91"/>
                </a:cubicBezTo>
                <a:cubicBezTo>
                  <a:pt x="129" y="141"/>
                  <a:pt x="129" y="141"/>
                  <a:pt x="129" y="141"/>
                </a:cubicBezTo>
                <a:cubicBezTo>
                  <a:pt x="133" y="141"/>
                  <a:pt x="133" y="141"/>
                  <a:pt x="133" y="141"/>
                </a:cubicBezTo>
                <a:lnTo>
                  <a:pt x="133" y="91"/>
                </a:lnTo>
                <a:close/>
                <a:moveTo>
                  <a:pt x="171" y="91"/>
                </a:moveTo>
                <a:cubicBezTo>
                  <a:pt x="167" y="91"/>
                  <a:pt x="167" y="91"/>
                  <a:pt x="167" y="91"/>
                </a:cubicBezTo>
                <a:cubicBezTo>
                  <a:pt x="167" y="141"/>
                  <a:pt x="167" y="141"/>
                  <a:pt x="167" y="141"/>
                </a:cubicBezTo>
                <a:cubicBezTo>
                  <a:pt x="171" y="141"/>
                  <a:pt x="171" y="141"/>
                  <a:pt x="171" y="141"/>
                </a:cubicBezTo>
                <a:lnTo>
                  <a:pt x="171" y="91"/>
                </a:lnTo>
                <a:close/>
              </a:path>
            </a:pathLst>
          </a:custGeom>
          <a:solidFill>
            <a:schemeClr val="accent2"/>
          </a:solidFill>
          <a:ln>
            <a:noFill/>
          </a:ln>
        </p:spPr>
        <p:txBody>
          <a:bodyPr vert="horz" wrap="square" lIns="82305" tIns="41153" rIns="82305" bIns="41153" numCol="1" anchor="t" anchorCtr="0" compatLnSpc="1">
            <a:prstTxWarp prst="textNoShape">
              <a:avLst/>
            </a:prstTxWarp>
          </a:bodyPr>
          <a:lstStyle/>
          <a:p>
            <a:endParaRPr lang="en-US" sz="1600"/>
          </a:p>
        </p:txBody>
      </p:sp>
    </p:spTree>
    <p:extLst>
      <p:ext uri="{BB962C8B-B14F-4D97-AF65-F5344CB8AC3E}">
        <p14:creationId xmlns:p14="http://schemas.microsoft.com/office/powerpoint/2010/main" val="87806872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7713385" y="2136047"/>
            <a:ext cx="3499128"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832766830"/>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8291953" y="2008094"/>
            <a:ext cx="2269077"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48854893"/>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7904572" y="2242931"/>
            <a:ext cx="3176914"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grpSp>
    </p:spTree>
    <p:extLst>
      <p:ext uri="{BB962C8B-B14F-4D97-AF65-F5344CB8AC3E}">
        <p14:creationId xmlns:p14="http://schemas.microsoft.com/office/powerpoint/2010/main" val="421983362"/>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7923609" y="1932604"/>
            <a:ext cx="3013332"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1139950690"/>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8882758" y="1905000"/>
            <a:ext cx="1277596"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073617706"/>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521208" y="3467676"/>
            <a:ext cx="10693401"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61564" y="6338047"/>
            <a:ext cx="2506561" cy="291353"/>
          </a:xfrm>
          <a:prstGeom prst="rect">
            <a:avLst/>
          </a:prstGeom>
        </p:spPr>
      </p:pic>
    </p:spTree>
    <p:extLst>
      <p:ext uri="{BB962C8B-B14F-4D97-AF65-F5344CB8AC3E}">
        <p14:creationId xmlns:p14="http://schemas.microsoft.com/office/powerpoint/2010/main" val="4017964593"/>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black">
          <a:xfrm>
            <a:off x="4321174" y="3140274"/>
            <a:ext cx="3546476" cy="577452"/>
          </a:xfrm>
          <a:prstGeom prst="rect">
            <a:avLst/>
          </a:prstGeom>
          <a:noFill/>
          <a:ln>
            <a:noFill/>
          </a:ln>
        </p:spPr>
      </p:pic>
      <p:sp>
        <p:nvSpPr>
          <p:cNvPr id="3" name="Text Box 3"/>
          <p:cNvSpPr txBox="1">
            <a:spLocks noChangeArrowheads="1"/>
          </p:cNvSpPr>
          <p:nvPr userDrawn="1"/>
        </p:nvSpPr>
        <p:spPr bwMode="blackWhite">
          <a:xfrm>
            <a:off x="507868" y="6083573"/>
            <a:ext cx="11173090" cy="415484"/>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chemeClr val="bg1">
                    <a:alpha val="99000"/>
                  </a:schemeClr>
                </a:solidFill>
                <a:latin typeface="Segoe UI" pitchFamily="34" charset="0"/>
                <a:cs typeface="Arial" charset="0"/>
              </a:rPr>
              <a:t>© </a:t>
            </a:r>
            <a:r>
              <a:rPr lang="en-US" sz="700" dirty="0" smtClean="0">
                <a:solidFill>
                  <a:schemeClr val="bg1">
                    <a:alpha val="99000"/>
                  </a:schemeClr>
                </a:solidFill>
                <a:latin typeface="Segoe UI" pitchFamily="34" charset="0"/>
                <a:cs typeface="Arial" charset="0"/>
              </a:rPr>
              <a:t>2011 Microsoft </a:t>
            </a:r>
            <a:r>
              <a:rPr lang="en-US" sz="700" dirty="0">
                <a:solidFill>
                  <a:schemeClr val="bg1">
                    <a:alpha val="99000"/>
                  </a:schemeClr>
                </a:solidFill>
                <a:latin typeface="Segoe UI" pitchFamily="34" charset="0"/>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solidFill>
                  <a:schemeClr val="bg1">
                    <a:alpha val="99000"/>
                  </a:schemeClr>
                </a:solidFill>
                <a:latin typeface="Segoe UI"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solidFill>
                  <a:schemeClr val="bg1">
                    <a:alpha val="99000"/>
                  </a:schemeClr>
                </a:solidFill>
                <a:latin typeface="Segoe UI" pitchFamily="34" charset="0"/>
                <a:cs typeface="Arial" charset="0"/>
              </a:rPr>
              <a:t>MICROSOFT </a:t>
            </a:r>
            <a:r>
              <a:rPr lang="en-US" sz="700" dirty="0">
                <a:solidFill>
                  <a:schemeClr val="bg1">
                    <a:alpha val="99000"/>
                  </a:schemeClr>
                </a:solidFill>
                <a:latin typeface="Segoe UI" pitchFamily="34" charset="0"/>
                <a:cs typeface="Arial" charset="0"/>
              </a:rPr>
              <a:t>MAKES NO WARRANTIES, EXPRESS, IMPLIED OR STATUTORY, AS TO THE INFORMATION IN THIS PRESENTATION.</a:t>
            </a:r>
          </a:p>
        </p:txBody>
      </p:sp>
    </p:spTree>
    <p:extLst>
      <p:ext uri="{BB962C8B-B14F-4D97-AF65-F5344CB8AC3E}">
        <p14:creationId xmlns:p14="http://schemas.microsoft.com/office/powerpoint/2010/main" val="1532501056"/>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512764" y="2892710"/>
            <a:ext cx="11228440" cy="1218795"/>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512763" y="4343400"/>
            <a:ext cx="7513637" cy="443198"/>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534708" y="6364651"/>
            <a:ext cx="1595652" cy="268366"/>
          </a:xfrm>
          <a:prstGeom prst="rect">
            <a:avLst/>
          </a:prstGeom>
          <a:noFill/>
          <a:ln>
            <a:noFill/>
          </a:ln>
        </p:spPr>
      </p:pic>
      <p:pic>
        <p:nvPicPr>
          <p:cNvPr id="7" name="Picture 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113" y="228600"/>
            <a:ext cx="2497827" cy="290338"/>
          </a:xfrm>
          <a:prstGeom prst="rect">
            <a:avLst/>
          </a:prstGeom>
        </p:spPr>
      </p:pic>
    </p:spTree>
    <p:extLst>
      <p:ext uri="{BB962C8B-B14F-4D97-AF65-F5344CB8AC3E}">
        <p14:creationId xmlns:p14="http://schemas.microsoft.com/office/powerpoint/2010/main" val="1370382859"/>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22964203"/>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268188483"/>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cs typeface="Consolas" pitchFamily="49"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mj-lt"/>
                <a:cs typeface="Consolas" pitchFamily="49" charset="0"/>
              </a:defRPr>
            </a:lvl1pPr>
            <a:lvl2pPr>
              <a:defRPr>
                <a:latin typeface="+mj-lt"/>
                <a:cs typeface="Consolas" pitchFamily="49" charset="0"/>
              </a:defRPr>
            </a:lvl2pPr>
            <a:lvl3pPr>
              <a:defRPr>
                <a:latin typeface="+mj-lt"/>
                <a:cs typeface="Consolas" pitchFamily="49" charset="0"/>
              </a:defRPr>
            </a:lvl3pPr>
            <a:lvl4pPr>
              <a:defRPr>
                <a:latin typeface="+mj-lt"/>
                <a:cs typeface="Consolas" pitchFamily="49" charset="0"/>
              </a:defRPr>
            </a:lvl4pPr>
            <a:lvl5pPr>
              <a:defRPr>
                <a:latin typeface="+mj-lt"/>
                <a:cs typeface="Consolas"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9441" y="6356351"/>
            <a:ext cx="2844059" cy="365125"/>
          </a:xfrm>
          <a:prstGeom prst="rect">
            <a:avLst/>
          </a:prstGeom>
        </p:spPr>
        <p:txBody>
          <a:bodyPr/>
          <a:lstStyle>
            <a:lvl1pPr>
              <a:defRPr>
                <a:latin typeface="Consolas" pitchFamily="49" charset="0"/>
                <a:cs typeface="Consolas" pitchFamily="49" charset="0"/>
              </a:defRPr>
            </a:lvl1pPr>
          </a:lstStyle>
          <a:p>
            <a:fld id="{D7CE58A2-1EDC-45F0-BACE-E3574D82C834}" type="datetimeFigureOut">
              <a:rPr lang="en-US" smtClean="0"/>
              <a:pPr/>
              <a:t>4/22/2014</a:t>
            </a:fld>
            <a:endParaRPr lang="en-US"/>
          </a:p>
        </p:txBody>
      </p:sp>
      <p:sp>
        <p:nvSpPr>
          <p:cNvPr id="5" name="Footer Placeholder 4"/>
          <p:cNvSpPr>
            <a:spLocks noGrp="1"/>
          </p:cNvSpPr>
          <p:nvPr>
            <p:ph type="ftr" sz="quarter" idx="11"/>
          </p:nvPr>
        </p:nvSpPr>
        <p:spPr>
          <a:xfrm>
            <a:off x="4164515" y="6356351"/>
            <a:ext cx="3859795" cy="365125"/>
          </a:xfrm>
          <a:prstGeom prst="rect">
            <a:avLst/>
          </a:prstGeom>
        </p:spPr>
        <p:txBody>
          <a:bodyPr/>
          <a:lstStyle>
            <a:lvl1pPr>
              <a:defRPr>
                <a:latin typeface="Consolas" pitchFamily="49" charset="0"/>
                <a:cs typeface="Consolas" pitchFamily="49" charset="0"/>
              </a:defRPr>
            </a:lvl1pPr>
          </a:lstStyle>
          <a:p>
            <a:endParaRPr lang="en-US"/>
          </a:p>
        </p:txBody>
      </p:sp>
      <p:sp>
        <p:nvSpPr>
          <p:cNvPr id="6" name="Slide Number Placeholder 5"/>
          <p:cNvSpPr>
            <a:spLocks noGrp="1"/>
          </p:cNvSpPr>
          <p:nvPr>
            <p:ph type="sldNum" sz="quarter" idx="12"/>
          </p:nvPr>
        </p:nvSpPr>
        <p:spPr>
          <a:xfrm>
            <a:off x="8735325" y="6356351"/>
            <a:ext cx="2844059" cy="365125"/>
          </a:xfrm>
          <a:prstGeom prst="rect">
            <a:avLst/>
          </a:prstGeom>
        </p:spPr>
        <p:txBody>
          <a:bodyPr/>
          <a:lstStyle>
            <a:lvl1pPr>
              <a:defRPr>
                <a:latin typeface="Consolas" pitchFamily="49" charset="0"/>
                <a:cs typeface="Consolas" pitchFamily="49" charset="0"/>
              </a:defRPr>
            </a:lvl1pPr>
          </a:lstStyle>
          <a:p>
            <a:fld id="{ECD6441B-9D70-431A-83BF-3759963F38CF}" type="slidenum">
              <a:rPr lang="en-US" smtClean="0"/>
              <a:pPr/>
              <a:t>‹#›</a:t>
            </a:fld>
            <a:endParaRPr lang="en-US"/>
          </a:p>
        </p:txBody>
      </p:sp>
    </p:spTree>
    <p:extLst>
      <p:ext uri="{BB962C8B-B14F-4D97-AF65-F5344CB8AC3E}">
        <p14:creationId xmlns:p14="http://schemas.microsoft.com/office/powerpoint/2010/main" val="377317045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xmlns:p14="http://schemas.microsoft.com/office/powerpoint/2010/main" spd="slow">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519114" y="1905000"/>
            <a:ext cx="11149012" cy="1618905"/>
          </a:xfrm>
        </p:spPr>
        <p:txBody>
          <a:bodyPr/>
          <a:lstStyle>
            <a:lvl1pPr>
              <a:lnSpc>
                <a:spcPct val="90000"/>
              </a:lnSpc>
              <a:defRPr sz="2400"/>
            </a:lvl1pPr>
            <a:lvl2pPr>
              <a:lnSpc>
                <a:spcPct val="90000"/>
              </a:lnSpc>
              <a:defRPr sz="2000"/>
            </a:lvl2pPr>
            <a:lvl3pPr>
              <a:lnSpc>
                <a:spcPct val="90000"/>
              </a:lnSpc>
              <a:defRPr sz="1800"/>
            </a:lvl3pPr>
            <a:lvl4pPr>
              <a:lnSpc>
                <a:spcPct val="90000"/>
              </a:lnSpc>
              <a:defRPr sz="1800"/>
            </a:lvl4pPr>
            <a:lvl5pPr>
              <a:lnSpc>
                <a:spcPct val="90000"/>
              </a:lnSpc>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25728378"/>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9113" y="2234114"/>
            <a:ext cx="8373521"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519113" y="4637623"/>
            <a:ext cx="5454333" cy="1144929"/>
          </a:xfrm>
        </p:spPr>
        <p:txBody>
          <a:bodyPr/>
          <a:lstStyle>
            <a:lvl1pPr marL="0" indent="0">
              <a:buFont typeface="Arial" pitchFamily="34" charset="0"/>
              <a:buNone/>
              <a:defRPr sz="2400">
                <a:solidFill>
                  <a:schemeClr val="bg1">
                    <a:alpha val="98000"/>
                  </a:schemeClr>
                </a:solidFill>
                <a:latin typeface="Segoe UI Light" pitchFamily="34" charset="0"/>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5" name="Picture 4"/>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113" y="228600"/>
            <a:ext cx="2497827" cy="290338"/>
          </a:xfrm>
          <a:prstGeom prst="rect">
            <a:avLst/>
          </a:prstGeom>
        </p:spPr>
      </p:pic>
    </p:spTree>
    <p:extLst>
      <p:ext uri="{BB962C8B-B14F-4D97-AF65-F5344CB8AC3E}">
        <p14:creationId xmlns:p14="http://schemas.microsoft.com/office/powerpoint/2010/main" val="1590404245"/>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9000" b="0" i="0" u="none" strike="noStrike" kern="1200" cap="none" spc="-642" normalizeH="0" baseline="0" noProof="0" dirty="0" smtClean="0">
                <a:ln w="11430"/>
                <a:solidFill>
                  <a:schemeClr val="bg1">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7713385" y="2136047"/>
            <a:ext cx="3499128"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292929"/>
                </a:solidFill>
              </a:endParaRPr>
            </a:p>
          </p:txBody>
        </p:sp>
      </p:grpSp>
    </p:spTree>
    <p:extLst>
      <p:ext uri="{BB962C8B-B14F-4D97-AF65-F5344CB8AC3E}">
        <p14:creationId xmlns:p14="http://schemas.microsoft.com/office/powerpoint/2010/main" val="1044962776"/>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9000" b="0" i="0" u="none" strike="noStrike" kern="1200" cap="none" spc="-642" normalizeH="0" baseline="0" noProof="0" dirty="0" smtClean="0">
                <a:ln w="11430"/>
                <a:solidFill>
                  <a:schemeClr val="bg1">
                    <a:alpha val="99000"/>
                  </a:schemeClr>
                </a:solidFill>
                <a:effectLst/>
                <a:uLnTx/>
                <a:uFillTx/>
                <a:latin typeface="Segoe UI Light" pitchFamily="34" charset="0"/>
                <a:ea typeface="+mn-ea"/>
                <a:cs typeface="+mn-cs"/>
              </a:defRPr>
            </a:lvl1pPr>
          </a:lstStyle>
          <a:p>
            <a:pPr lvl="0"/>
            <a:r>
              <a:rPr lang="en-US" dirty="0" smtClean="0"/>
              <a:t>click to…</a:t>
            </a:r>
          </a:p>
        </p:txBody>
      </p:sp>
      <p:pic>
        <p:nvPicPr>
          <p:cNvPr id="13" name="Picture 40" descr="C:\Users\sakuu\Documents\Ballmer WPC\PNGS\TV.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8283830" y="1993330"/>
            <a:ext cx="2278228" cy="2191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094944"/>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9000" b="0" i="0" u="none" strike="noStrike" kern="1200" cap="none" spc="-642" normalizeH="0" baseline="0" noProof="0" dirty="0" smtClean="0">
                <a:ln w="11430"/>
                <a:solidFill>
                  <a:schemeClr val="bg1">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7904572" y="2242931"/>
            <a:ext cx="3176914"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solidFill>
                  <a:srgbClr val="292929"/>
                </a:solidFill>
              </a:endParaRPr>
            </a:p>
          </p:txBody>
        </p:sp>
      </p:grpSp>
    </p:spTree>
    <p:extLst>
      <p:ext uri="{BB962C8B-B14F-4D97-AF65-F5344CB8AC3E}">
        <p14:creationId xmlns:p14="http://schemas.microsoft.com/office/powerpoint/2010/main" val="102517383"/>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9000" b="0" i="0" u="none" strike="noStrike" kern="1200" cap="none" spc="-642" normalizeH="0" baseline="0" noProof="0" dirty="0" smtClean="0">
                <a:ln w="11430"/>
                <a:solidFill>
                  <a:schemeClr val="bg1">
                    <a:alpha val="99000"/>
                  </a:schemeClr>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7923609" y="1932604"/>
            <a:ext cx="3013332"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solidFill>
                <a:srgbClr val="292929"/>
              </a:solidFill>
            </a:endParaRPr>
          </a:p>
        </p:txBody>
      </p:sp>
    </p:spTree>
    <p:extLst>
      <p:ext uri="{BB962C8B-B14F-4D97-AF65-F5344CB8AC3E}">
        <p14:creationId xmlns:p14="http://schemas.microsoft.com/office/powerpoint/2010/main" val="3637048124"/>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9000" b="0" i="0" u="none" strike="noStrike" kern="1200" cap="none" spc="-642" normalizeH="0" baseline="0" noProof="0" dirty="0" smtClean="0">
                <a:ln w="11430"/>
                <a:solidFill>
                  <a:schemeClr val="bg1">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8882758" y="1905000"/>
            <a:ext cx="1277596"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292929"/>
                </a:solidFill>
              </a:endParaRPr>
            </a:p>
          </p:txBody>
        </p:sp>
      </p:grpSp>
    </p:spTree>
    <p:extLst>
      <p:ext uri="{BB962C8B-B14F-4D97-AF65-F5344CB8AC3E}">
        <p14:creationId xmlns:p14="http://schemas.microsoft.com/office/powerpoint/2010/main" val="2056737366"/>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521208" y="3467676"/>
            <a:ext cx="10693401"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61564" y="6338047"/>
            <a:ext cx="2506561" cy="291353"/>
          </a:xfrm>
          <a:prstGeom prst="rect">
            <a:avLst/>
          </a:prstGeom>
        </p:spPr>
      </p:pic>
    </p:spTree>
    <p:extLst>
      <p:ext uri="{BB962C8B-B14F-4D97-AF65-F5344CB8AC3E}">
        <p14:creationId xmlns:p14="http://schemas.microsoft.com/office/powerpoint/2010/main" val="4119193404"/>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1707258969"/>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marL="346075" lvl="0" indent="-346075" algn="l" defTabSz="914363" rtl="0" eaLnBrk="1" latinLnBrk="0" hangingPunct="1">
              <a:lnSpc>
                <a:spcPct val="90000"/>
              </a:lnSpc>
              <a:spcBef>
                <a:spcPct val="20000"/>
              </a:spcBef>
              <a:buSzPct val="90000"/>
              <a:buFont typeface="Arial" pitchFamily="34" charset="0"/>
              <a:buChar char="•"/>
            </a:pPr>
            <a:r>
              <a:rPr lang="en-US" smtClean="0"/>
              <a:t>Click to edit Master text styles</a:t>
            </a:r>
          </a:p>
          <a:p>
            <a:pPr marL="346075" lvl="1" indent="-346075" algn="l" defTabSz="914363" rtl="0" eaLnBrk="1" latinLnBrk="0" hangingPunct="1">
              <a:lnSpc>
                <a:spcPct val="90000"/>
              </a:lnSpc>
              <a:spcBef>
                <a:spcPct val="20000"/>
              </a:spcBef>
              <a:buSzPct val="90000"/>
              <a:buFont typeface="Arial" pitchFamily="34" charset="0"/>
              <a:buChar char="•"/>
            </a:pPr>
            <a:r>
              <a:rPr lang="en-US" smtClean="0"/>
              <a:t>Second level</a:t>
            </a:r>
          </a:p>
          <a:p>
            <a:pPr marL="346075" lvl="2" indent="-346075" algn="l" defTabSz="914363" rtl="0" eaLnBrk="1" latinLnBrk="0" hangingPunct="1">
              <a:lnSpc>
                <a:spcPct val="90000"/>
              </a:lnSpc>
              <a:spcBef>
                <a:spcPct val="20000"/>
              </a:spcBef>
              <a:buSzPct val="90000"/>
              <a:buFont typeface="Arial" pitchFamily="34" charset="0"/>
              <a:buChar char="•"/>
            </a:pPr>
            <a:r>
              <a:rPr lang="en-US" smtClean="0"/>
              <a:t>Third level</a:t>
            </a:r>
          </a:p>
          <a:p>
            <a:pPr marL="346075" lvl="3" indent="-346075" algn="l" defTabSz="914363" rtl="0" eaLnBrk="1" latinLnBrk="0" hangingPunct="1">
              <a:lnSpc>
                <a:spcPct val="90000"/>
              </a:lnSpc>
              <a:spcBef>
                <a:spcPct val="20000"/>
              </a:spcBef>
              <a:buSzPct val="90000"/>
              <a:buFont typeface="Arial" pitchFamily="34" charset="0"/>
              <a:buChar char="•"/>
            </a:pPr>
            <a:r>
              <a:rPr lang="en-US" smtClean="0"/>
              <a:t>Fourth level</a:t>
            </a:r>
          </a:p>
          <a:p>
            <a:pPr marL="346075" lvl="4" indent="-346075" algn="l" defTabSz="91436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118403868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519113" y="1447800"/>
            <a:ext cx="5486400"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725" y="1447800"/>
            <a:ext cx="5486400"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marL="341313" lvl="0" indent="-341313" algn="l" defTabSz="914363" rtl="0" eaLnBrk="1" latinLnBrk="0" hangingPunct="1">
              <a:lnSpc>
                <a:spcPct val="90000"/>
              </a:lnSpc>
              <a:spcBef>
                <a:spcPct val="20000"/>
              </a:spcBef>
              <a:buSzPct val="80000"/>
              <a:buFont typeface="Arial" pitchFamily="34" charset="0"/>
              <a:buChar char="•"/>
            </a:pPr>
            <a:r>
              <a:rPr lang="en-US" smtClean="0"/>
              <a:t>Click to edit Master text styles</a:t>
            </a:r>
          </a:p>
          <a:p>
            <a:pPr marL="341313" lvl="1" indent="-341313" algn="l" defTabSz="914363" rtl="0" eaLnBrk="1" latinLnBrk="0" hangingPunct="1">
              <a:lnSpc>
                <a:spcPct val="90000"/>
              </a:lnSpc>
              <a:spcBef>
                <a:spcPct val="20000"/>
              </a:spcBef>
              <a:buSzPct val="80000"/>
              <a:buFont typeface="Arial" pitchFamily="34" charset="0"/>
              <a:buChar char="•"/>
            </a:pPr>
            <a:r>
              <a:rPr lang="en-US" smtClean="0"/>
              <a:t>Second level</a:t>
            </a:r>
          </a:p>
          <a:p>
            <a:pPr marL="341313" lvl="2" indent="-341313" algn="l" defTabSz="914363" rtl="0" eaLnBrk="1" latinLnBrk="0" hangingPunct="1">
              <a:lnSpc>
                <a:spcPct val="90000"/>
              </a:lnSpc>
              <a:spcBef>
                <a:spcPct val="20000"/>
              </a:spcBef>
              <a:buSzPct val="80000"/>
              <a:buFont typeface="Arial" pitchFamily="34" charset="0"/>
              <a:buChar char="•"/>
            </a:pPr>
            <a:r>
              <a:rPr lang="en-US" smtClean="0"/>
              <a:t>Third level</a:t>
            </a:r>
          </a:p>
          <a:p>
            <a:pPr marL="341313" lvl="3" indent="-341313" algn="l" defTabSz="914363" rtl="0" eaLnBrk="1" latinLnBrk="0" hangingPunct="1">
              <a:lnSpc>
                <a:spcPct val="90000"/>
              </a:lnSpc>
              <a:spcBef>
                <a:spcPct val="20000"/>
              </a:spcBef>
              <a:buSzPct val="80000"/>
              <a:buFont typeface="Arial" pitchFamily="34" charset="0"/>
              <a:buChar char="•"/>
            </a:pPr>
            <a:r>
              <a:rPr lang="en-US" smtClean="0"/>
              <a:t>Fourth level</a:t>
            </a:r>
          </a:p>
          <a:p>
            <a:pPr marL="341313" lvl="4" indent="-341313" algn="l" defTabSz="91436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2025909397"/>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5486400"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7867" y="2266796"/>
            <a:ext cx="5484971" cy="1945148"/>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1725" y="1447800"/>
            <a:ext cx="5486400"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1725" y="2266796"/>
            <a:ext cx="5486400" cy="1945148"/>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marL="403225" lvl="0" indent="-403225" algn="l" defTabSz="914363" rtl="0" eaLnBrk="1" latinLnBrk="0" hangingPunct="1">
              <a:lnSpc>
                <a:spcPct val="90000"/>
              </a:lnSpc>
              <a:spcBef>
                <a:spcPct val="20000"/>
              </a:spcBef>
              <a:buSzPct val="80000"/>
            </a:pPr>
            <a:r>
              <a:rPr lang="en-US" smtClean="0"/>
              <a:t>Click to edit Master text styles</a:t>
            </a:r>
          </a:p>
          <a:p>
            <a:pPr marL="403225" lvl="1" indent="-403225" algn="l" defTabSz="914363" rtl="0" eaLnBrk="1" latinLnBrk="0" hangingPunct="1">
              <a:lnSpc>
                <a:spcPct val="90000"/>
              </a:lnSpc>
              <a:spcBef>
                <a:spcPct val="20000"/>
              </a:spcBef>
              <a:buSzPct val="80000"/>
            </a:pPr>
            <a:r>
              <a:rPr lang="en-US" smtClean="0"/>
              <a:t>Second level</a:t>
            </a:r>
          </a:p>
          <a:p>
            <a:pPr marL="403225" lvl="2" indent="-403225" algn="l" defTabSz="914363" rtl="0" eaLnBrk="1" latinLnBrk="0" hangingPunct="1">
              <a:lnSpc>
                <a:spcPct val="90000"/>
              </a:lnSpc>
              <a:spcBef>
                <a:spcPct val="20000"/>
              </a:spcBef>
              <a:buSzPct val="80000"/>
            </a:pPr>
            <a:r>
              <a:rPr lang="en-US" smtClean="0"/>
              <a:t>Third level</a:t>
            </a:r>
          </a:p>
          <a:p>
            <a:pPr marL="403225" lvl="3" indent="-403225" algn="l" defTabSz="914363" rtl="0" eaLnBrk="1" latinLnBrk="0" hangingPunct="1">
              <a:lnSpc>
                <a:spcPct val="90000"/>
              </a:lnSpc>
              <a:spcBef>
                <a:spcPct val="20000"/>
              </a:spcBef>
              <a:buSzPct val="80000"/>
            </a:pPr>
            <a:r>
              <a:rPr lang="en-US" smtClean="0"/>
              <a:t>Fourth level</a:t>
            </a:r>
          </a:p>
          <a:p>
            <a:pPr marL="403225" lvl="4" indent="-403225" algn="l" defTabSz="91436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1709112714"/>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1516730951"/>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519113" y="1447800"/>
            <a:ext cx="11149012"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dirty="0" smtClean="0"/>
              <a:t>Click to edit Master title style</a:t>
            </a:r>
            <a:endParaRPr lang="en-US" dirty="0"/>
          </a:p>
        </p:txBody>
      </p:sp>
      <p:sp>
        <p:nvSpPr>
          <p:cNvPr id="5" name="Text Placeholder 4"/>
          <p:cNvSpPr>
            <a:spLocks noGrp="1"/>
          </p:cNvSpPr>
          <p:nvPr>
            <p:ph type="body" sz="quarter" idx="11"/>
          </p:nvPr>
        </p:nvSpPr>
        <p:spPr>
          <a:xfrm>
            <a:off x="3473804" y="3417661"/>
            <a:ext cx="6945312" cy="1241878"/>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dirty="0" smtClean="0"/>
              <a:t>Click to edit Master text styles</a:t>
            </a:r>
          </a:p>
          <a:p>
            <a:pPr marL="3175" lvl="1" indent="0" algn="l" defTabSz="914363" rtl="0" eaLnBrk="1" latinLnBrk="0" hangingPunct="1">
              <a:lnSpc>
                <a:spcPct val="90000"/>
              </a:lnSpc>
              <a:spcBef>
                <a:spcPts val="0"/>
              </a:spcBef>
              <a:buSzPct val="80000"/>
              <a:buFont typeface="Arial" pitchFamily="34" charset="0"/>
              <a:buNone/>
            </a:pPr>
            <a:r>
              <a:rPr lang="en-US" dirty="0" smtClean="0"/>
              <a:t>Second level</a:t>
            </a:r>
          </a:p>
        </p:txBody>
      </p:sp>
      <p:sp>
        <p:nvSpPr>
          <p:cNvPr id="18" name="Freeform 105"/>
          <p:cNvSpPr>
            <a:spLocks/>
          </p:cNvSpPr>
          <p:nvPr userDrawn="1"/>
        </p:nvSpPr>
        <p:spPr bwMode="black">
          <a:xfrm>
            <a:off x="1200173" y="2133600"/>
            <a:ext cx="1865060"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spTree>
    <p:extLst>
      <p:ext uri="{BB962C8B-B14F-4D97-AF65-F5344CB8AC3E}">
        <p14:creationId xmlns:p14="http://schemas.microsoft.com/office/powerpoint/2010/main" val="2093998462"/>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652744337"/>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black">
          <a:xfrm>
            <a:off x="4321174" y="3140274"/>
            <a:ext cx="3546476" cy="577452"/>
          </a:xfrm>
          <a:prstGeom prst="rect">
            <a:avLst/>
          </a:prstGeom>
          <a:noFill/>
          <a:ln>
            <a:noFill/>
          </a:ln>
        </p:spPr>
      </p:pic>
      <p:sp>
        <p:nvSpPr>
          <p:cNvPr id="3" name="Text Box 3"/>
          <p:cNvSpPr txBox="1">
            <a:spLocks noChangeArrowheads="1"/>
          </p:cNvSpPr>
          <p:nvPr userDrawn="1"/>
        </p:nvSpPr>
        <p:spPr bwMode="blackWhite">
          <a:xfrm>
            <a:off x="507868" y="6083573"/>
            <a:ext cx="11173090" cy="415484"/>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rgbClr val="FFFFFF">
                    <a:alpha val="99000"/>
                  </a:srgbClr>
                </a:solidFill>
                <a:cs typeface="Arial" charset="0"/>
              </a:rPr>
              <a:t>© </a:t>
            </a:r>
            <a:r>
              <a:rPr lang="en-US" sz="700" dirty="0" smtClean="0">
                <a:solidFill>
                  <a:srgbClr val="FFFFFF">
                    <a:alpha val="99000"/>
                  </a:srgbClr>
                </a:solidFill>
                <a:cs typeface="Arial" charset="0"/>
              </a:rPr>
              <a:t>2011 Microsoft </a:t>
            </a:r>
            <a:r>
              <a:rPr lang="en-US" sz="700" dirty="0">
                <a:solidFill>
                  <a:srgbClr val="FFFFFF">
                    <a:alpha val="99000"/>
                  </a:srgbClr>
                </a:solidFill>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solidFill>
                  <a:srgbClr val="FFFFFF">
                    <a:alpha val="99000"/>
                  </a:srgbClr>
                </a:solidFill>
                <a:cs typeface="Arial" charset="0"/>
              </a:rPr>
              <a:t>MICROSOFT </a:t>
            </a:r>
            <a:r>
              <a:rPr lang="en-US" sz="700" dirty="0">
                <a:solidFill>
                  <a:srgbClr val="FFFFFF">
                    <a:alpha val="99000"/>
                  </a:srgbClr>
                </a:solidFill>
                <a:cs typeface="Arial" charset="0"/>
              </a:rPr>
              <a:t>MAKES NO WARRANTIES, EXPRESS, IMPLIED OR STATUTORY, AS TO THE INFORMATION IN THIS PRESENTATION.</a:t>
            </a:r>
          </a:p>
        </p:txBody>
      </p:sp>
    </p:spTree>
    <p:extLst>
      <p:ext uri="{BB962C8B-B14F-4D97-AF65-F5344CB8AC3E}">
        <p14:creationId xmlns:p14="http://schemas.microsoft.com/office/powerpoint/2010/main" val="1120894631"/>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512764" y="3706368"/>
            <a:ext cx="11228440" cy="1218795"/>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512763" y="5157058"/>
            <a:ext cx="7513637" cy="443198"/>
          </a:xfrm>
        </p:spPr>
        <p:txBody>
          <a:bodyPr/>
          <a:lstStyle>
            <a:lvl1pPr marL="0" indent="0">
              <a:buNone/>
              <a:defRPr lang="en-US" sz="3200" kern="1200" spc="-100" baseline="0" dirty="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10072473" y="6364651"/>
            <a:ext cx="1595652" cy="268366"/>
          </a:xfrm>
          <a:prstGeom prst="rect">
            <a:avLst/>
          </a:prstGeom>
          <a:noFill/>
          <a:ln>
            <a:noFill/>
          </a:ln>
        </p:spPr>
      </p:pic>
      <p:pic>
        <p:nvPicPr>
          <p:cNvPr id="27" name="Picture 2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70298" y="228600"/>
            <a:ext cx="2497827" cy="290338"/>
          </a:xfrm>
          <a:prstGeom prst="rect">
            <a:avLst/>
          </a:prstGeom>
        </p:spPr>
      </p:pic>
    </p:spTree>
    <p:extLst>
      <p:ext uri="{BB962C8B-B14F-4D97-AF65-F5344CB8AC3E}">
        <p14:creationId xmlns:p14="http://schemas.microsoft.com/office/powerpoint/2010/main" val="2240492214"/>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42170333"/>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297167703"/>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theme" Target="../theme/theme3.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6207529"/>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21" r:id="rId19"/>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4" name="Rectangle 3"/>
          <p:cNvSpPr/>
          <p:nvPr/>
        </p:nvSpPr>
        <p:spPr bwMode="auto">
          <a:xfrm>
            <a:off x="1" y="0"/>
            <a:ext cx="308344"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5" name="Rectangle 4"/>
          <p:cNvSpPr/>
          <p:nvPr/>
        </p:nvSpPr>
        <p:spPr bwMode="auto">
          <a:xfrm>
            <a:off x="0" y="0"/>
            <a:ext cx="12188825" cy="14478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 name="Title Placeholder 1"/>
          <p:cNvSpPr>
            <a:spLocks noGrp="1"/>
          </p:cNvSpPr>
          <p:nvPr>
            <p:ph type="title"/>
          </p:nvPr>
        </p:nvSpPr>
        <p:spPr>
          <a:xfrm>
            <a:off x="519111" y="228601"/>
            <a:ext cx="11149014"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905000"/>
            <a:ext cx="11149012" cy="1618905"/>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275605"/>
      </p:ext>
    </p:extLst>
  </p:cSld>
  <p:clrMap bg1="lt1" tx1="dk1" bg2="lt2" tx2="dk2" accent1="accent1" accent2="accent2" accent3="accent3" accent4="accent4" accent5="accent5" accent6="accent6" hlink="hlink" folHlink="folHlink"/>
  <p:sldLayoutIdLst>
    <p:sldLayoutId id="2147483801" r:id="rId1"/>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800" b="0" kern="1200" cap="none" spc="-100" baseline="0" dirty="0">
          <a:ln w="3175">
            <a:noFill/>
          </a:ln>
          <a:solidFill>
            <a:schemeClr val="bg1">
              <a:alpha val="99000"/>
            </a:schemeClr>
          </a:solidFill>
          <a:effectLst/>
          <a:latin typeface="Segoe UI Light" pitchFamily="34" charset="0"/>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2400" b="0" kern="1200">
          <a:gradFill>
            <a:gsLst>
              <a:gs pos="0">
                <a:srgbClr val="595959"/>
              </a:gs>
              <a:gs pos="86000">
                <a:srgbClr val="595959"/>
              </a:gs>
            </a:gsLst>
            <a:lin ang="5400000" scaled="0"/>
          </a:gradFill>
          <a:latin typeface="Consolas" pitchFamily="49" charset="0"/>
          <a:ea typeface="+mn-ea"/>
          <a:cs typeface="Consolas" pitchFamily="49" charset="0"/>
        </a:defRPr>
      </a:lvl1pPr>
      <a:lvl2pPr marL="384954" indent="-7937" algn="l" defTabSz="914363" rtl="0" eaLnBrk="1" latinLnBrk="0" hangingPunct="1">
        <a:lnSpc>
          <a:spcPct val="90000"/>
        </a:lnSpc>
        <a:spcBef>
          <a:spcPct val="20000"/>
        </a:spcBef>
        <a:buFont typeface="Arial" pitchFamily="34" charset="0"/>
        <a:buNone/>
        <a:defRPr sz="2000" b="0" kern="1200">
          <a:gradFill>
            <a:gsLst>
              <a:gs pos="0">
                <a:srgbClr val="595959"/>
              </a:gs>
              <a:gs pos="86000">
                <a:srgbClr val="595959"/>
              </a:gs>
            </a:gsLst>
            <a:lin ang="5400000" scaled="0"/>
          </a:gradFill>
          <a:latin typeface="Consolas" pitchFamily="49" charset="0"/>
          <a:ea typeface="+mn-ea"/>
          <a:cs typeface="Consolas" pitchFamily="49" charset="0"/>
        </a:defRPr>
      </a:lvl2pPr>
      <a:lvl3pPr marL="761970" indent="-7937"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3pPr>
      <a:lvl4pPr marL="1094009" indent="7937"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4pPr>
      <a:lvl5pPr marL="1426047" indent="0"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4915421"/>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18" r:id="rId16"/>
    <p:sldLayoutId id="2147483819" r:id="rId17"/>
    <p:sldLayoutId id="2147483820" r:id="rId18"/>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19121" y="2234427"/>
            <a:ext cx="11251460" cy="1358842"/>
          </a:xfrm>
        </p:spPr>
        <p:txBody>
          <a:bodyPr/>
          <a:lstStyle/>
          <a:p>
            <a:r>
              <a:rPr lang="en-US" sz="5400" dirty="0"/>
              <a:t>Windows Azure SQL </a:t>
            </a:r>
            <a:r>
              <a:rPr lang="zh-CN" altLang="en-US" sz="5400" dirty="0"/>
              <a:t>数据库</a:t>
            </a:r>
            <a:endParaRPr lang="en-US" sz="5332" dirty="0"/>
          </a:p>
        </p:txBody>
      </p:sp>
      <p:sp>
        <p:nvSpPr>
          <p:cNvPr id="5" name="Subtitle 4"/>
          <p:cNvSpPr>
            <a:spLocks noGrp="1"/>
          </p:cNvSpPr>
          <p:nvPr>
            <p:ph type="body" sz="quarter" idx="11"/>
          </p:nvPr>
        </p:nvSpPr>
        <p:spPr/>
        <p:txBody>
          <a:bodyPr>
            <a:normAutofit fontScale="85000" lnSpcReduction="20000"/>
          </a:bodyPr>
          <a:lstStyle/>
          <a:p>
            <a:r>
              <a:rPr lang="zh-CN" altLang="en-US" dirty="0" smtClean="0"/>
              <a:t>方兴， </a:t>
            </a:r>
            <a:r>
              <a:rPr lang="en-US" altLang="zh-CN" dirty="0" smtClean="0"/>
              <a:t>Technical Evangelist</a:t>
            </a:r>
          </a:p>
          <a:p>
            <a:r>
              <a:rPr lang="en-US" dirty="0" smtClean="0"/>
              <a:t>DPE, Microsoft</a:t>
            </a:r>
          </a:p>
          <a:p>
            <a:r>
              <a:rPr lang="zh-CN" altLang="en-US" dirty="0" smtClean="0"/>
              <a:t>我的博客：</a:t>
            </a:r>
            <a:r>
              <a:rPr lang="en-US" altLang="zh-CN" dirty="0" smtClean="0"/>
              <a:t>http://blog.csdn.net/shaunfang</a:t>
            </a:r>
            <a:endParaRPr lang="en-US" dirty="0" smtClean="0"/>
          </a:p>
          <a:p>
            <a:r>
              <a:rPr lang="en-US" altLang="zh-CN" dirty="0" smtClean="0"/>
              <a:t>Azure</a:t>
            </a:r>
            <a:r>
              <a:rPr lang="zh-CN" altLang="en-US" dirty="0"/>
              <a:t>技术讨论组</a:t>
            </a:r>
            <a:r>
              <a:rPr lang="en-US" altLang="zh-CN" dirty="0"/>
              <a:t>(QQ): </a:t>
            </a:r>
            <a:r>
              <a:rPr lang="en-US" altLang="zh-CN" dirty="0" smtClean="0"/>
              <a:t>289913970</a:t>
            </a:r>
            <a:endParaRPr lang="en-US" altLang="zh-CN" dirty="0"/>
          </a:p>
        </p:txBody>
      </p:sp>
      <p:sp>
        <p:nvSpPr>
          <p:cNvPr id="6" name="Content Placeholder 1"/>
          <p:cNvSpPr txBox="1">
            <a:spLocks/>
          </p:cNvSpPr>
          <p:nvPr/>
        </p:nvSpPr>
        <p:spPr>
          <a:xfrm>
            <a:off x="11881988" y="8330816"/>
            <a:ext cx="4872660" cy="389787"/>
          </a:xfrm>
          <a:prstGeom prst="rect">
            <a:avLst/>
          </a:prstGeom>
        </p:spPr>
        <p:txBody>
          <a:bodyPr vert="horz" wrap="square" lIns="0" tIns="0" rIns="0" bIns="0" rtlCol="0">
            <a:spAutoFit/>
          </a:bodyPr>
          <a:lstStyle>
            <a:defPPr>
              <a:defRPr lang="en-US"/>
            </a:defPPr>
            <a:lvl1pPr marL="0" algn="l" defTabSz="914325" rtl="0" eaLnBrk="1" latinLnBrk="0" hangingPunct="1">
              <a:defRPr sz="1900" kern="1200">
                <a:solidFill>
                  <a:schemeClr val="tx1"/>
                </a:solidFill>
                <a:latin typeface="+mn-lt"/>
                <a:ea typeface="+mn-ea"/>
                <a:cs typeface="+mn-cs"/>
              </a:defRPr>
            </a:lvl1pPr>
            <a:lvl2pPr marL="457163" algn="l" defTabSz="914325" rtl="0" eaLnBrk="1" latinLnBrk="0" hangingPunct="1">
              <a:defRPr sz="1900" kern="1200">
                <a:solidFill>
                  <a:schemeClr val="tx1"/>
                </a:solidFill>
                <a:latin typeface="+mn-lt"/>
                <a:ea typeface="+mn-ea"/>
                <a:cs typeface="+mn-cs"/>
              </a:defRPr>
            </a:lvl2pPr>
            <a:lvl3pPr marL="914325" algn="l" defTabSz="914325" rtl="0" eaLnBrk="1" latinLnBrk="0" hangingPunct="1">
              <a:defRPr sz="1900" kern="1200">
                <a:solidFill>
                  <a:schemeClr val="tx1"/>
                </a:solidFill>
                <a:latin typeface="+mn-lt"/>
                <a:ea typeface="+mn-ea"/>
                <a:cs typeface="+mn-cs"/>
              </a:defRPr>
            </a:lvl3pPr>
            <a:lvl4pPr marL="1371488" algn="l" defTabSz="914325" rtl="0" eaLnBrk="1" latinLnBrk="0" hangingPunct="1">
              <a:defRPr sz="1900" kern="1200">
                <a:solidFill>
                  <a:schemeClr val="tx1"/>
                </a:solidFill>
                <a:latin typeface="+mn-lt"/>
                <a:ea typeface="+mn-ea"/>
                <a:cs typeface="+mn-cs"/>
              </a:defRPr>
            </a:lvl4pPr>
            <a:lvl5pPr marL="1828651" algn="l" defTabSz="914325" rtl="0" eaLnBrk="1" latinLnBrk="0" hangingPunct="1">
              <a:defRPr sz="1900" kern="1200">
                <a:solidFill>
                  <a:schemeClr val="tx1"/>
                </a:solidFill>
                <a:latin typeface="+mn-lt"/>
                <a:ea typeface="+mn-ea"/>
                <a:cs typeface="+mn-cs"/>
              </a:defRPr>
            </a:lvl5pPr>
            <a:lvl6pPr marL="2285813" algn="l" defTabSz="914325" rtl="0" eaLnBrk="1" latinLnBrk="0" hangingPunct="1">
              <a:defRPr sz="1900" kern="1200">
                <a:solidFill>
                  <a:schemeClr val="tx1"/>
                </a:solidFill>
                <a:latin typeface="+mn-lt"/>
                <a:ea typeface="+mn-ea"/>
                <a:cs typeface="+mn-cs"/>
              </a:defRPr>
            </a:lvl6pPr>
            <a:lvl7pPr marL="2742976" algn="l" defTabSz="914325" rtl="0" eaLnBrk="1" latinLnBrk="0" hangingPunct="1">
              <a:defRPr sz="1900" kern="1200">
                <a:solidFill>
                  <a:schemeClr val="tx1"/>
                </a:solidFill>
                <a:latin typeface="+mn-lt"/>
                <a:ea typeface="+mn-ea"/>
                <a:cs typeface="+mn-cs"/>
              </a:defRPr>
            </a:lvl7pPr>
            <a:lvl8pPr marL="3200139" algn="l" defTabSz="914325" rtl="0" eaLnBrk="1" latinLnBrk="0" hangingPunct="1">
              <a:defRPr sz="1900" kern="1200">
                <a:solidFill>
                  <a:schemeClr val="tx1"/>
                </a:solidFill>
                <a:latin typeface="+mn-lt"/>
                <a:ea typeface="+mn-ea"/>
                <a:cs typeface="+mn-cs"/>
              </a:defRPr>
            </a:lvl8pPr>
            <a:lvl9pPr marL="3657301" algn="l" defTabSz="914325" rtl="0" eaLnBrk="1" latinLnBrk="0" hangingPunct="1">
              <a:defRPr sz="1900" kern="1200">
                <a:solidFill>
                  <a:schemeClr val="tx1"/>
                </a:solidFill>
                <a:latin typeface="+mn-lt"/>
                <a:ea typeface="+mn-ea"/>
                <a:cs typeface="+mn-cs"/>
              </a:defRPr>
            </a:lvl9pPr>
          </a:lstStyle>
          <a:p>
            <a:r>
              <a:rPr lang="en-US" sz="2533" dirty="0">
                <a:solidFill>
                  <a:schemeClr val="bg1"/>
                </a:solidFill>
              </a:rPr>
              <a:t>Version: November, 2012</a:t>
            </a:r>
          </a:p>
        </p:txBody>
      </p:sp>
    </p:spTree>
    <p:extLst>
      <p:ext uri="{BB962C8B-B14F-4D97-AF65-F5344CB8AC3E}">
        <p14:creationId xmlns:p14="http://schemas.microsoft.com/office/powerpoint/2010/main" val="999267088"/>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8072246" y="4168401"/>
            <a:ext cx="1549840" cy="518916"/>
          </a:xfrm>
          <a:prstGeom prst="rect">
            <a:avLst/>
          </a:prstGeom>
          <a:solidFill>
            <a:schemeClr val="accent6">
              <a:lumMod val="40000"/>
              <a:lumOff val="60000"/>
            </a:schemeClr>
          </a:solidFill>
          <a:ln w="9525" cap="flat" cmpd="sng" algn="ctr">
            <a:noFill/>
            <a:prstDash val="solid"/>
            <a:headEnd type="none" w="med" len="med"/>
            <a:tailEnd type="none" w="med" len="med"/>
          </a:ln>
          <a:effectLst/>
        </p:spPr>
        <p:txBody>
          <a:bodyPr vert="horz" wrap="square" lIns="243757" tIns="0" rIns="121877" bIns="0" numCol="1" rtlCol="0" anchor="ctr" anchorCtr="1" compatLnSpc="1">
            <a:prstTxWarp prst="textNoShape">
              <a:avLst/>
            </a:prstTxWarp>
          </a:bodyPr>
          <a:lstStyle/>
          <a:p>
            <a:pPr defTabSz="914209">
              <a:lnSpc>
                <a:spcPct val="90000"/>
              </a:lnSpc>
              <a:buSzPct val="90000"/>
            </a:pPr>
            <a:endParaRPr lang="en-US" kern="0" dirty="0">
              <a:gradFill>
                <a:gsLst>
                  <a:gs pos="85000">
                    <a:srgbClr val="FFFFFF"/>
                  </a:gs>
                  <a:gs pos="0">
                    <a:srgbClr val="FFFFFF"/>
                  </a:gs>
                </a:gsLst>
                <a:lin ang="5400000" scaled="0"/>
              </a:gradFill>
            </a:endParaRPr>
          </a:p>
        </p:txBody>
      </p:sp>
      <p:sp>
        <p:nvSpPr>
          <p:cNvPr id="61" name="Rectangle 60"/>
          <p:cNvSpPr/>
          <p:nvPr/>
        </p:nvSpPr>
        <p:spPr bwMode="auto">
          <a:xfrm>
            <a:off x="8070725" y="2208992"/>
            <a:ext cx="1549840" cy="1908524"/>
          </a:xfrm>
          <a:prstGeom prst="rect">
            <a:avLst/>
          </a:prstGeom>
          <a:solidFill>
            <a:schemeClr val="accent6">
              <a:lumMod val="40000"/>
              <a:lumOff val="60000"/>
            </a:schemeClr>
          </a:solidFill>
          <a:ln w="9525" cap="flat" cmpd="sng" algn="ctr">
            <a:noFill/>
            <a:prstDash val="solid"/>
            <a:headEnd type="none" w="med" len="med"/>
            <a:tailEnd type="none" w="med" len="med"/>
          </a:ln>
          <a:effectLst/>
        </p:spPr>
        <p:txBody>
          <a:bodyPr vert="horz" wrap="square" lIns="243757" tIns="243757" rIns="121877" bIns="60936" numCol="1" rtlCol="0" anchor="t" anchorCtr="0" compatLnSpc="1">
            <a:prstTxWarp prst="textNoShape">
              <a:avLst/>
            </a:prstTxWarp>
          </a:bodyPr>
          <a:lstStyle/>
          <a:p>
            <a:pPr defTabSz="914209">
              <a:lnSpc>
                <a:spcPct val="90000"/>
              </a:lnSpc>
              <a:buSzPct val="90000"/>
            </a:pPr>
            <a:endParaRPr lang="en-US" sz="2900" kern="0">
              <a:gradFill>
                <a:gsLst>
                  <a:gs pos="85000">
                    <a:srgbClr val="FFFFFF"/>
                  </a:gs>
                  <a:gs pos="0">
                    <a:srgbClr val="FFFFFF"/>
                  </a:gs>
                </a:gsLst>
                <a:lin ang="5400000" scaled="0"/>
              </a:gradFill>
            </a:endParaRPr>
          </a:p>
        </p:txBody>
      </p:sp>
      <p:sp>
        <p:nvSpPr>
          <p:cNvPr id="80" name="Rectangle 79"/>
          <p:cNvSpPr/>
          <p:nvPr/>
        </p:nvSpPr>
        <p:spPr bwMode="auto">
          <a:xfrm>
            <a:off x="6476587" y="4168401"/>
            <a:ext cx="1549840" cy="518916"/>
          </a:xfrm>
          <a:prstGeom prst="rect">
            <a:avLst/>
          </a:prstGeom>
          <a:solidFill>
            <a:schemeClr val="accent6"/>
          </a:solidFill>
          <a:ln w="9525" cap="flat" cmpd="sng" algn="ctr">
            <a:noFill/>
            <a:prstDash val="solid"/>
            <a:headEnd type="none" w="med" len="med"/>
            <a:tailEnd type="none" w="med" len="med"/>
          </a:ln>
          <a:effectLst/>
        </p:spPr>
        <p:txBody>
          <a:bodyPr vert="horz" wrap="square" lIns="243757" tIns="0" rIns="121877" bIns="0" numCol="1" rtlCol="0" anchor="ctr" anchorCtr="1" compatLnSpc="1">
            <a:prstTxWarp prst="textNoShape">
              <a:avLst/>
            </a:prstTxWarp>
          </a:bodyPr>
          <a:lstStyle/>
          <a:p>
            <a:pPr defTabSz="914209">
              <a:lnSpc>
                <a:spcPct val="90000"/>
              </a:lnSpc>
              <a:buSzPct val="90000"/>
              <a:defRPr/>
            </a:pPr>
            <a:endParaRPr lang="en-US" kern="0" dirty="0">
              <a:gradFill>
                <a:gsLst>
                  <a:gs pos="85000">
                    <a:srgbClr val="FFFFFF"/>
                  </a:gs>
                  <a:gs pos="0">
                    <a:srgbClr val="FFFFFF"/>
                  </a:gs>
                </a:gsLst>
                <a:lin ang="5400000" scaled="0"/>
              </a:gradFill>
            </a:endParaRPr>
          </a:p>
        </p:txBody>
      </p:sp>
      <p:sp>
        <p:nvSpPr>
          <p:cNvPr id="28" name="Rectangle 27"/>
          <p:cNvSpPr/>
          <p:nvPr/>
        </p:nvSpPr>
        <p:spPr bwMode="auto">
          <a:xfrm>
            <a:off x="6476587" y="4168401"/>
            <a:ext cx="1549840" cy="518916"/>
          </a:xfrm>
          <a:prstGeom prst="rect">
            <a:avLst/>
          </a:prstGeom>
          <a:solidFill>
            <a:schemeClr val="accent6">
              <a:lumMod val="40000"/>
              <a:lumOff val="60000"/>
            </a:schemeClr>
          </a:solidFill>
          <a:ln w="9525" cap="flat" cmpd="sng" algn="ctr">
            <a:noFill/>
            <a:prstDash val="solid"/>
            <a:headEnd type="none" w="med" len="med"/>
            <a:tailEnd type="none" w="med" len="med"/>
          </a:ln>
          <a:effectLst/>
        </p:spPr>
        <p:txBody>
          <a:bodyPr vert="horz" wrap="square" lIns="243757" tIns="0" rIns="121877" bIns="0" numCol="1" rtlCol="0" anchor="ctr" anchorCtr="1" compatLnSpc="1">
            <a:prstTxWarp prst="textNoShape">
              <a:avLst/>
            </a:prstTxWarp>
          </a:bodyPr>
          <a:lstStyle/>
          <a:p>
            <a:pPr defTabSz="914209">
              <a:lnSpc>
                <a:spcPct val="90000"/>
              </a:lnSpc>
              <a:buSzPct val="90000"/>
            </a:pPr>
            <a:endParaRPr lang="en-US" kern="0" dirty="0">
              <a:gradFill>
                <a:gsLst>
                  <a:gs pos="85000">
                    <a:srgbClr val="FFFFFF"/>
                  </a:gs>
                  <a:gs pos="0">
                    <a:srgbClr val="FFFFFF"/>
                  </a:gs>
                </a:gsLst>
                <a:lin ang="5400000" scaled="0"/>
              </a:gradFill>
            </a:endParaRPr>
          </a:p>
        </p:txBody>
      </p:sp>
      <p:sp>
        <p:nvSpPr>
          <p:cNvPr id="29" name="Rectangle 28"/>
          <p:cNvSpPr/>
          <p:nvPr/>
        </p:nvSpPr>
        <p:spPr bwMode="auto">
          <a:xfrm>
            <a:off x="6476587" y="2208992"/>
            <a:ext cx="1549840" cy="1908524"/>
          </a:xfrm>
          <a:prstGeom prst="rect">
            <a:avLst/>
          </a:prstGeom>
          <a:solidFill>
            <a:schemeClr val="accent6">
              <a:lumMod val="40000"/>
              <a:lumOff val="60000"/>
            </a:schemeClr>
          </a:solidFill>
          <a:ln w="9525" cap="flat" cmpd="sng" algn="ctr">
            <a:noFill/>
            <a:prstDash val="solid"/>
            <a:headEnd type="none" w="med" len="med"/>
            <a:tailEnd type="none" w="med" len="med"/>
          </a:ln>
          <a:effectLst/>
        </p:spPr>
        <p:txBody>
          <a:bodyPr vert="horz" wrap="square" lIns="243757" tIns="243757" rIns="121877" bIns="60936" numCol="1" rtlCol="0" anchor="t" anchorCtr="0" compatLnSpc="1">
            <a:prstTxWarp prst="textNoShape">
              <a:avLst/>
            </a:prstTxWarp>
          </a:bodyPr>
          <a:lstStyle/>
          <a:p>
            <a:pPr defTabSz="914209">
              <a:lnSpc>
                <a:spcPct val="90000"/>
              </a:lnSpc>
              <a:buSzPct val="90000"/>
            </a:pPr>
            <a:endParaRPr lang="en-US" sz="2900" kern="0">
              <a:gradFill>
                <a:gsLst>
                  <a:gs pos="85000">
                    <a:srgbClr val="FFFFFF"/>
                  </a:gs>
                  <a:gs pos="0">
                    <a:srgbClr val="FFFFFF"/>
                  </a:gs>
                </a:gsLst>
                <a:lin ang="5400000" scaled="0"/>
              </a:gradFill>
            </a:endParaRPr>
          </a:p>
        </p:txBody>
      </p:sp>
      <p:sp>
        <p:nvSpPr>
          <p:cNvPr id="81" name="Rectangle 80"/>
          <p:cNvSpPr/>
          <p:nvPr/>
        </p:nvSpPr>
        <p:spPr bwMode="auto">
          <a:xfrm>
            <a:off x="8074415" y="0"/>
            <a:ext cx="1549840"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1888" tIns="60944" rIns="121888" bIns="60944" numCol="1" rtlCol="0" anchor="ctr" anchorCtr="0" compatLnSpc="1">
            <a:prstTxWarp prst="textNoShape">
              <a:avLst/>
            </a:prstTxWarp>
          </a:bodyPr>
          <a:lstStyle/>
          <a:p>
            <a:pPr algn="ctr" defTabSz="1218535" fontAlgn="base">
              <a:spcBef>
                <a:spcPct val="0"/>
              </a:spcBef>
              <a:spcAft>
                <a:spcPct val="0"/>
              </a:spcAft>
            </a:pPr>
            <a:endParaRPr lang="en-US" sz="2700">
              <a:gradFill>
                <a:gsLst>
                  <a:gs pos="0">
                    <a:srgbClr val="FFFFFF"/>
                  </a:gs>
                  <a:gs pos="100000">
                    <a:srgbClr val="FFFFFF"/>
                  </a:gs>
                </a:gsLst>
                <a:lin ang="5400000" scaled="0"/>
              </a:gradFill>
            </a:endParaRPr>
          </a:p>
        </p:txBody>
      </p:sp>
      <p:sp>
        <p:nvSpPr>
          <p:cNvPr id="60" name="Rectangle 59"/>
          <p:cNvSpPr/>
          <p:nvPr/>
        </p:nvSpPr>
        <p:spPr bwMode="auto">
          <a:xfrm>
            <a:off x="9666384" y="4168401"/>
            <a:ext cx="1549840" cy="518916"/>
          </a:xfrm>
          <a:prstGeom prst="rect">
            <a:avLst/>
          </a:prstGeom>
          <a:solidFill>
            <a:schemeClr val="accent6">
              <a:lumMod val="40000"/>
              <a:lumOff val="60000"/>
            </a:schemeClr>
          </a:solidFill>
          <a:ln w="9525" cap="flat" cmpd="sng" algn="ctr">
            <a:noFill/>
            <a:prstDash val="solid"/>
            <a:headEnd type="none" w="med" len="med"/>
            <a:tailEnd type="none" w="med" len="med"/>
          </a:ln>
          <a:effectLst/>
        </p:spPr>
        <p:txBody>
          <a:bodyPr vert="horz" wrap="square" lIns="243757" tIns="0" rIns="121877" bIns="0" numCol="1" rtlCol="0" anchor="ctr" anchorCtr="1" compatLnSpc="1">
            <a:prstTxWarp prst="textNoShape">
              <a:avLst/>
            </a:prstTxWarp>
          </a:bodyPr>
          <a:lstStyle/>
          <a:p>
            <a:pPr defTabSz="914209">
              <a:lnSpc>
                <a:spcPct val="90000"/>
              </a:lnSpc>
              <a:buSzPct val="90000"/>
              <a:defRPr/>
            </a:pPr>
            <a:r>
              <a:rPr lang="en-US" kern="0">
                <a:gradFill>
                  <a:gsLst>
                    <a:gs pos="85000">
                      <a:srgbClr val="FFFFFF"/>
                    </a:gs>
                    <a:gs pos="0">
                      <a:srgbClr val="FFFFFF"/>
                    </a:gs>
                  </a:gsLst>
                  <a:lin ang="5400000" scaled="0"/>
                </a:gradFill>
              </a:rPr>
              <a:t>SaaS</a:t>
            </a:r>
          </a:p>
        </p:txBody>
      </p:sp>
      <p:sp>
        <p:nvSpPr>
          <p:cNvPr id="62" name="Rectangle 61"/>
          <p:cNvSpPr/>
          <p:nvPr/>
        </p:nvSpPr>
        <p:spPr bwMode="auto">
          <a:xfrm>
            <a:off x="9666384" y="2208992"/>
            <a:ext cx="1549840" cy="1908524"/>
          </a:xfrm>
          <a:prstGeom prst="rect">
            <a:avLst/>
          </a:prstGeom>
          <a:solidFill>
            <a:schemeClr val="accent6">
              <a:lumMod val="40000"/>
              <a:lumOff val="60000"/>
            </a:schemeClr>
          </a:solidFill>
          <a:ln w="9525" cap="flat" cmpd="sng" algn="ctr">
            <a:noFill/>
            <a:prstDash val="solid"/>
            <a:headEnd type="none" w="med" len="med"/>
            <a:tailEnd type="none" w="med" len="med"/>
          </a:ln>
          <a:effectLst/>
        </p:spPr>
        <p:txBody>
          <a:bodyPr vert="horz" wrap="square" lIns="243757" tIns="243757" rIns="121877" bIns="60936" numCol="1" rtlCol="0" anchor="t" anchorCtr="0" compatLnSpc="1">
            <a:prstTxWarp prst="textNoShape">
              <a:avLst/>
            </a:prstTxWarp>
          </a:bodyPr>
          <a:lstStyle/>
          <a:p>
            <a:pPr defTabSz="914209">
              <a:lnSpc>
                <a:spcPct val="90000"/>
              </a:lnSpc>
              <a:buSzPct val="90000"/>
            </a:pPr>
            <a:endParaRPr lang="en-US" sz="2900" kern="0">
              <a:gradFill>
                <a:gsLst>
                  <a:gs pos="85000">
                    <a:srgbClr val="FFFFFF"/>
                  </a:gs>
                  <a:gs pos="0">
                    <a:srgbClr val="FFFFFF"/>
                  </a:gs>
                </a:gsLst>
                <a:lin ang="5400000" scaled="0"/>
              </a:gradFill>
            </a:endParaRPr>
          </a:p>
        </p:txBody>
      </p:sp>
      <p:sp>
        <p:nvSpPr>
          <p:cNvPr id="64" name="Rectangle 63"/>
          <p:cNvSpPr/>
          <p:nvPr/>
        </p:nvSpPr>
        <p:spPr bwMode="auto">
          <a:xfrm>
            <a:off x="3289837" y="4168401"/>
            <a:ext cx="1549840" cy="518916"/>
          </a:xfrm>
          <a:prstGeom prst="rect">
            <a:avLst/>
          </a:prstGeom>
          <a:solidFill>
            <a:schemeClr val="accent6">
              <a:lumMod val="40000"/>
              <a:lumOff val="60000"/>
            </a:schemeClr>
          </a:solidFill>
          <a:ln w="9525" cap="flat" cmpd="sng" algn="ctr">
            <a:noFill/>
            <a:prstDash val="solid"/>
            <a:headEnd type="none" w="med" len="med"/>
            <a:tailEnd type="none" w="med" len="med"/>
          </a:ln>
          <a:effectLst/>
        </p:spPr>
        <p:txBody>
          <a:bodyPr vert="horz" wrap="square" lIns="121877" tIns="0" rIns="0" bIns="0" numCol="1" rtlCol="0" anchor="ctr" anchorCtr="1" compatLnSpc="1">
            <a:prstTxWarp prst="textNoShape">
              <a:avLst/>
            </a:prstTxWarp>
          </a:bodyPr>
          <a:lstStyle/>
          <a:p>
            <a:pPr algn="ctr" defTabSz="914209">
              <a:buSzPct val="90000"/>
              <a:defRPr/>
            </a:pPr>
            <a:r>
              <a:rPr lang="zh-CN" altLang="en-US" kern="0" dirty="0" smtClean="0">
                <a:gradFill>
                  <a:gsLst>
                    <a:gs pos="85000">
                      <a:srgbClr val="FFFFFF"/>
                    </a:gs>
                    <a:gs pos="0">
                      <a:srgbClr val="FFFFFF"/>
                    </a:gs>
                  </a:gsLst>
                  <a:lin ang="5400000" scaled="0"/>
                </a:gradFill>
              </a:rPr>
              <a:t>物理机</a:t>
            </a:r>
            <a:endParaRPr lang="en-US" kern="0" dirty="0">
              <a:gradFill>
                <a:gsLst>
                  <a:gs pos="85000">
                    <a:srgbClr val="FFFFFF"/>
                  </a:gs>
                  <a:gs pos="0">
                    <a:srgbClr val="FFFFFF"/>
                  </a:gs>
                </a:gsLst>
                <a:lin ang="5400000" scaled="0"/>
              </a:gradFill>
            </a:endParaRPr>
          </a:p>
        </p:txBody>
      </p:sp>
      <p:sp>
        <p:nvSpPr>
          <p:cNvPr id="65" name="Rectangle 64"/>
          <p:cNvSpPr/>
          <p:nvPr/>
        </p:nvSpPr>
        <p:spPr bwMode="auto">
          <a:xfrm>
            <a:off x="3288316" y="2208992"/>
            <a:ext cx="1549840" cy="1908524"/>
          </a:xfrm>
          <a:prstGeom prst="rect">
            <a:avLst/>
          </a:prstGeom>
          <a:solidFill>
            <a:schemeClr val="accent6">
              <a:lumMod val="40000"/>
              <a:lumOff val="60000"/>
            </a:schemeClr>
          </a:solidFill>
          <a:ln w="9525" cap="flat" cmpd="sng" algn="ctr">
            <a:noFill/>
            <a:prstDash val="solid"/>
            <a:headEnd type="none" w="med" len="med"/>
            <a:tailEnd type="none" w="med" len="med"/>
          </a:ln>
          <a:effectLst/>
        </p:spPr>
        <p:txBody>
          <a:bodyPr vert="horz" wrap="square" lIns="243757" tIns="243757" rIns="121877" bIns="60936" numCol="1" rtlCol="0" anchor="t" anchorCtr="0" compatLnSpc="1">
            <a:prstTxWarp prst="textNoShape">
              <a:avLst/>
            </a:prstTxWarp>
          </a:bodyPr>
          <a:lstStyle/>
          <a:p>
            <a:pPr defTabSz="914209">
              <a:lnSpc>
                <a:spcPct val="90000"/>
              </a:lnSpc>
              <a:buSzPct val="90000"/>
            </a:pPr>
            <a:endParaRPr lang="en-US" sz="2900" kern="0">
              <a:gradFill>
                <a:gsLst>
                  <a:gs pos="85000">
                    <a:srgbClr val="FFFFFF"/>
                  </a:gs>
                  <a:gs pos="0">
                    <a:srgbClr val="FFFFFF"/>
                  </a:gs>
                </a:gsLst>
                <a:lin ang="5400000" scaled="0"/>
              </a:gradFill>
            </a:endParaRPr>
          </a:p>
        </p:txBody>
      </p:sp>
      <p:pic>
        <p:nvPicPr>
          <p:cNvPr id="72" name="Picture 2" descr="\\MAGNUM\Projects\Microsoft\Cloud Power FY12\Design\Icons\PNGs\Web.png"/>
          <p:cNvPicPr>
            <a:picLocks noChangeAspect="1" noChangeArrowheads="1"/>
          </p:cNvPicPr>
          <p:nvPr/>
        </p:nvPicPr>
        <p:blipFill rotWithShape="1">
          <a:blip r:embed="rId3" cstate="print">
            <a:lum bright="100000"/>
          </a:blip>
          <a:srcRect t="1" b="-1316"/>
          <a:stretch/>
        </p:blipFill>
        <p:spPr bwMode="auto">
          <a:xfrm>
            <a:off x="9831922" y="2535042"/>
            <a:ext cx="676969" cy="685872"/>
          </a:xfrm>
          <a:prstGeom prst="rect">
            <a:avLst/>
          </a:prstGeom>
          <a:noFill/>
        </p:spPr>
      </p:pic>
      <p:sp>
        <p:nvSpPr>
          <p:cNvPr id="76" name="Rectangle 75"/>
          <p:cNvSpPr/>
          <p:nvPr/>
        </p:nvSpPr>
        <p:spPr bwMode="auto">
          <a:xfrm>
            <a:off x="4883973" y="4168399"/>
            <a:ext cx="1549840" cy="518916"/>
          </a:xfrm>
          <a:prstGeom prst="rect">
            <a:avLst/>
          </a:prstGeom>
          <a:solidFill>
            <a:schemeClr val="accent6">
              <a:lumMod val="40000"/>
              <a:lumOff val="60000"/>
            </a:schemeClr>
          </a:solidFill>
          <a:ln w="9525" cap="flat" cmpd="sng" algn="ctr">
            <a:noFill/>
            <a:prstDash val="solid"/>
            <a:headEnd type="none" w="med" len="med"/>
            <a:tailEnd type="none" w="med" len="med"/>
          </a:ln>
          <a:effectLst/>
        </p:spPr>
        <p:txBody>
          <a:bodyPr vert="horz" wrap="square" lIns="0" tIns="0" rIns="0" bIns="0" numCol="1" rtlCol="0" anchor="ctr" anchorCtr="1" compatLnSpc="1">
            <a:prstTxWarp prst="textNoShape">
              <a:avLst/>
            </a:prstTxWarp>
          </a:bodyPr>
          <a:lstStyle/>
          <a:p>
            <a:pPr algn="ctr" defTabSz="914209">
              <a:lnSpc>
                <a:spcPct val="90000"/>
              </a:lnSpc>
              <a:buSzPct val="90000"/>
              <a:defRPr/>
            </a:pPr>
            <a:r>
              <a:rPr lang="zh-CN" altLang="en-US" kern="0" smtClean="0">
                <a:gradFill>
                  <a:gsLst>
                    <a:gs pos="85000">
                      <a:srgbClr val="FFFFFF"/>
                    </a:gs>
                    <a:gs pos="0">
                      <a:srgbClr val="FFFFFF"/>
                    </a:gs>
                  </a:gsLst>
                  <a:lin ang="5400000" scaled="0"/>
                </a:gradFill>
              </a:rPr>
              <a:t>虚拟机</a:t>
            </a:r>
            <a:endParaRPr lang="en-US" kern="0" dirty="0">
              <a:gradFill>
                <a:gsLst>
                  <a:gs pos="85000">
                    <a:srgbClr val="FFFFFF"/>
                  </a:gs>
                  <a:gs pos="0">
                    <a:srgbClr val="FFFFFF"/>
                  </a:gs>
                </a:gsLst>
                <a:lin ang="5400000" scaled="0"/>
              </a:gradFill>
            </a:endParaRPr>
          </a:p>
        </p:txBody>
      </p:sp>
      <p:sp>
        <p:nvSpPr>
          <p:cNvPr id="77" name="Rectangle 76"/>
          <p:cNvSpPr/>
          <p:nvPr/>
        </p:nvSpPr>
        <p:spPr bwMode="auto">
          <a:xfrm>
            <a:off x="4882452" y="2208992"/>
            <a:ext cx="1549840" cy="1908524"/>
          </a:xfrm>
          <a:prstGeom prst="rect">
            <a:avLst/>
          </a:prstGeom>
          <a:solidFill>
            <a:schemeClr val="accent6">
              <a:lumMod val="40000"/>
              <a:lumOff val="60000"/>
            </a:schemeClr>
          </a:solidFill>
          <a:ln w="9525" cap="flat" cmpd="sng" algn="ctr">
            <a:noFill/>
            <a:prstDash val="solid"/>
            <a:headEnd type="none" w="med" len="med"/>
            <a:tailEnd type="none" w="med" len="med"/>
          </a:ln>
          <a:effectLst/>
        </p:spPr>
        <p:txBody>
          <a:bodyPr vert="horz" wrap="square" lIns="243757" tIns="243757" rIns="121877" bIns="60936" numCol="1" rtlCol="0" anchor="t" anchorCtr="0" compatLnSpc="1">
            <a:prstTxWarp prst="textNoShape">
              <a:avLst/>
            </a:prstTxWarp>
          </a:bodyPr>
          <a:lstStyle/>
          <a:p>
            <a:pPr defTabSz="914209">
              <a:lnSpc>
                <a:spcPct val="90000"/>
              </a:lnSpc>
              <a:buSzPct val="90000"/>
            </a:pPr>
            <a:endParaRPr lang="en-US" sz="2900" kern="0">
              <a:gradFill>
                <a:gsLst>
                  <a:gs pos="85000">
                    <a:srgbClr val="FFFFFF"/>
                  </a:gs>
                  <a:gs pos="0">
                    <a:srgbClr val="FFFFFF"/>
                  </a:gs>
                </a:gsLst>
                <a:lin ang="5400000" scaled="0"/>
              </a:gradFill>
            </a:endParaRPr>
          </a:p>
        </p:txBody>
      </p:sp>
      <p:sp>
        <p:nvSpPr>
          <p:cNvPr id="5" name="Title 4"/>
          <p:cNvSpPr>
            <a:spLocks noGrp="1"/>
          </p:cNvSpPr>
          <p:nvPr>
            <p:ph type="title"/>
          </p:nvPr>
        </p:nvSpPr>
        <p:spPr>
          <a:xfrm>
            <a:off x="519113" y="228600"/>
            <a:ext cx="11149013" cy="1329595"/>
          </a:xfrm>
        </p:spPr>
        <p:txBody>
          <a:bodyPr/>
          <a:lstStyle/>
          <a:p>
            <a:r>
              <a:rPr lang="zh-CN" altLang="en-US" sz="4800" dirty="0" smtClean="0"/>
              <a:t>从私有云到公有云</a:t>
            </a:r>
            <a:r>
              <a:rPr lang="en-US" altLang="zh-CN" sz="4800" dirty="0" smtClean="0"/>
              <a:t/>
            </a:r>
            <a:br>
              <a:rPr lang="en-US" altLang="zh-CN" sz="4800" dirty="0" smtClean="0"/>
            </a:br>
            <a:r>
              <a:rPr lang="zh-CN" altLang="en-US" sz="4800" dirty="0"/>
              <a:t>连</a:t>
            </a:r>
            <a:r>
              <a:rPr lang="zh-CN" altLang="en-US" sz="4800" dirty="0" smtClean="0"/>
              <a:t>续提供服务</a:t>
            </a:r>
            <a:endParaRPr lang="en-US" sz="4800" dirty="0"/>
          </a:p>
        </p:txBody>
      </p:sp>
      <p:sp>
        <p:nvSpPr>
          <p:cNvPr id="31" name="Freeform 6"/>
          <p:cNvSpPr>
            <a:spLocks noChangeAspect="1" noEditPoints="1"/>
          </p:cNvSpPr>
          <p:nvPr/>
        </p:nvSpPr>
        <p:spPr bwMode="auto">
          <a:xfrm>
            <a:off x="3725649" y="2719471"/>
            <a:ext cx="675171" cy="887563"/>
          </a:xfrm>
          <a:custGeom>
            <a:avLst/>
            <a:gdLst>
              <a:gd name="T0" fmla="*/ 16 w 199"/>
              <a:gd name="T1" fmla="*/ 212 h 262"/>
              <a:gd name="T2" fmla="*/ 171 w 199"/>
              <a:gd name="T3" fmla="*/ 238 h 262"/>
              <a:gd name="T4" fmla="*/ 171 w 199"/>
              <a:gd name="T5" fmla="*/ 200 h 262"/>
              <a:gd name="T6" fmla="*/ 36 w 199"/>
              <a:gd name="T7" fmla="*/ 219 h 262"/>
              <a:gd name="T8" fmla="*/ 45 w 199"/>
              <a:gd name="T9" fmla="*/ 219 h 262"/>
              <a:gd name="T10" fmla="*/ 96 w 199"/>
              <a:gd name="T11" fmla="*/ 223 h 262"/>
              <a:gd name="T12" fmla="*/ 162 w 199"/>
              <a:gd name="T13" fmla="*/ 215 h 262"/>
              <a:gd name="T14" fmla="*/ 171 w 199"/>
              <a:gd name="T15" fmla="*/ 65 h 262"/>
              <a:gd name="T16" fmla="*/ 16 w 199"/>
              <a:gd name="T17" fmla="*/ 91 h 262"/>
              <a:gd name="T18" fmla="*/ 183 w 199"/>
              <a:gd name="T19" fmla="*/ 91 h 262"/>
              <a:gd name="T20" fmla="*/ 41 w 199"/>
              <a:gd name="T21" fmla="*/ 88 h 262"/>
              <a:gd name="T22" fmla="*/ 40 w 199"/>
              <a:gd name="T23" fmla="*/ 80 h 262"/>
              <a:gd name="T24" fmla="*/ 41 w 199"/>
              <a:gd name="T25" fmla="*/ 88 h 262"/>
              <a:gd name="T26" fmla="*/ 92 w 199"/>
              <a:gd name="T27" fmla="*/ 84 h 262"/>
              <a:gd name="T28" fmla="*/ 166 w 199"/>
              <a:gd name="T29" fmla="*/ 84 h 262"/>
              <a:gd name="T30" fmla="*/ 27 w 199"/>
              <a:gd name="T31" fmla="*/ 0 h 262"/>
              <a:gd name="T32" fmla="*/ 18 w 199"/>
              <a:gd name="T33" fmla="*/ 253 h 262"/>
              <a:gd name="T34" fmla="*/ 63 w 199"/>
              <a:gd name="T35" fmla="*/ 255 h 262"/>
              <a:gd name="T36" fmla="*/ 177 w 199"/>
              <a:gd name="T37" fmla="*/ 262 h 262"/>
              <a:gd name="T38" fmla="*/ 199 w 199"/>
              <a:gd name="T39" fmla="*/ 27 h 262"/>
              <a:gd name="T40" fmla="*/ 172 w 199"/>
              <a:gd name="T41" fmla="*/ 249 h 262"/>
              <a:gd name="T42" fmla="*/ 6 w 199"/>
              <a:gd name="T43" fmla="*/ 27 h 262"/>
              <a:gd name="T44" fmla="*/ 193 w 199"/>
              <a:gd name="T45" fmla="*/ 27 h 262"/>
              <a:gd name="T46" fmla="*/ 28 w 199"/>
              <a:gd name="T47" fmla="*/ 20 h 262"/>
              <a:gd name="T48" fmla="*/ 28 w 199"/>
              <a:gd name="T49" fmla="*/ 58 h 262"/>
              <a:gd name="T50" fmla="*/ 183 w 199"/>
              <a:gd name="T51" fmla="*/ 32 h 262"/>
              <a:gd name="T52" fmla="*/ 40 w 199"/>
              <a:gd name="T53" fmla="*/ 43 h 262"/>
              <a:gd name="T54" fmla="*/ 41 w 199"/>
              <a:gd name="T55" fmla="*/ 35 h 262"/>
              <a:gd name="T56" fmla="*/ 162 w 199"/>
              <a:gd name="T57" fmla="*/ 43 h 262"/>
              <a:gd name="T58" fmla="*/ 96 w 199"/>
              <a:gd name="T59" fmla="*/ 35 h 262"/>
              <a:gd name="T60" fmla="*/ 162 w 199"/>
              <a:gd name="T61" fmla="*/ 43 h 262"/>
              <a:gd name="T62" fmla="*/ 16 w 199"/>
              <a:gd name="T63" fmla="*/ 122 h 262"/>
              <a:gd name="T64" fmla="*/ 171 w 199"/>
              <a:gd name="T65" fmla="*/ 148 h 262"/>
              <a:gd name="T66" fmla="*/ 171 w 199"/>
              <a:gd name="T67" fmla="*/ 110 h 262"/>
              <a:gd name="T68" fmla="*/ 36 w 199"/>
              <a:gd name="T69" fmla="*/ 129 h 262"/>
              <a:gd name="T70" fmla="*/ 45 w 199"/>
              <a:gd name="T71" fmla="*/ 129 h 262"/>
              <a:gd name="T72" fmla="*/ 96 w 199"/>
              <a:gd name="T73" fmla="*/ 133 h 262"/>
              <a:gd name="T74" fmla="*/ 162 w 199"/>
              <a:gd name="T75" fmla="*/ 125 h 262"/>
              <a:gd name="T76" fmla="*/ 171 w 199"/>
              <a:gd name="T77" fmla="*/ 155 h 262"/>
              <a:gd name="T78" fmla="*/ 16 w 199"/>
              <a:gd name="T79" fmla="*/ 181 h 262"/>
              <a:gd name="T80" fmla="*/ 183 w 199"/>
              <a:gd name="T81" fmla="*/ 181 h 262"/>
              <a:gd name="T82" fmla="*/ 41 w 199"/>
              <a:gd name="T83" fmla="*/ 178 h 262"/>
              <a:gd name="T84" fmla="*/ 40 w 199"/>
              <a:gd name="T85" fmla="*/ 170 h 262"/>
              <a:gd name="T86" fmla="*/ 41 w 199"/>
              <a:gd name="T87" fmla="*/ 178 h 262"/>
              <a:gd name="T88" fmla="*/ 92 w 199"/>
              <a:gd name="T89" fmla="*/ 174 h 262"/>
              <a:gd name="T90" fmla="*/ 166 w 199"/>
              <a:gd name="T91" fmla="*/ 17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9" h="262">
                <a:moveTo>
                  <a:pt x="171" y="200"/>
                </a:moveTo>
                <a:cubicBezTo>
                  <a:pt x="28" y="200"/>
                  <a:pt x="28" y="200"/>
                  <a:pt x="28" y="200"/>
                </a:cubicBezTo>
                <a:cubicBezTo>
                  <a:pt x="22" y="200"/>
                  <a:pt x="16" y="206"/>
                  <a:pt x="16" y="212"/>
                </a:cubicBezTo>
                <a:cubicBezTo>
                  <a:pt x="16" y="226"/>
                  <a:pt x="16" y="226"/>
                  <a:pt x="16" y="226"/>
                </a:cubicBezTo>
                <a:cubicBezTo>
                  <a:pt x="16" y="233"/>
                  <a:pt x="22" y="238"/>
                  <a:pt x="28" y="238"/>
                </a:cubicBezTo>
                <a:cubicBezTo>
                  <a:pt x="171" y="238"/>
                  <a:pt x="171" y="238"/>
                  <a:pt x="171" y="238"/>
                </a:cubicBezTo>
                <a:cubicBezTo>
                  <a:pt x="178" y="238"/>
                  <a:pt x="183" y="233"/>
                  <a:pt x="183" y="226"/>
                </a:cubicBezTo>
                <a:cubicBezTo>
                  <a:pt x="183" y="212"/>
                  <a:pt x="183" y="212"/>
                  <a:pt x="183" y="212"/>
                </a:cubicBezTo>
                <a:cubicBezTo>
                  <a:pt x="183" y="206"/>
                  <a:pt x="178" y="200"/>
                  <a:pt x="171" y="200"/>
                </a:cubicBezTo>
                <a:close/>
                <a:moveTo>
                  <a:pt x="41" y="223"/>
                </a:moveTo>
                <a:cubicBezTo>
                  <a:pt x="40" y="223"/>
                  <a:pt x="40" y="223"/>
                  <a:pt x="40" y="223"/>
                </a:cubicBezTo>
                <a:cubicBezTo>
                  <a:pt x="38" y="223"/>
                  <a:pt x="36" y="221"/>
                  <a:pt x="36" y="219"/>
                </a:cubicBezTo>
                <a:cubicBezTo>
                  <a:pt x="36" y="217"/>
                  <a:pt x="38" y="215"/>
                  <a:pt x="40" y="215"/>
                </a:cubicBezTo>
                <a:cubicBezTo>
                  <a:pt x="41" y="215"/>
                  <a:pt x="41" y="215"/>
                  <a:pt x="41" y="215"/>
                </a:cubicBezTo>
                <a:cubicBezTo>
                  <a:pt x="43" y="215"/>
                  <a:pt x="45" y="217"/>
                  <a:pt x="45" y="219"/>
                </a:cubicBezTo>
                <a:cubicBezTo>
                  <a:pt x="45" y="221"/>
                  <a:pt x="43" y="223"/>
                  <a:pt x="41" y="223"/>
                </a:cubicBezTo>
                <a:close/>
                <a:moveTo>
                  <a:pt x="162" y="223"/>
                </a:moveTo>
                <a:cubicBezTo>
                  <a:pt x="96" y="223"/>
                  <a:pt x="96" y="223"/>
                  <a:pt x="96" y="223"/>
                </a:cubicBezTo>
                <a:cubicBezTo>
                  <a:pt x="94" y="223"/>
                  <a:pt x="92" y="221"/>
                  <a:pt x="92" y="219"/>
                </a:cubicBezTo>
                <a:cubicBezTo>
                  <a:pt x="92" y="217"/>
                  <a:pt x="94" y="215"/>
                  <a:pt x="96" y="215"/>
                </a:cubicBezTo>
                <a:cubicBezTo>
                  <a:pt x="162" y="215"/>
                  <a:pt x="162" y="215"/>
                  <a:pt x="162" y="215"/>
                </a:cubicBezTo>
                <a:cubicBezTo>
                  <a:pt x="165" y="215"/>
                  <a:pt x="166" y="217"/>
                  <a:pt x="166" y="219"/>
                </a:cubicBezTo>
                <a:cubicBezTo>
                  <a:pt x="166" y="221"/>
                  <a:pt x="165" y="223"/>
                  <a:pt x="162" y="223"/>
                </a:cubicBezTo>
                <a:close/>
                <a:moveTo>
                  <a:pt x="171" y="65"/>
                </a:moveTo>
                <a:cubicBezTo>
                  <a:pt x="28" y="65"/>
                  <a:pt x="28" y="65"/>
                  <a:pt x="28" y="65"/>
                </a:cubicBezTo>
                <a:cubicBezTo>
                  <a:pt x="22" y="65"/>
                  <a:pt x="16" y="71"/>
                  <a:pt x="16" y="77"/>
                </a:cubicBezTo>
                <a:cubicBezTo>
                  <a:pt x="16" y="91"/>
                  <a:pt x="16" y="91"/>
                  <a:pt x="16" y="91"/>
                </a:cubicBezTo>
                <a:cubicBezTo>
                  <a:pt x="16" y="98"/>
                  <a:pt x="22" y="103"/>
                  <a:pt x="28" y="103"/>
                </a:cubicBezTo>
                <a:cubicBezTo>
                  <a:pt x="171" y="103"/>
                  <a:pt x="171" y="103"/>
                  <a:pt x="171" y="103"/>
                </a:cubicBezTo>
                <a:cubicBezTo>
                  <a:pt x="178" y="103"/>
                  <a:pt x="183" y="98"/>
                  <a:pt x="183" y="91"/>
                </a:cubicBezTo>
                <a:cubicBezTo>
                  <a:pt x="183" y="77"/>
                  <a:pt x="183" y="77"/>
                  <a:pt x="183" y="77"/>
                </a:cubicBezTo>
                <a:cubicBezTo>
                  <a:pt x="183" y="71"/>
                  <a:pt x="178" y="65"/>
                  <a:pt x="171" y="65"/>
                </a:cubicBezTo>
                <a:close/>
                <a:moveTo>
                  <a:pt x="41" y="88"/>
                </a:moveTo>
                <a:cubicBezTo>
                  <a:pt x="40" y="88"/>
                  <a:pt x="40" y="88"/>
                  <a:pt x="40" y="88"/>
                </a:cubicBezTo>
                <a:cubicBezTo>
                  <a:pt x="38" y="88"/>
                  <a:pt x="36" y="86"/>
                  <a:pt x="36" y="84"/>
                </a:cubicBezTo>
                <a:cubicBezTo>
                  <a:pt x="36" y="82"/>
                  <a:pt x="38" y="80"/>
                  <a:pt x="40" y="80"/>
                </a:cubicBezTo>
                <a:cubicBezTo>
                  <a:pt x="41" y="80"/>
                  <a:pt x="41" y="80"/>
                  <a:pt x="41" y="80"/>
                </a:cubicBezTo>
                <a:cubicBezTo>
                  <a:pt x="43" y="80"/>
                  <a:pt x="45" y="82"/>
                  <a:pt x="45" y="84"/>
                </a:cubicBezTo>
                <a:cubicBezTo>
                  <a:pt x="45" y="86"/>
                  <a:pt x="43" y="88"/>
                  <a:pt x="41" y="88"/>
                </a:cubicBezTo>
                <a:close/>
                <a:moveTo>
                  <a:pt x="162" y="88"/>
                </a:moveTo>
                <a:cubicBezTo>
                  <a:pt x="96" y="88"/>
                  <a:pt x="96" y="88"/>
                  <a:pt x="96" y="88"/>
                </a:cubicBezTo>
                <a:cubicBezTo>
                  <a:pt x="94" y="88"/>
                  <a:pt x="92" y="86"/>
                  <a:pt x="92" y="84"/>
                </a:cubicBezTo>
                <a:cubicBezTo>
                  <a:pt x="92" y="82"/>
                  <a:pt x="94" y="80"/>
                  <a:pt x="96" y="80"/>
                </a:cubicBezTo>
                <a:cubicBezTo>
                  <a:pt x="162" y="80"/>
                  <a:pt x="162" y="80"/>
                  <a:pt x="162" y="80"/>
                </a:cubicBezTo>
                <a:cubicBezTo>
                  <a:pt x="165" y="80"/>
                  <a:pt x="166" y="82"/>
                  <a:pt x="166" y="84"/>
                </a:cubicBezTo>
                <a:cubicBezTo>
                  <a:pt x="166" y="86"/>
                  <a:pt x="165" y="88"/>
                  <a:pt x="162" y="88"/>
                </a:cubicBezTo>
                <a:close/>
                <a:moveTo>
                  <a:pt x="172" y="0"/>
                </a:moveTo>
                <a:cubicBezTo>
                  <a:pt x="27" y="0"/>
                  <a:pt x="27" y="0"/>
                  <a:pt x="27" y="0"/>
                </a:cubicBezTo>
                <a:cubicBezTo>
                  <a:pt x="12" y="0"/>
                  <a:pt x="0" y="12"/>
                  <a:pt x="0" y="27"/>
                </a:cubicBezTo>
                <a:cubicBezTo>
                  <a:pt x="0" y="228"/>
                  <a:pt x="0" y="228"/>
                  <a:pt x="0" y="228"/>
                </a:cubicBezTo>
                <a:cubicBezTo>
                  <a:pt x="0" y="240"/>
                  <a:pt x="7" y="249"/>
                  <a:pt x="18" y="253"/>
                </a:cubicBezTo>
                <a:cubicBezTo>
                  <a:pt x="22" y="262"/>
                  <a:pt x="22" y="262"/>
                  <a:pt x="22" y="262"/>
                </a:cubicBezTo>
                <a:cubicBezTo>
                  <a:pt x="59" y="262"/>
                  <a:pt x="59" y="262"/>
                  <a:pt x="59" y="262"/>
                </a:cubicBezTo>
                <a:cubicBezTo>
                  <a:pt x="63" y="255"/>
                  <a:pt x="63" y="255"/>
                  <a:pt x="63" y="255"/>
                </a:cubicBezTo>
                <a:cubicBezTo>
                  <a:pt x="137" y="255"/>
                  <a:pt x="137" y="255"/>
                  <a:pt x="137" y="255"/>
                </a:cubicBezTo>
                <a:cubicBezTo>
                  <a:pt x="140" y="262"/>
                  <a:pt x="140" y="262"/>
                  <a:pt x="140" y="262"/>
                </a:cubicBezTo>
                <a:cubicBezTo>
                  <a:pt x="177" y="262"/>
                  <a:pt x="177" y="262"/>
                  <a:pt x="177" y="262"/>
                </a:cubicBezTo>
                <a:cubicBezTo>
                  <a:pt x="182" y="253"/>
                  <a:pt x="182" y="253"/>
                  <a:pt x="182" y="253"/>
                </a:cubicBezTo>
                <a:cubicBezTo>
                  <a:pt x="192" y="249"/>
                  <a:pt x="199" y="240"/>
                  <a:pt x="199" y="228"/>
                </a:cubicBezTo>
                <a:cubicBezTo>
                  <a:pt x="199" y="27"/>
                  <a:pt x="199" y="27"/>
                  <a:pt x="199" y="27"/>
                </a:cubicBezTo>
                <a:cubicBezTo>
                  <a:pt x="199" y="12"/>
                  <a:pt x="187" y="0"/>
                  <a:pt x="172" y="0"/>
                </a:cubicBezTo>
                <a:close/>
                <a:moveTo>
                  <a:pt x="193" y="228"/>
                </a:moveTo>
                <a:cubicBezTo>
                  <a:pt x="193" y="240"/>
                  <a:pt x="184" y="249"/>
                  <a:pt x="172" y="249"/>
                </a:cubicBezTo>
                <a:cubicBezTo>
                  <a:pt x="27" y="249"/>
                  <a:pt x="27" y="249"/>
                  <a:pt x="27" y="249"/>
                </a:cubicBezTo>
                <a:cubicBezTo>
                  <a:pt x="16" y="249"/>
                  <a:pt x="6" y="240"/>
                  <a:pt x="6" y="228"/>
                </a:cubicBezTo>
                <a:cubicBezTo>
                  <a:pt x="6" y="27"/>
                  <a:pt x="6" y="27"/>
                  <a:pt x="6" y="27"/>
                </a:cubicBezTo>
                <a:cubicBezTo>
                  <a:pt x="6" y="15"/>
                  <a:pt x="16" y="6"/>
                  <a:pt x="27" y="6"/>
                </a:cubicBezTo>
                <a:cubicBezTo>
                  <a:pt x="172" y="6"/>
                  <a:pt x="172" y="6"/>
                  <a:pt x="172" y="6"/>
                </a:cubicBezTo>
                <a:cubicBezTo>
                  <a:pt x="184" y="6"/>
                  <a:pt x="193" y="15"/>
                  <a:pt x="193" y="27"/>
                </a:cubicBezTo>
                <a:lnTo>
                  <a:pt x="193" y="228"/>
                </a:lnTo>
                <a:close/>
                <a:moveTo>
                  <a:pt x="171" y="20"/>
                </a:moveTo>
                <a:cubicBezTo>
                  <a:pt x="28" y="20"/>
                  <a:pt x="28" y="20"/>
                  <a:pt x="28" y="20"/>
                </a:cubicBezTo>
                <a:cubicBezTo>
                  <a:pt x="22" y="20"/>
                  <a:pt x="16" y="26"/>
                  <a:pt x="16" y="32"/>
                </a:cubicBezTo>
                <a:cubicBezTo>
                  <a:pt x="16" y="46"/>
                  <a:pt x="16" y="46"/>
                  <a:pt x="16" y="46"/>
                </a:cubicBezTo>
                <a:cubicBezTo>
                  <a:pt x="16" y="53"/>
                  <a:pt x="22" y="58"/>
                  <a:pt x="28" y="58"/>
                </a:cubicBezTo>
                <a:cubicBezTo>
                  <a:pt x="171" y="58"/>
                  <a:pt x="171" y="58"/>
                  <a:pt x="171" y="58"/>
                </a:cubicBezTo>
                <a:cubicBezTo>
                  <a:pt x="178" y="58"/>
                  <a:pt x="183" y="53"/>
                  <a:pt x="183" y="46"/>
                </a:cubicBezTo>
                <a:cubicBezTo>
                  <a:pt x="183" y="32"/>
                  <a:pt x="183" y="32"/>
                  <a:pt x="183" y="32"/>
                </a:cubicBezTo>
                <a:cubicBezTo>
                  <a:pt x="183" y="26"/>
                  <a:pt x="178" y="20"/>
                  <a:pt x="171" y="20"/>
                </a:cubicBezTo>
                <a:close/>
                <a:moveTo>
                  <a:pt x="41" y="43"/>
                </a:moveTo>
                <a:cubicBezTo>
                  <a:pt x="40" y="43"/>
                  <a:pt x="40" y="43"/>
                  <a:pt x="40" y="43"/>
                </a:cubicBezTo>
                <a:cubicBezTo>
                  <a:pt x="38" y="43"/>
                  <a:pt x="36" y="41"/>
                  <a:pt x="36" y="39"/>
                </a:cubicBezTo>
                <a:cubicBezTo>
                  <a:pt x="36" y="37"/>
                  <a:pt x="38" y="35"/>
                  <a:pt x="40" y="35"/>
                </a:cubicBezTo>
                <a:cubicBezTo>
                  <a:pt x="41" y="35"/>
                  <a:pt x="41" y="35"/>
                  <a:pt x="41" y="35"/>
                </a:cubicBezTo>
                <a:cubicBezTo>
                  <a:pt x="43" y="35"/>
                  <a:pt x="45" y="37"/>
                  <a:pt x="45" y="39"/>
                </a:cubicBezTo>
                <a:cubicBezTo>
                  <a:pt x="45" y="41"/>
                  <a:pt x="43" y="43"/>
                  <a:pt x="41" y="43"/>
                </a:cubicBezTo>
                <a:close/>
                <a:moveTo>
                  <a:pt x="162" y="43"/>
                </a:moveTo>
                <a:cubicBezTo>
                  <a:pt x="96" y="43"/>
                  <a:pt x="96" y="43"/>
                  <a:pt x="96" y="43"/>
                </a:cubicBezTo>
                <a:cubicBezTo>
                  <a:pt x="94" y="43"/>
                  <a:pt x="92" y="41"/>
                  <a:pt x="92" y="39"/>
                </a:cubicBezTo>
                <a:cubicBezTo>
                  <a:pt x="92" y="37"/>
                  <a:pt x="94" y="35"/>
                  <a:pt x="96" y="35"/>
                </a:cubicBezTo>
                <a:cubicBezTo>
                  <a:pt x="162" y="35"/>
                  <a:pt x="162" y="35"/>
                  <a:pt x="162" y="35"/>
                </a:cubicBezTo>
                <a:cubicBezTo>
                  <a:pt x="165" y="35"/>
                  <a:pt x="166" y="37"/>
                  <a:pt x="166" y="39"/>
                </a:cubicBezTo>
                <a:cubicBezTo>
                  <a:pt x="166" y="41"/>
                  <a:pt x="165" y="43"/>
                  <a:pt x="162" y="43"/>
                </a:cubicBezTo>
                <a:close/>
                <a:moveTo>
                  <a:pt x="171" y="110"/>
                </a:moveTo>
                <a:cubicBezTo>
                  <a:pt x="28" y="110"/>
                  <a:pt x="28" y="110"/>
                  <a:pt x="28" y="110"/>
                </a:cubicBezTo>
                <a:cubicBezTo>
                  <a:pt x="22" y="110"/>
                  <a:pt x="16" y="116"/>
                  <a:pt x="16" y="122"/>
                </a:cubicBezTo>
                <a:cubicBezTo>
                  <a:pt x="16" y="136"/>
                  <a:pt x="16" y="136"/>
                  <a:pt x="16" y="136"/>
                </a:cubicBezTo>
                <a:cubicBezTo>
                  <a:pt x="16" y="143"/>
                  <a:pt x="22" y="148"/>
                  <a:pt x="28" y="148"/>
                </a:cubicBezTo>
                <a:cubicBezTo>
                  <a:pt x="171" y="148"/>
                  <a:pt x="171" y="148"/>
                  <a:pt x="171" y="148"/>
                </a:cubicBezTo>
                <a:cubicBezTo>
                  <a:pt x="178" y="148"/>
                  <a:pt x="183" y="143"/>
                  <a:pt x="183" y="136"/>
                </a:cubicBezTo>
                <a:cubicBezTo>
                  <a:pt x="183" y="122"/>
                  <a:pt x="183" y="122"/>
                  <a:pt x="183" y="122"/>
                </a:cubicBezTo>
                <a:cubicBezTo>
                  <a:pt x="183" y="116"/>
                  <a:pt x="178" y="110"/>
                  <a:pt x="171" y="110"/>
                </a:cubicBezTo>
                <a:close/>
                <a:moveTo>
                  <a:pt x="41" y="133"/>
                </a:moveTo>
                <a:cubicBezTo>
                  <a:pt x="40" y="133"/>
                  <a:pt x="40" y="133"/>
                  <a:pt x="40" y="133"/>
                </a:cubicBezTo>
                <a:cubicBezTo>
                  <a:pt x="38" y="133"/>
                  <a:pt x="36" y="131"/>
                  <a:pt x="36" y="129"/>
                </a:cubicBezTo>
                <a:cubicBezTo>
                  <a:pt x="36" y="127"/>
                  <a:pt x="38" y="125"/>
                  <a:pt x="40" y="125"/>
                </a:cubicBezTo>
                <a:cubicBezTo>
                  <a:pt x="41" y="125"/>
                  <a:pt x="41" y="125"/>
                  <a:pt x="41" y="125"/>
                </a:cubicBezTo>
                <a:cubicBezTo>
                  <a:pt x="43" y="125"/>
                  <a:pt x="45" y="127"/>
                  <a:pt x="45" y="129"/>
                </a:cubicBezTo>
                <a:cubicBezTo>
                  <a:pt x="45" y="131"/>
                  <a:pt x="43" y="133"/>
                  <a:pt x="41" y="133"/>
                </a:cubicBezTo>
                <a:close/>
                <a:moveTo>
                  <a:pt x="162" y="133"/>
                </a:moveTo>
                <a:cubicBezTo>
                  <a:pt x="96" y="133"/>
                  <a:pt x="96" y="133"/>
                  <a:pt x="96" y="133"/>
                </a:cubicBezTo>
                <a:cubicBezTo>
                  <a:pt x="94" y="133"/>
                  <a:pt x="92" y="131"/>
                  <a:pt x="92" y="129"/>
                </a:cubicBezTo>
                <a:cubicBezTo>
                  <a:pt x="92" y="127"/>
                  <a:pt x="94" y="125"/>
                  <a:pt x="96" y="125"/>
                </a:cubicBezTo>
                <a:cubicBezTo>
                  <a:pt x="162" y="125"/>
                  <a:pt x="162" y="125"/>
                  <a:pt x="162" y="125"/>
                </a:cubicBezTo>
                <a:cubicBezTo>
                  <a:pt x="165" y="125"/>
                  <a:pt x="166" y="127"/>
                  <a:pt x="166" y="129"/>
                </a:cubicBezTo>
                <a:cubicBezTo>
                  <a:pt x="166" y="131"/>
                  <a:pt x="165" y="133"/>
                  <a:pt x="162" y="133"/>
                </a:cubicBezTo>
                <a:close/>
                <a:moveTo>
                  <a:pt x="171" y="155"/>
                </a:moveTo>
                <a:cubicBezTo>
                  <a:pt x="28" y="155"/>
                  <a:pt x="28" y="155"/>
                  <a:pt x="28" y="155"/>
                </a:cubicBezTo>
                <a:cubicBezTo>
                  <a:pt x="22" y="155"/>
                  <a:pt x="16" y="161"/>
                  <a:pt x="16" y="167"/>
                </a:cubicBezTo>
                <a:cubicBezTo>
                  <a:pt x="16" y="181"/>
                  <a:pt x="16" y="181"/>
                  <a:pt x="16" y="181"/>
                </a:cubicBezTo>
                <a:cubicBezTo>
                  <a:pt x="16" y="188"/>
                  <a:pt x="22" y="193"/>
                  <a:pt x="28" y="193"/>
                </a:cubicBezTo>
                <a:cubicBezTo>
                  <a:pt x="171" y="193"/>
                  <a:pt x="171" y="193"/>
                  <a:pt x="171" y="193"/>
                </a:cubicBezTo>
                <a:cubicBezTo>
                  <a:pt x="178" y="193"/>
                  <a:pt x="183" y="188"/>
                  <a:pt x="183" y="181"/>
                </a:cubicBezTo>
                <a:cubicBezTo>
                  <a:pt x="183" y="167"/>
                  <a:pt x="183" y="167"/>
                  <a:pt x="183" y="167"/>
                </a:cubicBezTo>
                <a:cubicBezTo>
                  <a:pt x="183" y="161"/>
                  <a:pt x="178" y="155"/>
                  <a:pt x="171" y="155"/>
                </a:cubicBezTo>
                <a:close/>
                <a:moveTo>
                  <a:pt x="41" y="178"/>
                </a:moveTo>
                <a:cubicBezTo>
                  <a:pt x="40" y="178"/>
                  <a:pt x="40" y="178"/>
                  <a:pt x="40" y="178"/>
                </a:cubicBezTo>
                <a:cubicBezTo>
                  <a:pt x="38" y="178"/>
                  <a:pt x="36" y="176"/>
                  <a:pt x="36" y="174"/>
                </a:cubicBezTo>
                <a:cubicBezTo>
                  <a:pt x="36" y="172"/>
                  <a:pt x="38" y="170"/>
                  <a:pt x="40" y="170"/>
                </a:cubicBezTo>
                <a:cubicBezTo>
                  <a:pt x="41" y="170"/>
                  <a:pt x="41" y="170"/>
                  <a:pt x="41" y="170"/>
                </a:cubicBezTo>
                <a:cubicBezTo>
                  <a:pt x="43" y="170"/>
                  <a:pt x="45" y="172"/>
                  <a:pt x="45" y="174"/>
                </a:cubicBezTo>
                <a:cubicBezTo>
                  <a:pt x="45" y="176"/>
                  <a:pt x="43" y="178"/>
                  <a:pt x="41" y="178"/>
                </a:cubicBezTo>
                <a:close/>
                <a:moveTo>
                  <a:pt x="162" y="178"/>
                </a:moveTo>
                <a:cubicBezTo>
                  <a:pt x="96" y="178"/>
                  <a:pt x="96" y="178"/>
                  <a:pt x="96" y="178"/>
                </a:cubicBezTo>
                <a:cubicBezTo>
                  <a:pt x="94" y="178"/>
                  <a:pt x="92" y="176"/>
                  <a:pt x="92" y="174"/>
                </a:cubicBezTo>
                <a:cubicBezTo>
                  <a:pt x="92" y="172"/>
                  <a:pt x="94" y="170"/>
                  <a:pt x="96" y="170"/>
                </a:cubicBezTo>
                <a:cubicBezTo>
                  <a:pt x="162" y="170"/>
                  <a:pt x="162" y="170"/>
                  <a:pt x="162" y="170"/>
                </a:cubicBezTo>
                <a:cubicBezTo>
                  <a:pt x="165" y="170"/>
                  <a:pt x="166" y="172"/>
                  <a:pt x="166" y="174"/>
                </a:cubicBezTo>
                <a:cubicBezTo>
                  <a:pt x="166" y="176"/>
                  <a:pt x="165" y="178"/>
                  <a:pt x="162" y="178"/>
                </a:cubicBezTo>
                <a:close/>
              </a:path>
            </a:pathLst>
          </a:custGeom>
          <a:solidFill>
            <a:schemeClr val="bg1"/>
          </a:solidFill>
          <a:ln>
            <a:noFill/>
          </a:ln>
        </p:spPr>
        <p:txBody>
          <a:bodyPr vert="horz" wrap="square" lIns="121899" tIns="60949" rIns="121899" bIns="60949" numCol="1" anchor="t" anchorCtr="0" compatLnSpc="1">
            <a:prstTxWarp prst="textNoShape">
              <a:avLst/>
            </a:prstTxWarp>
          </a:bodyPr>
          <a:lstStyle/>
          <a:p>
            <a:endParaRPr lang="en-US"/>
          </a:p>
        </p:txBody>
      </p:sp>
      <p:sp>
        <p:nvSpPr>
          <p:cNvPr id="33" name="Freeform 17"/>
          <p:cNvSpPr>
            <a:spLocks noEditPoints="1"/>
          </p:cNvSpPr>
          <p:nvPr/>
        </p:nvSpPr>
        <p:spPr bwMode="auto">
          <a:xfrm>
            <a:off x="5223852" y="2725866"/>
            <a:ext cx="867039" cy="874773"/>
          </a:xfrm>
          <a:custGeom>
            <a:avLst/>
            <a:gdLst>
              <a:gd name="T0" fmla="*/ 57 w 293"/>
              <a:gd name="T1" fmla="*/ 195 h 296"/>
              <a:gd name="T2" fmla="*/ 112 w 293"/>
              <a:gd name="T3" fmla="*/ 187 h 296"/>
              <a:gd name="T4" fmla="*/ 229 w 293"/>
              <a:gd name="T5" fmla="*/ 213 h 296"/>
              <a:gd name="T6" fmla="*/ 44 w 293"/>
              <a:gd name="T7" fmla="*/ 120 h 296"/>
              <a:gd name="T8" fmla="*/ 61 w 293"/>
              <a:gd name="T9" fmla="*/ 101 h 296"/>
              <a:gd name="T10" fmla="*/ 44 w 293"/>
              <a:gd name="T11" fmla="*/ 217 h 296"/>
              <a:gd name="T12" fmla="*/ 52 w 293"/>
              <a:gd name="T13" fmla="*/ 236 h 296"/>
              <a:gd name="T14" fmla="*/ 183 w 293"/>
              <a:gd name="T15" fmla="*/ 236 h 296"/>
              <a:gd name="T16" fmla="*/ 223 w 293"/>
              <a:gd name="T17" fmla="*/ 244 h 296"/>
              <a:gd name="T18" fmla="*/ 229 w 293"/>
              <a:gd name="T19" fmla="*/ 179 h 296"/>
              <a:gd name="T20" fmla="*/ 223 w 293"/>
              <a:gd name="T21" fmla="*/ 143 h 296"/>
              <a:gd name="T22" fmla="*/ 32 w 293"/>
              <a:gd name="T23" fmla="*/ 139 h 296"/>
              <a:gd name="T24" fmla="*/ 56 w 293"/>
              <a:gd name="T25" fmla="*/ 142 h 296"/>
              <a:gd name="T26" fmla="*/ 179 w 293"/>
              <a:gd name="T27" fmla="*/ 150 h 296"/>
              <a:gd name="T28" fmla="*/ 57 w 293"/>
              <a:gd name="T29" fmla="*/ 60 h 296"/>
              <a:gd name="T30" fmla="*/ 112 w 293"/>
              <a:gd name="T31" fmla="*/ 52 h 296"/>
              <a:gd name="T32" fmla="*/ 261 w 293"/>
              <a:gd name="T33" fmla="*/ 194 h 296"/>
              <a:gd name="T34" fmla="*/ 277 w 293"/>
              <a:gd name="T35" fmla="*/ 147 h 296"/>
              <a:gd name="T36" fmla="*/ 246 w 293"/>
              <a:gd name="T37" fmla="*/ 279 h 296"/>
              <a:gd name="T38" fmla="*/ 261 w 293"/>
              <a:gd name="T39" fmla="*/ 254 h 296"/>
              <a:gd name="T40" fmla="*/ 223 w 293"/>
              <a:gd name="T41" fmla="*/ 87 h 296"/>
              <a:gd name="T42" fmla="*/ 253 w 293"/>
              <a:gd name="T43" fmla="*/ 254 h 296"/>
              <a:gd name="T44" fmla="*/ 79 w 293"/>
              <a:gd name="T45" fmla="*/ 272 h 296"/>
              <a:gd name="T46" fmla="*/ 43 w 293"/>
              <a:gd name="T47" fmla="*/ 23 h 296"/>
              <a:gd name="T48" fmla="*/ 226 w 293"/>
              <a:gd name="T49" fmla="*/ 109 h 296"/>
              <a:gd name="T50" fmla="*/ 4 w 293"/>
              <a:gd name="T51" fmla="*/ 96 h 296"/>
              <a:gd name="T52" fmla="*/ 61 w 293"/>
              <a:gd name="T53" fmla="*/ 4 h 296"/>
              <a:gd name="T54" fmla="*/ 4 w 293"/>
              <a:gd name="T55" fmla="*/ 24 h 296"/>
              <a:gd name="T56" fmla="*/ 69 w 293"/>
              <a:gd name="T57" fmla="*/ 0 h 296"/>
              <a:gd name="T58" fmla="*/ 0 w 293"/>
              <a:gd name="T59" fmla="*/ 56 h 296"/>
              <a:gd name="T60" fmla="*/ 4 w 293"/>
              <a:gd name="T61" fmla="*/ 42 h 296"/>
              <a:gd name="T62" fmla="*/ 4 w 293"/>
              <a:gd name="T63" fmla="*/ 72 h 296"/>
              <a:gd name="T64" fmla="*/ 109 w 293"/>
              <a:gd name="T65" fmla="*/ 0 h 296"/>
              <a:gd name="T66" fmla="*/ 259 w 293"/>
              <a:gd name="T67" fmla="*/ 61 h 296"/>
              <a:gd name="T68" fmla="*/ 274 w 293"/>
              <a:gd name="T69" fmla="*/ 89 h 296"/>
              <a:gd name="T70" fmla="*/ 243 w 293"/>
              <a:gd name="T71" fmla="*/ 33 h 296"/>
              <a:gd name="T72" fmla="*/ 205 w 293"/>
              <a:gd name="T73" fmla="*/ 4 h 296"/>
              <a:gd name="T74" fmla="*/ 172 w 293"/>
              <a:gd name="T75" fmla="*/ 0 h 296"/>
              <a:gd name="T76" fmla="*/ 210 w 293"/>
              <a:gd name="T77" fmla="*/ 11 h 296"/>
              <a:gd name="T78" fmla="*/ 291 w 293"/>
              <a:gd name="T79" fmla="*/ 142 h 296"/>
              <a:gd name="T80" fmla="*/ 234 w 293"/>
              <a:gd name="T81" fmla="*/ 292 h 296"/>
              <a:gd name="T82" fmla="*/ 218 w 293"/>
              <a:gd name="T83" fmla="*/ 292 h 296"/>
              <a:gd name="T84" fmla="*/ 171 w 293"/>
              <a:gd name="T85" fmla="*/ 292 h 296"/>
              <a:gd name="T86" fmla="*/ 203 w 293"/>
              <a:gd name="T87" fmla="*/ 292 h 296"/>
              <a:gd name="T88" fmla="*/ 281 w 293"/>
              <a:gd name="T89" fmla="*/ 284 h 296"/>
              <a:gd name="T90" fmla="*/ 293 w 293"/>
              <a:gd name="T91" fmla="*/ 175 h 296"/>
              <a:gd name="T92" fmla="*/ 282 w 293"/>
              <a:gd name="T93" fmla="*/ 120 h 296"/>
              <a:gd name="T94" fmla="*/ 283 w 293"/>
              <a:gd name="T95" fmla="*/ 276 h 296"/>
              <a:gd name="T96" fmla="*/ 288 w 293"/>
              <a:gd name="T97" fmla="*/ 262 h 296"/>
              <a:gd name="T98" fmla="*/ 289 w 293"/>
              <a:gd name="T99" fmla="*/ 246 h 296"/>
              <a:gd name="T100" fmla="*/ 4 w 293"/>
              <a:gd name="T101" fmla="*/ 215 h 296"/>
              <a:gd name="T102" fmla="*/ 4 w 293"/>
              <a:gd name="T103" fmla="*/ 247 h 296"/>
              <a:gd name="T104" fmla="*/ 4 w 293"/>
              <a:gd name="T105" fmla="*/ 183 h 296"/>
              <a:gd name="T106" fmla="*/ 4 w 293"/>
              <a:gd name="T107" fmla="*/ 104 h 296"/>
              <a:gd name="T108" fmla="*/ 4 w 293"/>
              <a:gd name="T109" fmla="*/ 151 h 296"/>
              <a:gd name="T110" fmla="*/ 51 w 293"/>
              <a:gd name="T111" fmla="*/ 296 h 296"/>
              <a:gd name="T112" fmla="*/ 67 w 293"/>
              <a:gd name="T113" fmla="*/ 296 h 296"/>
              <a:gd name="T114" fmla="*/ 20 w 293"/>
              <a:gd name="T115" fmla="*/ 290 h 296"/>
              <a:gd name="T116" fmla="*/ 43 w 293"/>
              <a:gd name="T117" fmla="*/ 29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3" h="296">
                <a:moveTo>
                  <a:pt x="187" y="172"/>
                </a:moveTo>
                <a:cubicBezTo>
                  <a:pt x="44" y="172"/>
                  <a:pt x="44" y="172"/>
                  <a:pt x="44" y="172"/>
                </a:cubicBezTo>
                <a:cubicBezTo>
                  <a:pt x="38" y="172"/>
                  <a:pt x="32" y="178"/>
                  <a:pt x="32" y="184"/>
                </a:cubicBezTo>
                <a:cubicBezTo>
                  <a:pt x="32" y="198"/>
                  <a:pt x="32" y="198"/>
                  <a:pt x="32" y="198"/>
                </a:cubicBezTo>
                <a:cubicBezTo>
                  <a:pt x="32" y="205"/>
                  <a:pt x="38" y="210"/>
                  <a:pt x="44" y="210"/>
                </a:cubicBezTo>
                <a:cubicBezTo>
                  <a:pt x="187" y="210"/>
                  <a:pt x="187" y="210"/>
                  <a:pt x="187" y="210"/>
                </a:cubicBezTo>
                <a:cubicBezTo>
                  <a:pt x="194" y="210"/>
                  <a:pt x="199" y="205"/>
                  <a:pt x="199" y="198"/>
                </a:cubicBezTo>
                <a:cubicBezTo>
                  <a:pt x="199" y="184"/>
                  <a:pt x="199" y="184"/>
                  <a:pt x="199" y="184"/>
                </a:cubicBezTo>
                <a:cubicBezTo>
                  <a:pt x="199" y="178"/>
                  <a:pt x="194" y="172"/>
                  <a:pt x="187" y="172"/>
                </a:cubicBezTo>
                <a:close/>
                <a:moveTo>
                  <a:pt x="57" y="195"/>
                </a:moveTo>
                <a:cubicBezTo>
                  <a:pt x="56" y="195"/>
                  <a:pt x="56" y="195"/>
                  <a:pt x="56" y="195"/>
                </a:cubicBezTo>
                <a:cubicBezTo>
                  <a:pt x="54" y="195"/>
                  <a:pt x="52" y="193"/>
                  <a:pt x="52" y="191"/>
                </a:cubicBezTo>
                <a:cubicBezTo>
                  <a:pt x="52" y="189"/>
                  <a:pt x="54" y="187"/>
                  <a:pt x="56" y="187"/>
                </a:cubicBezTo>
                <a:cubicBezTo>
                  <a:pt x="57" y="187"/>
                  <a:pt x="57" y="187"/>
                  <a:pt x="57" y="187"/>
                </a:cubicBezTo>
                <a:cubicBezTo>
                  <a:pt x="59" y="187"/>
                  <a:pt x="61" y="189"/>
                  <a:pt x="61" y="191"/>
                </a:cubicBezTo>
                <a:cubicBezTo>
                  <a:pt x="61" y="193"/>
                  <a:pt x="59" y="195"/>
                  <a:pt x="57" y="195"/>
                </a:cubicBezTo>
                <a:close/>
                <a:moveTo>
                  <a:pt x="179" y="195"/>
                </a:moveTo>
                <a:cubicBezTo>
                  <a:pt x="112" y="195"/>
                  <a:pt x="112" y="195"/>
                  <a:pt x="112" y="195"/>
                </a:cubicBezTo>
                <a:cubicBezTo>
                  <a:pt x="110" y="195"/>
                  <a:pt x="108" y="193"/>
                  <a:pt x="108" y="191"/>
                </a:cubicBezTo>
                <a:cubicBezTo>
                  <a:pt x="108" y="189"/>
                  <a:pt x="110" y="187"/>
                  <a:pt x="112" y="187"/>
                </a:cubicBezTo>
                <a:cubicBezTo>
                  <a:pt x="179" y="187"/>
                  <a:pt x="179" y="187"/>
                  <a:pt x="179" y="187"/>
                </a:cubicBezTo>
                <a:cubicBezTo>
                  <a:pt x="181" y="187"/>
                  <a:pt x="183" y="189"/>
                  <a:pt x="183" y="191"/>
                </a:cubicBezTo>
                <a:cubicBezTo>
                  <a:pt x="183" y="193"/>
                  <a:pt x="181" y="195"/>
                  <a:pt x="179" y="195"/>
                </a:cubicBezTo>
                <a:close/>
                <a:moveTo>
                  <a:pt x="241" y="218"/>
                </a:moveTo>
                <a:cubicBezTo>
                  <a:pt x="241" y="208"/>
                  <a:pt x="241" y="208"/>
                  <a:pt x="241" y="208"/>
                </a:cubicBezTo>
                <a:cubicBezTo>
                  <a:pt x="241" y="203"/>
                  <a:pt x="237" y="199"/>
                  <a:pt x="232" y="199"/>
                </a:cubicBezTo>
                <a:cubicBezTo>
                  <a:pt x="223" y="199"/>
                  <a:pt x="223" y="199"/>
                  <a:pt x="223" y="199"/>
                </a:cubicBezTo>
                <a:cubicBezTo>
                  <a:pt x="223" y="210"/>
                  <a:pt x="223" y="210"/>
                  <a:pt x="223" y="210"/>
                </a:cubicBezTo>
                <a:cubicBezTo>
                  <a:pt x="226" y="210"/>
                  <a:pt x="226" y="210"/>
                  <a:pt x="226" y="210"/>
                </a:cubicBezTo>
                <a:cubicBezTo>
                  <a:pt x="228" y="210"/>
                  <a:pt x="229" y="212"/>
                  <a:pt x="229" y="213"/>
                </a:cubicBezTo>
                <a:cubicBezTo>
                  <a:pt x="229" y="215"/>
                  <a:pt x="228" y="216"/>
                  <a:pt x="226" y="216"/>
                </a:cubicBezTo>
                <a:cubicBezTo>
                  <a:pt x="223" y="216"/>
                  <a:pt x="223" y="216"/>
                  <a:pt x="223" y="216"/>
                </a:cubicBezTo>
                <a:cubicBezTo>
                  <a:pt x="223" y="227"/>
                  <a:pt x="223" y="227"/>
                  <a:pt x="223" y="227"/>
                </a:cubicBezTo>
                <a:cubicBezTo>
                  <a:pt x="232" y="227"/>
                  <a:pt x="232" y="227"/>
                  <a:pt x="232" y="227"/>
                </a:cubicBezTo>
                <a:cubicBezTo>
                  <a:pt x="237" y="227"/>
                  <a:pt x="241" y="223"/>
                  <a:pt x="241" y="218"/>
                </a:cubicBezTo>
                <a:close/>
                <a:moveTo>
                  <a:pt x="187" y="82"/>
                </a:moveTo>
                <a:cubicBezTo>
                  <a:pt x="44" y="82"/>
                  <a:pt x="44" y="82"/>
                  <a:pt x="44" y="82"/>
                </a:cubicBezTo>
                <a:cubicBezTo>
                  <a:pt x="38" y="82"/>
                  <a:pt x="32" y="88"/>
                  <a:pt x="32" y="94"/>
                </a:cubicBezTo>
                <a:cubicBezTo>
                  <a:pt x="32" y="108"/>
                  <a:pt x="32" y="108"/>
                  <a:pt x="32" y="108"/>
                </a:cubicBezTo>
                <a:cubicBezTo>
                  <a:pt x="32" y="115"/>
                  <a:pt x="38" y="120"/>
                  <a:pt x="44" y="120"/>
                </a:cubicBezTo>
                <a:cubicBezTo>
                  <a:pt x="187" y="120"/>
                  <a:pt x="187" y="120"/>
                  <a:pt x="187" y="120"/>
                </a:cubicBezTo>
                <a:cubicBezTo>
                  <a:pt x="194" y="120"/>
                  <a:pt x="199" y="115"/>
                  <a:pt x="199" y="108"/>
                </a:cubicBezTo>
                <a:cubicBezTo>
                  <a:pt x="199" y="94"/>
                  <a:pt x="199" y="94"/>
                  <a:pt x="199" y="94"/>
                </a:cubicBezTo>
                <a:cubicBezTo>
                  <a:pt x="199" y="88"/>
                  <a:pt x="194" y="82"/>
                  <a:pt x="187" y="82"/>
                </a:cubicBezTo>
                <a:close/>
                <a:moveTo>
                  <a:pt x="57" y="105"/>
                </a:moveTo>
                <a:cubicBezTo>
                  <a:pt x="56" y="105"/>
                  <a:pt x="56" y="105"/>
                  <a:pt x="56" y="105"/>
                </a:cubicBezTo>
                <a:cubicBezTo>
                  <a:pt x="54" y="105"/>
                  <a:pt x="52" y="103"/>
                  <a:pt x="52" y="101"/>
                </a:cubicBezTo>
                <a:cubicBezTo>
                  <a:pt x="52" y="99"/>
                  <a:pt x="54" y="97"/>
                  <a:pt x="56" y="97"/>
                </a:cubicBezTo>
                <a:cubicBezTo>
                  <a:pt x="57" y="97"/>
                  <a:pt x="57" y="97"/>
                  <a:pt x="57" y="97"/>
                </a:cubicBezTo>
                <a:cubicBezTo>
                  <a:pt x="59" y="97"/>
                  <a:pt x="61" y="99"/>
                  <a:pt x="61" y="101"/>
                </a:cubicBezTo>
                <a:cubicBezTo>
                  <a:pt x="61" y="103"/>
                  <a:pt x="59" y="105"/>
                  <a:pt x="57" y="105"/>
                </a:cubicBezTo>
                <a:close/>
                <a:moveTo>
                  <a:pt x="179" y="105"/>
                </a:moveTo>
                <a:cubicBezTo>
                  <a:pt x="112" y="105"/>
                  <a:pt x="112" y="105"/>
                  <a:pt x="112" y="105"/>
                </a:cubicBezTo>
                <a:cubicBezTo>
                  <a:pt x="110" y="105"/>
                  <a:pt x="108" y="103"/>
                  <a:pt x="108" y="101"/>
                </a:cubicBezTo>
                <a:cubicBezTo>
                  <a:pt x="108" y="99"/>
                  <a:pt x="110" y="97"/>
                  <a:pt x="112" y="97"/>
                </a:cubicBezTo>
                <a:cubicBezTo>
                  <a:pt x="179" y="97"/>
                  <a:pt x="179" y="97"/>
                  <a:pt x="179" y="97"/>
                </a:cubicBezTo>
                <a:cubicBezTo>
                  <a:pt x="181" y="97"/>
                  <a:pt x="183" y="99"/>
                  <a:pt x="183" y="101"/>
                </a:cubicBezTo>
                <a:cubicBezTo>
                  <a:pt x="183" y="103"/>
                  <a:pt x="181" y="105"/>
                  <a:pt x="179" y="105"/>
                </a:cubicBezTo>
                <a:close/>
                <a:moveTo>
                  <a:pt x="187" y="217"/>
                </a:moveTo>
                <a:cubicBezTo>
                  <a:pt x="44" y="217"/>
                  <a:pt x="44" y="217"/>
                  <a:pt x="44" y="217"/>
                </a:cubicBezTo>
                <a:cubicBezTo>
                  <a:pt x="38" y="217"/>
                  <a:pt x="32" y="223"/>
                  <a:pt x="32" y="229"/>
                </a:cubicBezTo>
                <a:cubicBezTo>
                  <a:pt x="32" y="243"/>
                  <a:pt x="32" y="243"/>
                  <a:pt x="32" y="243"/>
                </a:cubicBezTo>
                <a:cubicBezTo>
                  <a:pt x="32" y="250"/>
                  <a:pt x="38" y="255"/>
                  <a:pt x="44" y="255"/>
                </a:cubicBezTo>
                <a:cubicBezTo>
                  <a:pt x="187" y="255"/>
                  <a:pt x="187" y="255"/>
                  <a:pt x="187" y="255"/>
                </a:cubicBezTo>
                <a:cubicBezTo>
                  <a:pt x="194" y="255"/>
                  <a:pt x="199" y="250"/>
                  <a:pt x="199" y="243"/>
                </a:cubicBezTo>
                <a:cubicBezTo>
                  <a:pt x="199" y="229"/>
                  <a:pt x="199" y="229"/>
                  <a:pt x="199" y="229"/>
                </a:cubicBezTo>
                <a:cubicBezTo>
                  <a:pt x="199" y="223"/>
                  <a:pt x="194" y="217"/>
                  <a:pt x="187" y="217"/>
                </a:cubicBezTo>
                <a:close/>
                <a:moveTo>
                  <a:pt x="57" y="240"/>
                </a:moveTo>
                <a:cubicBezTo>
                  <a:pt x="56" y="240"/>
                  <a:pt x="56" y="240"/>
                  <a:pt x="56" y="240"/>
                </a:cubicBezTo>
                <a:cubicBezTo>
                  <a:pt x="54" y="240"/>
                  <a:pt x="52" y="238"/>
                  <a:pt x="52" y="236"/>
                </a:cubicBezTo>
                <a:cubicBezTo>
                  <a:pt x="52" y="234"/>
                  <a:pt x="54" y="232"/>
                  <a:pt x="56" y="232"/>
                </a:cubicBezTo>
                <a:cubicBezTo>
                  <a:pt x="57" y="232"/>
                  <a:pt x="57" y="232"/>
                  <a:pt x="57" y="232"/>
                </a:cubicBezTo>
                <a:cubicBezTo>
                  <a:pt x="59" y="232"/>
                  <a:pt x="61" y="234"/>
                  <a:pt x="61" y="236"/>
                </a:cubicBezTo>
                <a:cubicBezTo>
                  <a:pt x="61" y="238"/>
                  <a:pt x="59" y="240"/>
                  <a:pt x="57" y="240"/>
                </a:cubicBezTo>
                <a:close/>
                <a:moveTo>
                  <a:pt x="179" y="240"/>
                </a:moveTo>
                <a:cubicBezTo>
                  <a:pt x="112" y="240"/>
                  <a:pt x="112" y="240"/>
                  <a:pt x="112" y="240"/>
                </a:cubicBezTo>
                <a:cubicBezTo>
                  <a:pt x="110" y="240"/>
                  <a:pt x="108" y="238"/>
                  <a:pt x="108" y="236"/>
                </a:cubicBezTo>
                <a:cubicBezTo>
                  <a:pt x="108" y="234"/>
                  <a:pt x="110" y="232"/>
                  <a:pt x="112" y="232"/>
                </a:cubicBezTo>
                <a:cubicBezTo>
                  <a:pt x="179" y="232"/>
                  <a:pt x="179" y="232"/>
                  <a:pt x="179" y="232"/>
                </a:cubicBezTo>
                <a:cubicBezTo>
                  <a:pt x="181" y="232"/>
                  <a:pt x="183" y="234"/>
                  <a:pt x="183" y="236"/>
                </a:cubicBezTo>
                <a:cubicBezTo>
                  <a:pt x="183" y="238"/>
                  <a:pt x="181" y="240"/>
                  <a:pt x="179" y="240"/>
                </a:cubicBezTo>
                <a:close/>
                <a:moveTo>
                  <a:pt x="226" y="250"/>
                </a:moveTo>
                <a:cubicBezTo>
                  <a:pt x="223" y="250"/>
                  <a:pt x="223" y="250"/>
                  <a:pt x="223" y="250"/>
                </a:cubicBezTo>
                <a:cubicBezTo>
                  <a:pt x="222" y="254"/>
                  <a:pt x="221" y="258"/>
                  <a:pt x="219" y="261"/>
                </a:cubicBezTo>
                <a:cubicBezTo>
                  <a:pt x="232" y="261"/>
                  <a:pt x="232" y="261"/>
                  <a:pt x="232" y="261"/>
                </a:cubicBezTo>
                <a:cubicBezTo>
                  <a:pt x="237" y="261"/>
                  <a:pt x="241" y="257"/>
                  <a:pt x="241" y="252"/>
                </a:cubicBezTo>
                <a:cubicBezTo>
                  <a:pt x="241" y="242"/>
                  <a:pt x="241" y="242"/>
                  <a:pt x="241" y="242"/>
                </a:cubicBezTo>
                <a:cubicBezTo>
                  <a:pt x="241" y="237"/>
                  <a:pt x="237" y="233"/>
                  <a:pt x="232" y="233"/>
                </a:cubicBezTo>
                <a:cubicBezTo>
                  <a:pt x="223" y="233"/>
                  <a:pt x="223" y="233"/>
                  <a:pt x="223" y="233"/>
                </a:cubicBezTo>
                <a:cubicBezTo>
                  <a:pt x="223" y="244"/>
                  <a:pt x="223" y="244"/>
                  <a:pt x="223" y="244"/>
                </a:cubicBezTo>
                <a:cubicBezTo>
                  <a:pt x="226" y="244"/>
                  <a:pt x="226" y="244"/>
                  <a:pt x="226" y="244"/>
                </a:cubicBezTo>
                <a:cubicBezTo>
                  <a:pt x="228" y="244"/>
                  <a:pt x="229" y="245"/>
                  <a:pt x="229" y="247"/>
                </a:cubicBezTo>
                <a:cubicBezTo>
                  <a:pt x="229" y="249"/>
                  <a:pt x="228" y="250"/>
                  <a:pt x="226" y="250"/>
                </a:cubicBezTo>
                <a:close/>
                <a:moveTo>
                  <a:pt x="241" y="185"/>
                </a:moveTo>
                <a:cubicBezTo>
                  <a:pt x="241" y="174"/>
                  <a:pt x="241" y="174"/>
                  <a:pt x="241" y="174"/>
                </a:cubicBezTo>
                <a:cubicBezTo>
                  <a:pt x="241" y="169"/>
                  <a:pt x="237" y="165"/>
                  <a:pt x="232" y="165"/>
                </a:cubicBezTo>
                <a:cubicBezTo>
                  <a:pt x="223" y="165"/>
                  <a:pt x="223" y="165"/>
                  <a:pt x="223" y="165"/>
                </a:cubicBezTo>
                <a:cubicBezTo>
                  <a:pt x="223" y="176"/>
                  <a:pt x="223" y="176"/>
                  <a:pt x="223" y="176"/>
                </a:cubicBezTo>
                <a:cubicBezTo>
                  <a:pt x="226" y="176"/>
                  <a:pt x="226" y="176"/>
                  <a:pt x="226" y="176"/>
                </a:cubicBezTo>
                <a:cubicBezTo>
                  <a:pt x="228" y="176"/>
                  <a:pt x="229" y="178"/>
                  <a:pt x="229" y="179"/>
                </a:cubicBezTo>
                <a:cubicBezTo>
                  <a:pt x="229" y="181"/>
                  <a:pt x="228" y="182"/>
                  <a:pt x="226" y="182"/>
                </a:cubicBezTo>
                <a:cubicBezTo>
                  <a:pt x="223" y="182"/>
                  <a:pt x="223" y="182"/>
                  <a:pt x="223" y="182"/>
                </a:cubicBezTo>
                <a:cubicBezTo>
                  <a:pt x="223" y="194"/>
                  <a:pt x="223" y="194"/>
                  <a:pt x="223" y="194"/>
                </a:cubicBezTo>
                <a:cubicBezTo>
                  <a:pt x="232" y="194"/>
                  <a:pt x="232" y="194"/>
                  <a:pt x="232" y="194"/>
                </a:cubicBezTo>
                <a:cubicBezTo>
                  <a:pt x="237" y="194"/>
                  <a:pt x="241" y="190"/>
                  <a:pt x="241" y="185"/>
                </a:cubicBezTo>
                <a:close/>
                <a:moveTo>
                  <a:pt x="241" y="151"/>
                </a:moveTo>
                <a:cubicBezTo>
                  <a:pt x="241" y="141"/>
                  <a:pt x="241" y="141"/>
                  <a:pt x="241" y="141"/>
                </a:cubicBezTo>
                <a:cubicBezTo>
                  <a:pt x="241" y="136"/>
                  <a:pt x="237" y="132"/>
                  <a:pt x="232" y="132"/>
                </a:cubicBezTo>
                <a:cubicBezTo>
                  <a:pt x="223" y="132"/>
                  <a:pt x="223" y="132"/>
                  <a:pt x="223" y="132"/>
                </a:cubicBezTo>
                <a:cubicBezTo>
                  <a:pt x="223" y="143"/>
                  <a:pt x="223" y="143"/>
                  <a:pt x="223" y="143"/>
                </a:cubicBezTo>
                <a:cubicBezTo>
                  <a:pt x="226" y="143"/>
                  <a:pt x="226" y="143"/>
                  <a:pt x="226" y="143"/>
                </a:cubicBezTo>
                <a:cubicBezTo>
                  <a:pt x="228" y="143"/>
                  <a:pt x="229" y="144"/>
                  <a:pt x="229" y="146"/>
                </a:cubicBezTo>
                <a:cubicBezTo>
                  <a:pt x="229" y="147"/>
                  <a:pt x="228" y="149"/>
                  <a:pt x="226" y="149"/>
                </a:cubicBezTo>
                <a:cubicBezTo>
                  <a:pt x="223" y="149"/>
                  <a:pt x="223" y="149"/>
                  <a:pt x="223" y="149"/>
                </a:cubicBezTo>
                <a:cubicBezTo>
                  <a:pt x="223" y="160"/>
                  <a:pt x="223" y="160"/>
                  <a:pt x="223" y="160"/>
                </a:cubicBezTo>
                <a:cubicBezTo>
                  <a:pt x="232" y="160"/>
                  <a:pt x="232" y="160"/>
                  <a:pt x="232" y="160"/>
                </a:cubicBezTo>
                <a:cubicBezTo>
                  <a:pt x="237" y="160"/>
                  <a:pt x="241" y="156"/>
                  <a:pt x="241" y="151"/>
                </a:cubicBezTo>
                <a:close/>
                <a:moveTo>
                  <a:pt x="187" y="127"/>
                </a:moveTo>
                <a:cubicBezTo>
                  <a:pt x="44" y="127"/>
                  <a:pt x="44" y="127"/>
                  <a:pt x="44" y="127"/>
                </a:cubicBezTo>
                <a:cubicBezTo>
                  <a:pt x="38" y="127"/>
                  <a:pt x="32" y="133"/>
                  <a:pt x="32" y="139"/>
                </a:cubicBezTo>
                <a:cubicBezTo>
                  <a:pt x="32" y="153"/>
                  <a:pt x="32" y="153"/>
                  <a:pt x="32" y="153"/>
                </a:cubicBezTo>
                <a:cubicBezTo>
                  <a:pt x="32" y="160"/>
                  <a:pt x="38" y="165"/>
                  <a:pt x="44" y="165"/>
                </a:cubicBezTo>
                <a:cubicBezTo>
                  <a:pt x="187" y="165"/>
                  <a:pt x="187" y="165"/>
                  <a:pt x="187" y="165"/>
                </a:cubicBezTo>
                <a:cubicBezTo>
                  <a:pt x="194" y="165"/>
                  <a:pt x="199" y="160"/>
                  <a:pt x="199" y="153"/>
                </a:cubicBezTo>
                <a:cubicBezTo>
                  <a:pt x="199" y="139"/>
                  <a:pt x="199" y="139"/>
                  <a:pt x="199" y="139"/>
                </a:cubicBezTo>
                <a:cubicBezTo>
                  <a:pt x="199" y="133"/>
                  <a:pt x="194" y="127"/>
                  <a:pt x="187" y="127"/>
                </a:cubicBezTo>
                <a:close/>
                <a:moveTo>
                  <a:pt x="57" y="150"/>
                </a:moveTo>
                <a:cubicBezTo>
                  <a:pt x="56" y="150"/>
                  <a:pt x="56" y="150"/>
                  <a:pt x="56" y="150"/>
                </a:cubicBezTo>
                <a:cubicBezTo>
                  <a:pt x="54" y="150"/>
                  <a:pt x="52" y="148"/>
                  <a:pt x="52" y="146"/>
                </a:cubicBezTo>
                <a:cubicBezTo>
                  <a:pt x="52" y="144"/>
                  <a:pt x="54" y="142"/>
                  <a:pt x="56" y="142"/>
                </a:cubicBezTo>
                <a:cubicBezTo>
                  <a:pt x="57" y="142"/>
                  <a:pt x="57" y="142"/>
                  <a:pt x="57" y="142"/>
                </a:cubicBezTo>
                <a:cubicBezTo>
                  <a:pt x="59" y="142"/>
                  <a:pt x="61" y="144"/>
                  <a:pt x="61" y="146"/>
                </a:cubicBezTo>
                <a:cubicBezTo>
                  <a:pt x="61" y="148"/>
                  <a:pt x="59" y="150"/>
                  <a:pt x="57" y="150"/>
                </a:cubicBezTo>
                <a:close/>
                <a:moveTo>
                  <a:pt x="179" y="150"/>
                </a:moveTo>
                <a:cubicBezTo>
                  <a:pt x="112" y="150"/>
                  <a:pt x="112" y="150"/>
                  <a:pt x="112" y="150"/>
                </a:cubicBezTo>
                <a:cubicBezTo>
                  <a:pt x="110" y="150"/>
                  <a:pt x="108" y="148"/>
                  <a:pt x="108" y="146"/>
                </a:cubicBezTo>
                <a:cubicBezTo>
                  <a:pt x="108" y="144"/>
                  <a:pt x="110" y="142"/>
                  <a:pt x="112" y="142"/>
                </a:cubicBezTo>
                <a:cubicBezTo>
                  <a:pt x="179" y="142"/>
                  <a:pt x="179" y="142"/>
                  <a:pt x="179" y="142"/>
                </a:cubicBezTo>
                <a:cubicBezTo>
                  <a:pt x="181" y="142"/>
                  <a:pt x="183" y="144"/>
                  <a:pt x="183" y="146"/>
                </a:cubicBezTo>
                <a:cubicBezTo>
                  <a:pt x="183" y="148"/>
                  <a:pt x="181" y="150"/>
                  <a:pt x="179" y="150"/>
                </a:cubicBezTo>
                <a:close/>
                <a:moveTo>
                  <a:pt x="187" y="37"/>
                </a:moveTo>
                <a:cubicBezTo>
                  <a:pt x="44" y="37"/>
                  <a:pt x="44" y="37"/>
                  <a:pt x="44" y="37"/>
                </a:cubicBezTo>
                <a:cubicBezTo>
                  <a:pt x="38" y="37"/>
                  <a:pt x="32" y="43"/>
                  <a:pt x="32" y="49"/>
                </a:cubicBezTo>
                <a:cubicBezTo>
                  <a:pt x="32" y="63"/>
                  <a:pt x="32" y="63"/>
                  <a:pt x="32" y="63"/>
                </a:cubicBezTo>
                <a:cubicBezTo>
                  <a:pt x="32" y="70"/>
                  <a:pt x="38" y="75"/>
                  <a:pt x="44" y="75"/>
                </a:cubicBezTo>
                <a:cubicBezTo>
                  <a:pt x="187" y="75"/>
                  <a:pt x="187" y="75"/>
                  <a:pt x="187" y="75"/>
                </a:cubicBezTo>
                <a:cubicBezTo>
                  <a:pt x="194" y="75"/>
                  <a:pt x="199" y="70"/>
                  <a:pt x="199" y="63"/>
                </a:cubicBezTo>
                <a:cubicBezTo>
                  <a:pt x="199" y="49"/>
                  <a:pt x="199" y="49"/>
                  <a:pt x="199" y="49"/>
                </a:cubicBezTo>
                <a:cubicBezTo>
                  <a:pt x="199" y="43"/>
                  <a:pt x="194" y="37"/>
                  <a:pt x="187" y="37"/>
                </a:cubicBezTo>
                <a:close/>
                <a:moveTo>
                  <a:pt x="57" y="60"/>
                </a:moveTo>
                <a:cubicBezTo>
                  <a:pt x="56" y="60"/>
                  <a:pt x="56" y="60"/>
                  <a:pt x="56" y="60"/>
                </a:cubicBezTo>
                <a:cubicBezTo>
                  <a:pt x="54" y="60"/>
                  <a:pt x="52" y="58"/>
                  <a:pt x="52" y="56"/>
                </a:cubicBezTo>
                <a:cubicBezTo>
                  <a:pt x="52" y="54"/>
                  <a:pt x="54" y="52"/>
                  <a:pt x="56" y="52"/>
                </a:cubicBezTo>
                <a:cubicBezTo>
                  <a:pt x="57" y="52"/>
                  <a:pt x="57" y="52"/>
                  <a:pt x="57" y="52"/>
                </a:cubicBezTo>
                <a:cubicBezTo>
                  <a:pt x="59" y="52"/>
                  <a:pt x="61" y="54"/>
                  <a:pt x="61" y="56"/>
                </a:cubicBezTo>
                <a:cubicBezTo>
                  <a:pt x="61" y="58"/>
                  <a:pt x="59" y="60"/>
                  <a:pt x="57" y="60"/>
                </a:cubicBezTo>
                <a:close/>
                <a:moveTo>
                  <a:pt x="179" y="60"/>
                </a:moveTo>
                <a:cubicBezTo>
                  <a:pt x="112" y="60"/>
                  <a:pt x="112" y="60"/>
                  <a:pt x="112" y="60"/>
                </a:cubicBezTo>
                <a:cubicBezTo>
                  <a:pt x="110" y="60"/>
                  <a:pt x="108" y="58"/>
                  <a:pt x="108" y="56"/>
                </a:cubicBezTo>
                <a:cubicBezTo>
                  <a:pt x="108" y="54"/>
                  <a:pt x="110" y="52"/>
                  <a:pt x="112" y="52"/>
                </a:cubicBezTo>
                <a:cubicBezTo>
                  <a:pt x="179" y="52"/>
                  <a:pt x="179" y="52"/>
                  <a:pt x="179" y="52"/>
                </a:cubicBezTo>
                <a:cubicBezTo>
                  <a:pt x="181" y="52"/>
                  <a:pt x="183" y="54"/>
                  <a:pt x="183" y="56"/>
                </a:cubicBezTo>
                <a:cubicBezTo>
                  <a:pt x="183" y="58"/>
                  <a:pt x="181" y="60"/>
                  <a:pt x="179" y="60"/>
                </a:cubicBezTo>
                <a:close/>
                <a:moveTo>
                  <a:pt x="268" y="175"/>
                </a:moveTo>
                <a:cubicBezTo>
                  <a:pt x="268" y="172"/>
                  <a:pt x="265" y="169"/>
                  <a:pt x="261" y="169"/>
                </a:cubicBezTo>
                <a:cubicBezTo>
                  <a:pt x="261" y="190"/>
                  <a:pt x="261" y="190"/>
                  <a:pt x="261" y="190"/>
                </a:cubicBezTo>
                <a:cubicBezTo>
                  <a:pt x="265" y="189"/>
                  <a:pt x="268" y="187"/>
                  <a:pt x="268" y="183"/>
                </a:cubicBezTo>
                <a:lnTo>
                  <a:pt x="268" y="175"/>
                </a:lnTo>
                <a:close/>
                <a:moveTo>
                  <a:pt x="268" y="201"/>
                </a:moveTo>
                <a:cubicBezTo>
                  <a:pt x="268" y="197"/>
                  <a:pt x="265" y="194"/>
                  <a:pt x="261" y="194"/>
                </a:cubicBezTo>
                <a:cubicBezTo>
                  <a:pt x="261" y="215"/>
                  <a:pt x="261" y="215"/>
                  <a:pt x="261" y="215"/>
                </a:cubicBezTo>
                <a:cubicBezTo>
                  <a:pt x="265" y="215"/>
                  <a:pt x="268" y="212"/>
                  <a:pt x="268" y="208"/>
                </a:cubicBezTo>
                <a:lnTo>
                  <a:pt x="268" y="201"/>
                </a:lnTo>
                <a:close/>
                <a:moveTo>
                  <a:pt x="268" y="150"/>
                </a:moveTo>
                <a:cubicBezTo>
                  <a:pt x="268" y="146"/>
                  <a:pt x="265" y="143"/>
                  <a:pt x="261" y="143"/>
                </a:cubicBezTo>
                <a:cubicBezTo>
                  <a:pt x="261" y="164"/>
                  <a:pt x="261" y="164"/>
                  <a:pt x="261" y="164"/>
                </a:cubicBezTo>
                <a:cubicBezTo>
                  <a:pt x="265" y="164"/>
                  <a:pt x="268" y="161"/>
                  <a:pt x="268" y="158"/>
                </a:cubicBezTo>
                <a:lnTo>
                  <a:pt x="268" y="150"/>
                </a:lnTo>
                <a:close/>
                <a:moveTo>
                  <a:pt x="277" y="260"/>
                </a:moveTo>
                <a:cubicBezTo>
                  <a:pt x="277" y="147"/>
                  <a:pt x="277" y="147"/>
                  <a:pt x="277" y="147"/>
                </a:cubicBezTo>
                <a:cubicBezTo>
                  <a:pt x="277" y="139"/>
                  <a:pt x="270" y="132"/>
                  <a:pt x="261" y="132"/>
                </a:cubicBezTo>
                <a:cubicBezTo>
                  <a:pt x="261" y="132"/>
                  <a:pt x="261" y="132"/>
                  <a:pt x="261" y="132"/>
                </a:cubicBezTo>
                <a:cubicBezTo>
                  <a:pt x="261" y="135"/>
                  <a:pt x="261" y="135"/>
                  <a:pt x="261" y="135"/>
                </a:cubicBezTo>
                <a:cubicBezTo>
                  <a:pt x="261" y="135"/>
                  <a:pt x="261" y="135"/>
                  <a:pt x="261" y="135"/>
                </a:cubicBezTo>
                <a:cubicBezTo>
                  <a:pt x="268" y="135"/>
                  <a:pt x="273" y="141"/>
                  <a:pt x="273" y="147"/>
                </a:cubicBezTo>
                <a:cubicBezTo>
                  <a:pt x="273" y="260"/>
                  <a:pt x="273" y="260"/>
                  <a:pt x="273" y="260"/>
                </a:cubicBezTo>
                <a:cubicBezTo>
                  <a:pt x="273" y="267"/>
                  <a:pt x="268" y="272"/>
                  <a:pt x="261" y="272"/>
                </a:cubicBezTo>
                <a:cubicBezTo>
                  <a:pt x="254" y="272"/>
                  <a:pt x="254" y="272"/>
                  <a:pt x="254" y="272"/>
                </a:cubicBezTo>
                <a:cubicBezTo>
                  <a:pt x="252" y="275"/>
                  <a:pt x="249" y="277"/>
                  <a:pt x="246" y="279"/>
                </a:cubicBezTo>
                <a:cubicBezTo>
                  <a:pt x="246" y="279"/>
                  <a:pt x="246" y="279"/>
                  <a:pt x="246" y="279"/>
                </a:cubicBezTo>
                <a:cubicBezTo>
                  <a:pt x="264" y="279"/>
                  <a:pt x="264" y="279"/>
                  <a:pt x="264" y="279"/>
                </a:cubicBezTo>
                <a:cubicBezTo>
                  <a:pt x="267" y="274"/>
                  <a:pt x="267" y="274"/>
                  <a:pt x="267" y="274"/>
                </a:cubicBezTo>
                <a:cubicBezTo>
                  <a:pt x="273" y="272"/>
                  <a:pt x="277" y="267"/>
                  <a:pt x="277" y="260"/>
                </a:cubicBezTo>
                <a:close/>
                <a:moveTo>
                  <a:pt x="268" y="226"/>
                </a:moveTo>
                <a:cubicBezTo>
                  <a:pt x="268" y="222"/>
                  <a:pt x="265" y="219"/>
                  <a:pt x="261" y="219"/>
                </a:cubicBezTo>
                <a:cubicBezTo>
                  <a:pt x="261" y="240"/>
                  <a:pt x="261" y="240"/>
                  <a:pt x="261" y="240"/>
                </a:cubicBezTo>
                <a:cubicBezTo>
                  <a:pt x="265" y="240"/>
                  <a:pt x="268" y="237"/>
                  <a:pt x="268" y="234"/>
                </a:cubicBezTo>
                <a:lnTo>
                  <a:pt x="268" y="226"/>
                </a:lnTo>
                <a:close/>
                <a:moveTo>
                  <a:pt x="261" y="245"/>
                </a:moveTo>
                <a:cubicBezTo>
                  <a:pt x="261" y="254"/>
                  <a:pt x="261" y="254"/>
                  <a:pt x="261" y="254"/>
                </a:cubicBezTo>
                <a:cubicBezTo>
                  <a:pt x="261" y="258"/>
                  <a:pt x="260" y="262"/>
                  <a:pt x="259" y="266"/>
                </a:cubicBezTo>
                <a:cubicBezTo>
                  <a:pt x="261" y="266"/>
                  <a:pt x="261" y="266"/>
                  <a:pt x="261" y="266"/>
                </a:cubicBezTo>
                <a:cubicBezTo>
                  <a:pt x="265" y="266"/>
                  <a:pt x="268" y="263"/>
                  <a:pt x="268" y="259"/>
                </a:cubicBezTo>
                <a:cubicBezTo>
                  <a:pt x="268" y="251"/>
                  <a:pt x="268" y="251"/>
                  <a:pt x="268" y="251"/>
                </a:cubicBezTo>
                <a:cubicBezTo>
                  <a:pt x="268" y="248"/>
                  <a:pt x="265" y="245"/>
                  <a:pt x="261" y="245"/>
                </a:cubicBezTo>
                <a:close/>
                <a:moveTo>
                  <a:pt x="253" y="254"/>
                </a:moveTo>
                <a:cubicBezTo>
                  <a:pt x="253" y="103"/>
                  <a:pt x="253" y="103"/>
                  <a:pt x="253" y="103"/>
                </a:cubicBezTo>
                <a:cubicBezTo>
                  <a:pt x="253" y="92"/>
                  <a:pt x="244" y="83"/>
                  <a:pt x="233" y="83"/>
                </a:cubicBezTo>
                <a:cubicBezTo>
                  <a:pt x="223" y="83"/>
                  <a:pt x="223" y="83"/>
                  <a:pt x="223" y="83"/>
                </a:cubicBezTo>
                <a:cubicBezTo>
                  <a:pt x="223" y="87"/>
                  <a:pt x="223" y="87"/>
                  <a:pt x="223" y="87"/>
                </a:cubicBezTo>
                <a:cubicBezTo>
                  <a:pt x="233" y="87"/>
                  <a:pt x="233" y="87"/>
                  <a:pt x="233" y="87"/>
                </a:cubicBezTo>
                <a:cubicBezTo>
                  <a:pt x="242" y="87"/>
                  <a:pt x="249" y="94"/>
                  <a:pt x="249" y="103"/>
                </a:cubicBezTo>
                <a:cubicBezTo>
                  <a:pt x="249" y="254"/>
                  <a:pt x="249" y="254"/>
                  <a:pt x="249" y="254"/>
                </a:cubicBezTo>
                <a:cubicBezTo>
                  <a:pt x="249" y="262"/>
                  <a:pt x="242" y="269"/>
                  <a:pt x="233" y="269"/>
                </a:cubicBezTo>
                <a:cubicBezTo>
                  <a:pt x="213" y="269"/>
                  <a:pt x="213" y="269"/>
                  <a:pt x="213" y="269"/>
                </a:cubicBezTo>
                <a:cubicBezTo>
                  <a:pt x="211" y="271"/>
                  <a:pt x="209" y="273"/>
                  <a:pt x="207" y="275"/>
                </a:cubicBezTo>
                <a:cubicBezTo>
                  <a:pt x="209" y="279"/>
                  <a:pt x="209" y="279"/>
                  <a:pt x="209" y="279"/>
                </a:cubicBezTo>
                <a:cubicBezTo>
                  <a:pt x="237" y="279"/>
                  <a:pt x="237" y="279"/>
                  <a:pt x="237" y="279"/>
                </a:cubicBezTo>
                <a:cubicBezTo>
                  <a:pt x="240" y="273"/>
                  <a:pt x="240" y="273"/>
                  <a:pt x="240" y="273"/>
                </a:cubicBezTo>
                <a:cubicBezTo>
                  <a:pt x="248" y="270"/>
                  <a:pt x="253" y="262"/>
                  <a:pt x="253" y="254"/>
                </a:cubicBezTo>
                <a:close/>
                <a:moveTo>
                  <a:pt x="215" y="245"/>
                </a:moveTo>
                <a:cubicBezTo>
                  <a:pt x="215" y="44"/>
                  <a:pt x="215" y="44"/>
                  <a:pt x="215" y="44"/>
                </a:cubicBezTo>
                <a:cubicBezTo>
                  <a:pt x="215" y="29"/>
                  <a:pt x="203" y="17"/>
                  <a:pt x="188" y="17"/>
                </a:cubicBezTo>
                <a:cubicBezTo>
                  <a:pt x="43" y="17"/>
                  <a:pt x="43" y="17"/>
                  <a:pt x="43" y="17"/>
                </a:cubicBezTo>
                <a:cubicBezTo>
                  <a:pt x="28" y="17"/>
                  <a:pt x="16" y="29"/>
                  <a:pt x="16" y="44"/>
                </a:cubicBezTo>
                <a:cubicBezTo>
                  <a:pt x="16" y="245"/>
                  <a:pt x="16" y="245"/>
                  <a:pt x="16" y="245"/>
                </a:cubicBezTo>
                <a:cubicBezTo>
                  <a:pt x="16" y="257"/>
                  <a:pt x="24" y="266"/>
                  <a:pt x="34" y="270"/>
                </a:cubicBezTo>
                <a:cubicBezTo>
                  <a:pt x="38" y="279"/>
                  <a:pt x="38" y="279"/>
                  <a:pt x="38" y="279"/>
                </a:cubicBezTo>
                <a:cubicBezTo>
                  <a:pt x="75" y="279"/>
                  <a:pt x="75" y="279"/>
                  <a:pt x="75" y="279"/>
                </a:cubicBezTo>
                <a:cubicBezTo>
                  <a:pt x="79" y="272"/>
                  <a:pt x="79" y="272"/>
                  <a:pt x="79" y="272"/>
                </a:cubicBezTo>
                <a:cubicBezTo>
                  <a:pt x="153" y="272"/>
                  <a:pt x="153" y="272"/>
                  <a:pt x="153" y="272"/>
                </a:cubicBezTo>
                <a:cubicBezTo>
                  <a:pt x="156" y="279"/>
                  <a:pt x="156" y="279"/>
                  <a:pt x="156" y="279"/>
                </a:cubicBezTo>
                <a:cubicBezTo>
                  <a:pt x="193" y="279"/>
                  <a:pt x="193" y="279"/>
                  <a:pt x="193" y="279"/>
                </a:cubicBezTo>
                <a:cubicBezTo>
                  <a:pt x="198" y="270"/>
                  <a:pt x="198" y="270"/>
                  <a:pt x="198" y="270"/>
                </a:cubicBezTo>
                <a:cubicBezTo>
                  <a:pt x="208" y="266"/>
                  <a:pt x="215" y="257"/>
                  <a:pt x="215" y="245"/>
                </a:cubicBezTo>
                <a:close/>
                <a:moveTo>
                  <a:pt x="188" y="266"/>
                </a:moveTo>
                <a:cubicBezTo>
                  <a:pt x="43" y="266"/>
                  <a:pt x="43" y="266"/>
                  <a:pt x="43" y="266"/>
                </a:cubicBezTo>
                <a:cubicBezTo>
                  <a:pt x="32" y="266"/>
                  <a:pt x="22" y="257"/>
                  <a:pt x="22" y="245"/>
                </a:cubicBezTo>
                <a:cubicBezTo>
                  <a:pt x="22" y="44"/>
                  <a:pt x="22" y="44"/>
                  <a:pt x="22" y="44"/>
                </a:cubicBezTo>
                <a:cubicBezTo>
                  <a:pt x="22" y="32"/>
                  <a:pt x="32" y="23"/>
                  <a:pt x="43" y="23"/>
                </a:cubicBezTo>
                <a:cubicBezTo>
                  <a:pt x="188" y="23"/>
                  <a:pt x="188" y="23"/>
                  <a:pt x="188" y="23"/>
                </a:cubicBezTo>
                <a:cubicBezTo>
                  <a:pt x="200" y="23"/>
                  <a:pt x="209" y="32"/>
                  <a:pt x="209" y="44"/>
                </a:cubicBezTo>
                <a:cubicBezTo>
                  <a:pt x="209" y="245"/>
                  <a:pt x="209" y="245"/>
                  <a:pt x="209" y="245"/>
                </a:cubicBezTo>
                <a:cubicBezTo>
                  <a:pt x="209" y="257"/>
                  <a:pt x="200" y="266"/>
                  <a:pt x="188" y="266"/>
                </a:cubicBezTo>
                <a:close/>
                <a:moveTo>
                  <a:pt x="241" y="117"/>
                </a:moveTo>
                <a:cubicBezTo>
                  <a:pt x="241" y="107"/>
                  <a:pt x="241" y="107"/>
                  <a:pt x="241" y="107"/>
                </a:cubicBezTo>
                <a:cubicBezTo>
                  <a:pt x="241" y="102"/>
                  <a:pt x="237" y="98"/>
                  <a:pt x="232" y="98"/>
                </a:cubicBezTo>
                <a:cubicBezTo>
                  <a:pt x="223" y="98"/>
                  <a:pt x="223" y="98"/>
                  <a:pt x="223" y="98"/>
                </a:cubicBezTo>
                <a:cubicBezTo>
                  <a:pt x="223" y="109"/>
                  <a:pt x="223" y="109"/>
                  <a:pt x="223" y="109"/>
                </a:cubicBezTo>
                <a:cubicBezTo>
                  <a:pt x="226" y="109"/>
                  <a:pt x="226" y="109"/>
                  <a:pt x="226" y="109"/>
                </a:cubicBezTo>
                <a:cubicBezTo>
                  <a:pt x="228" y="109"/>
                  <a:pt x="229" y="110"/>
                  <a:pt x="229" y="112"/>
                </a:cubicBezTo>
                <a:cubicBezTo>
                  <a:pt x="229" y="114"/>
                  <a:pt x="228" y="115"/>
                  <a:pt x="226" y="115"/>
                </a:cubicBezTo>
                <a:cubicBezTo>
                  <a:pt x="223" y="115"/>
                  <a:pt x="223" y="115"/>
                  <a:pt x="223" y="115"/>
                </a:cubicBezTo>
                <a:cubicBezTo>
                  <a:pt x="223" y="126"/>
                  <a:pt x="223" y="126"/>
                  <a:pt x="223" y="126"/>
                </a:cubicBezTo>
                <a:cubicBezTo>
                  <a:pt x="232" y="126"/>
                  <a:pt x="232" y="126"/>
                  <a:pt x="232" y="126"/>
                </a:cubicBezTo>
                <a:cubicBezTo>
                  <a:pt x="237" y="126"/>
                  <a:pt x="241" y="122"/>
                  <a:pt x="241" y="117"/>
                </a:cubicBezTo>
                <a:close/>
                <a:moveTo>
                  <a:pt x="4" y="88"/>
                </a:moveTo>
                <a:cubicBezTo>
                  <a:pt x="0" y="88"/>
                  <a:pt x="0" y="88"/>
                  <a:pt x="0" y="88"/>
                </a:cubicBezTo>
                <a:cubicBezTo>
                  <a:pt x="0" y="96"/>
                  <a:pt x="0" y="96"/>
                  <a:pt x="0" y="96"/>
                </a:cubicBezTo>
                <a:cubicBezTo>
                  <a:pt x="4" y="96"/>
                  <a:pt x="4" y="96"/>
                  <a:pt x="4" y="96"/>
                </a:cubicBezTo>
                <a:lnTo>
                  <a:pt x="4" y="88"/>
                </a:lnTo>
                <a:close/>
                <a:moveTo>
                  <a:pt x="125" y="0"/>
                </a:moveTo>
                <a:cubicBezTo>
                  <a:pt x="117" y="0"/>
                  <a:pt x="117" y="0"/>
                  <a:pt x="117" y="0"/>
                </a:cubicBezTo>
                <a:cubicBezTo>
                  <a:pt x="117" y="4"/>
                  <a:pt x="117" y="4"/>
                  <a:pt x="117" y="4"/>
                </a:cubicBezTo>
                <a:cubicBezTo>
                  <a:pt x="125" y="4"/>
                  <a:pt x="125" y="4"/>
                  <a:pt x="125" y="4"/>
                </a:cubicBezTo>
                <a:lnTo>
                  <a:pt x="125" y="0"/>
                </a:lnTo>
                <a:close/>
                <a:moveTo>
                  <a:pt x="61" y="0"/>
                </a:moveTo>
                <a:cubicBezTo>
                  <a:pt x="53" y="0"/>
                  <a:pt x="53" y="0"/>
                  <a:pt x="53" y="0"/>
                </a:cubicBezTo>
                <a:cubicBezTo>
                  <a:pt x="53" y="4"/>
                  <a:pt x="53" y="4"/>
                  <a:pt x="53" y="4"/>
                </a:cubicBezTo>
                <a:cubicBezTo>
                  <a:pt x="61" y="4"/>
                  <a:pt x="61" y="4"/>
                  <a:pt x="61" y="4"/>
                </a:cubicBezTo>
                <a:lnTo>
                  <a:pt x="61" y="0"/>
                </a:lnTo>
                <a:close/>
                <a:moveTo>
                  <a:pt x="42" y="4"/>
                </a:moveTo>
                <a:cubicBezTo>
                  <a:pt x="45" y="4"/>
                  <a:pt x="45" y="4"/>
                  <a:pt x="45" y="4"/>
                </a:cubicBezTo>
                <a:cubicBezTo>
                  <a:pt x="45" y="0"/>
                  <a:pt x="45" y="0"/>
                  <a:pt x="45" y="0"/>
                </a:cubicBezTo>
                <a:cubicBezTo>
                  <a:pt x="42" y="0"/>
                  <a:pt x="42" y="0"/>
                  <a:pt x="42" y="0"/>
                </a:cubicBezTo>
                <a:cubicBezTo>
                  <a:pt x="40" y="0"/>
                  <a:pt x="39" y="0"/>
                  <a:pt x="37" y="1"/>
                </a:cubicBezTo>
                <a:cubicBezTo>
                  <a:pt x="37" y="5"/>
                  <a:pt x="37" y="5"/>
                  <a:pt x="37" y="5"/>
                </a:cubicBezTo>
                <a:cubicBezTo>
                  <a:pt x="39" y="4"/>
                  <a:pt x="40" y="4"/>
                  <a:pt x="42" y="4"/>
                </a:cubicBezTo>
                <a:close/>
                <a:moveTo>
                  <a:pt x="8" y="25"/>
                </a:moveTo>
                <a:cubicBezTo>
                  <a:pt x="4" y="24"/>
                  <a:pt x="4" y="24"/>
                  <a:pt x="4" y="24"/>
                </a:cubicBezTo>
                <a:cubicBezTo>
                  <a:pt x="3" y="26"/>
                  <a:pt x="2" y="29"/>
                  <a:pt x="1" y="32"/>
                </a:cubicBezTo>
                <a:cubicBezTo>
                  <a:pt x="5" y="33"/>
                  <a:pt x="5" y="33"/>
                  <a:pt x="5" y="33"/>
                </a:cubicBezTo>
                <a:cubicBezTo>
                  <a:pt x="6" y="30"/>
                  <a:pt x="7" y="28"/>
                  <a:pt x="8" y="25"/>
                </a:cubicBezTo>
                <a:close/>
                <a:moveTo>
                  <a:pt x="93" y="0"/>
                </a:moveTo>
                <a:cubicBezTo>
                  <a:pt x="85" y="0"/>
                  <a:pt x="85" y="0"/>
                  <a:pt x="85" y="0"/>
                </a:cubicBezTo>
                <a:cubicBezTo>
                  <a:pt x="85" y="4"/>
                  <a:pt x="85" y="4"/>
                  <a:pt x="85" y="4"/>
                </a:cubicBezTo>
                <a:cubicBezTo>
                  <a:pt x="93" y="4"/>
                  <a:pt x="93" y="4"/>
                  <a:pt x="93" y="4"/>
                </a:cubicBezTo>
                <a:lnTo>
                  <a:pt x="93" y="0"/>
                </a:lnTo>
                <a:close/>
                <a:moveTo>
                  <a:pt x="77" y="0"/>
                </a:moveTo>
                <a:cubicBezTo>
                  <a:pt x="69" y="0"/>
                  <a:pt x="69" y="0"/>
                  <a:pt x="69" y="0"/>
                </a:cubicBezTo>
                <a:cubicBezTo>
                  <a:pt x="69" y="4"/>
                  <a:pt x="69" y="4"/>
                  <a:pt x="69" y="4"/>
                </a:cubicBezTo>
                <a:cubicBezTo>
                  <a:pt x="77" y="4"/>
                  <a:pt x="77" y="4"/>
                  <a:pt x="77" y="4"/>
                </a:cubicBezTo>
                <a:lnTo>
                  <a:pt x="77" y="0"/>
                </a:lnTo>
                <a:close/>
                <a:moveTo>
                  <a:pt x="141" y="0"/>
                </a:moveTo>
                <a:cubicBezTo>
                  <a:pt x="133" y="0"/>
                  <a:pt x="133" y="0"/>
                  <a:pt x="133" y="0"/>
                </a:cubicBezTo>
                <a:cubicBezTo>
                  <a:pt x="133" y="4"/>
                  <a:pt x="133" y="4"/>
                  <a:pt x="133" y="4"/>
                </a:cubicBezTo>
                <a:cubicBezTo>
                  <a:pt x="141" y="4"/>
                  <a:pt x="141" y="4"/>
                  <a:pt x="141" y="4"/>
                </a:cubicBezTo>
                <a:lnTo>
                  <a:pt x="141" y="0"/>
                </a:lnTo>
                <a:close/>
                <a:moveTo>
                  <a:pt x="4" y="56"/>
                </a:moveTo>
                <a:cubicBezTo>
                  <a:pt x="0" y="56"/>
                  <a:pt x="0" y="56"/>
                  <a:pt x="0" y="56"/>
                </a:cubicBezTo>
                <a:cubicBezTo>
                  <a:pt x="0" y="64"/>
                  <a:pt x="0" y="64"/>
                  <a:pt x="0" y="64"/>
                </a:cubicBezTo>
                <a:cubicBezTo>
                  <a:pt x="4" y="64"/>
                  <a:pt x="4" y="64"/>
                  <a:pt x="4" y="64"/>
                </a:cubicBezTo>
                <a:lnTo>
                  <a:pt x="4" y="56"/>
                </a:lnTo>
                <a:close/>
                <a:moveTo>
                  <a:pt x="4" y="42"/>
                </a:moveTo>
                <a:cubicBezTo>
                  <a:pt x="4" y="42"/>
                  <a:pt x="4" y="41"/>
                  <a:pt x="4" y="40"/>
                </a:cubicBezTo>
                <a:cubicBezTo>
                  <a:pt x="0" y="40"/>
                  <a:pt x="0" y="40"/>
                  <a:pt x="0" y="40"/>
                </a:cubicBezTo>
                <a:cubicBezTo>
                  <a:pt x="0" y="41"/>
                  <a:pt x="0" y="41"/>
                  <a:pt x="0" y="42"/>
                </a:cubicBezTo>
                <a:cubicBezTo>
                  <a:pt x="0" y="48"/>
                  <a:pt x="0" y="48"/>
                  <a:pt x="0" y="48"/>
                </a:cubicBezTo>
                <a:cubicBezTo>
                  <a:pt x="4" y="48"/>
                  <a:pt x="4" y="48"/>
                  <a:pt x="4" y="48"/>
                </a:cubicBezTo>
                <a:lnTo>
                  <a:pt x="4" y="42"/>
                </a:lnTo>
                <a:close/>
                <a:moveTo>
                  <a:pt x="17" y="14"/>
                </a:moveTo>
                <a:cubicBezTo>
                  <a:pt x="14" y="11"/>
                  <a:pt x="14" y="11"/>
                  <a:pt x="14" y="11"/>
                </a:cubicBezTo>
                <a:cubicBezTo>
                  <a:pt x="12" y="12"/>
                  <a:pt x="10" y="14"/>
                  <a:pt x="9" y="17"/>
                </a:cubicBezTo>
                <a:cubicBezTo>
                  <a:pt x="12" y="19"/>
                  <a:pt x="12" y="19"/>
                  <a:pt x="12" y="19"/>
                </a:cubicBezTo>
                <a:cubicBezTo>
                  <a:pt x="13" y="17"/>
                  <a:pt x="15" y="15"/>
                  <a:pt x="17" y="14"/>
                </a:cubicBezTo>
                <a:close/>
                <a:moveTo>
                  <a:pt x="4" y="72"/>
                </a:moveTo>
                <a:cubicBezTo>
                  <a:pt x="0" y="72"/>
                  <a:pt x="0" y="72"/>
                  <a:pt x="0" y="72"/>
                </a:cubicBezTo>
                <a:cubicBezTo>
                  <a:pt x="0" y="80"/>
                  <a:pt x="0" y="80"/>
                  <a:pt x="0" y="80"/>
                </a:cubicBezTo>
                <a:cubicBezTo>
                  <a:pt x="4" y="80"/>
                  <a:pt x="4" y="80"/>
                  <a:pt x="4" y="80"/>
                </a:cubicBezTo>
                <a:lnTo>
                  <a:pt x="4" y="72"/>
                </a:lnTo>
                <a:close/>
                <a:moveTo>
                  <a:pt x="30" y="6"/>
                </a:moveTo>
                <a:cubicBezTo>
                  <a:pt x="29" y="2"/>
                  <a:pt x="29" y="2"/>
                  <a:pt x="29" y="2"/>
                </a:cubicBezTo>
                <a:cubicBezTo>
                  <a:pt x="26" y="3"/>
                  <a:pt x="24" y="4"/>
                  <a:pt x="21" y="6"/>
                </a:cubicBezTo>
                <a:cubicBezTo>
                  <a:pt x="23" y="9"/>
                  <a:pt x="23" y="9"/>
                  <a:pt x="23" y="9"/>
                </a:cubicBezTo>
                <a:cubicBezTo>
                  <a:pt x="25" y="8"/>
                  <a:pt x="28" y="7"/>
                  <a:pt x="30" y="6"/>
                </a:cubicBezTo>
                <a:close/>
                <a:moveTo>
                  <a:pt x="109" y="0"/>
                </a:moveTo>
                <a:cubicBezTo>
                  <a:pt x="101" y="0"/>
                  <a:pt x="101" y="0"/>
                  <a:pt x="101" y="0"/>
                </a:cubicBezTo>
                <a:cubicBezTo>
                  <a:pt x="101" y="4"/>
                  <a:pt x="101" y="4"/>
                  <a:pt x="101" y="4"/>
                </a:cubicBezTo>
                <a:cubicBezTo>
                  <a:pt x="109" y="4"/>
                  <a:pt x="109" y="4"/>
                  <a:pt x="109" y="4"/>
                </a:cubicBezTo>
                <a:lnTo>
                  <a:pt x="109" y="0"/>
                </a:lnTo>
                <a:close/>
                <a:moveTo>
                  <a:pt x="251" y="47"/>
                </a:moveTo>
                <a:cubicBezTo>
                  <a:pt x="247" y="40"/>
                  <a:pt x="247" y="40"/>
                  <a:pt x="247" y="40"/>
                </a:cubicBezTo>
                <a:cubicBezTo>
                  <a:pt x="244" y="42"/>
                  <a:pt x="244" y="42"/>
                  <a:pt x="244" y="42"/>
                </a:cubicBezTo>
                <a:cubicBezTo>
                  <a:pt x="247" y="49"/>
                  <a:pt x="247" y="49"/>
                  <a:pt x="247" y="49"/>
                </a:cubicBezTo>
                <a:lnTo>
                  <a:pt x="251" y="47"/>
                </a:lnTo>
                <a:close/>
                <a:moveTo>
                  <a:pt x="259" y="61"/>
                </a:moveTo>
                <a:cubicBezTo>
                  <a:pt x="255" y="54"/>
                  <a:pt x="255" y="54"/>
                  <a:pt x="255" y="54"/>
                </a:cubicBezTo>
                <a:cubicBezTo>
                  <a:pt x="251" y="56"/>
                  <a:pt x="251" y="56"/>
                  <a:pt x="251" y="56"/>
                </a:cubicBezTo>
                <a:cubicBezTo>
                  <a:pt x="255" y="63"/>
                  <a:pt x="255" y="63"/>
                  <a:pt x="255" y="63"/>
                </a:cubicBezTo>
                <a:lnTo>
                  <a:pt x="259" y="61"/>
                </a:lnTo>
                <a:close/>
                <a:moveTo>
                  <a:pt x="266" y="75"/>
                </a:moveTo>
                <a:cubicBezTo>
                  <a:pt x="262" y="68"/>
                  <a:pt x="262" y="68"/>
                  <a:pt x="262" y="68"/>
                </a:cubicBezTo>
                <a:cubicBezTo>
                  <a:pt x="259" y="70"/>
                  <a:pt x="259" y="70"/>
                  <a:pt x="259" y="70"/>
                </a:cubicBezTo>
                <a:cubicBezTo>
                  <a:pt x="263" y="77"/>
                  <a:pt x="263" y="77"/>
                  <a:pt x="263" y="77"/>
                </a:cubicBezTo>
                <a:lnTo>
                  <a:pt x="266" y="75"/>
                </a:lnTo>
                <a:close/>
                <a:moveTo>
                  <a:pt x="274" y="89"/>
                </a:moveTo>
                <a:cubicBezTo>
                  <a:pt x="270" y="82"/>
                  <a:pt x="270" y="82"/>
                  <a:pt x="270" y="82"/>
                </a:cubicBezTo>
                <a:cubicBezTo>
                  <a:pt x="266" y="84"/>
                  <a:pt x="266" y="84"/>
                  <a:pt x="266" y="84"/>
                </a:cubicBezTo>
                <a:cubicBezTo>
                  <a:pt x="270" y="91"/>
                  <a:pt x="270" y="91"/>
                  <a:pt x="270" y="91"/>
                </a:cubicBezTo>
                <a:lnTo>
                  <a:pt x="274" y="89"/>
                </a:lnTo>
                <a:close/>
                <a:moveTo>
                  <a:pt x="232" y="20"/>
                </a:moveTo>
                <a:cubicBezTo>
                  <a:pt x="231" y="19"/>
                  <a:pt x="228" y="17"/>
                  <a:pt x="226" y="15"/>
                </a:cubicBezTo>
                <a:cubicBezTo>
                  <a:pt x="224" y="19"/>
                  <a:pt x="224" y="19"/>
                  <a:pt x="224" y="19"/>
                </a:cubicBezTo>
                <a:cubicBezTo>
                  <a:pt x="226" y="20"/>
                  <a:pt x="228" y="22"/>
                  <a:pt x="230" y="23"/>
                </a:cubicBezTo>
                <a:lnTo>
                  <a:pt x="232" y="20"/>
                </a:lnTo>
                <a:close/>
                <a:moveTo>
                  <a:pt x="243" y="33"/>
                </a:moveTo>
                <a:cubicBezTo>
                  <a:pt x="242" y="31"/>
                  <a:pt x="240" y="28"/>
                  <a:pt x="238" y="26"/>
                </a:cubicBezTo>
                <a:cubicBezTo>
                  <a:pt x="235" y="29"/>
                  <a:pt x="235" y="29"/>
                  <a:pt x="235" y="29"/>
                </a:cubicBezTo>
                <a:cubicBezTo>
                  <a:pt x="237" y="31"/>
                  <a:pt x="239" y="33"/>
                  <a:pt x="240" y="35"/>
                </a:cubicBezTo>
                <a:lnTo>
                  <a:pt x="243" y="33"/>
                </a:lnTo>
                <a:close/>
                <a:moveTo>
                  <a:pt x="277" y="105"/>
                </a:moveTo>
                <a:cubicBezTo>
                  <a:pt x="280" y="104"/>
                  <a:pt x="280" y="104"/>
                  <a:pt x="280" y="104"/>
                </a:cubicBezTo>
                <a:cubicBezTo>
                  <a:pt x="279" y="101"/>
                  <a:pt x="278" y="99"/>
                  <a:pt x="277" y="96"/>
                </a:cubicBezTo>
                <a:cubicBezTo>
                  <a:pt x="274" y="98"/>
                  <a:pt x="274" y="98"/>
                  <a:pt x="274" y="98"/>
                </a:cubicBezTo>
                <a:cubicBezTo>
                  <a:pt x="275" y="100"/>
                  <a:pt x="276" y="103"/>
                  <a:pt x="277" y="105"/>
                </a:cubicBezTo>
                <a:close/>
                <a:moveTo>
                  <a:pt x="205" y="4"/>
                </a:moveTo>
                <a:cubicBezTo>
                  <a:pt x="202" y="3"/>
                  <a:pt x="199" y="2"/>
                  <a:pt x="197" y="2"/>
                </a:cubicBezTo>
                <a:cubicBezTo>
                  <a:pt x="196" y="6"/>
                  <a:pt x="196" y="6"/>
                  <a:pt x="196" y="6"/>
                </a:cubicBezTo>
                <a:cubicBezTo>
                  <a:pt x="198" y="6"/>
                  <a:pt x="201" y="7"/>
                  <a:pt x="203" y="8"/>
                </a:cubicBezTo>
                <a:lnTo>
                  <a:pt x="205" y="4"/>
                </a:lnTo>
                <a:close/>
                <a:moveTo>
                  <a:pt x="157" y="0"/>
                </a:moveTo>
                <a:cubicBezTo>
                  <a:pt x="149" y="0"/>
                  <a:pt x="149" y="0"/>
                  <a:pt x="149" y="0"/>
                </a:cubicBezTo>
                <a:cubicBezTo>
                  <a:pt x="149" y="4"/>
                  <a:pt x="149" y="4"/>
                  <a:pt x="149" y="4"/>
                </a:cubicBezTo>
                <a:cubicBezTo>
                  <a:pt x="157" y="4"/>
                  <a:pt x="157" y="4"/>
                  <a:pt x="157" y="4"/>
                </a:cubicBezTo>
                <a:lnTo>
                  <a:pt x="157" y="0"/>
                </a:lnTo>
                <a:close/>
                <a:moveTo>
                  <a:pt x="172" y="0"/>
                </a:moveTo>
                <a:cubicBezTo>
                  <a:pt x="165" y="0"/>
                  <a:pt x="165" y="0"/>
                  <a:pt x="165" y="0"/>
                </a:cubicBezTo>
                <a:cubicBezTo>
                  <a:pt x="165" y="4"/>
                  <a:pt x="165" y="4"/>
                  <a:pt x="165" y="4"/>
                </a:cubicBezTo>
                <a:cubicBezTo>
                  <a:pt x="172" y="4"/>
                  <a:pt x="172" y="4"/>
                  <a:pt x="172" y="4"/>
                </a:cubicBezTo>
                <a:lnTo>
                  <a:pt x="172" y="0"/>
                </a:lnTo>
                <a:close/>
                <a:moveTo>
                  <a:pt x="188" y="4"/>
                </a:moveTo>
                <a:cubicBezTo>
                  <a:pt x="189" y="0"/>
                  <a:pt x="189" y="0"/>
                  <a:pt x="189" y="0"/>
                </a:cubicBezTo>
                <a:cubicBezTo>
                  <a:pt x="187" y="0"/>
                  <a:pt x="186" y="0"/>
                  <a:pt x="185" y="0"/>
                </a:cubicBezTo>
                <a:cubicBezTo>
                  <a:pt x="180" y="0"/>
                  <a:pt x="180" y="0"/>
                  <a:pt x="180" y="0"/>
                </a:cubicBezTo>
                <a:cubicBezTo>
                  <a:pt x="180" y="4"/>
                  <a:pt x="180" y="4"/>
                  <a:pt x="180" y="4"/>
                </a:cubicBezTo>
                <a:cubicBezTo>
                  <a:pt x="185" y="4"/>
                  <a:pt x="185" y="4"/>
                  <a:pt x="185" y="4"/>
                </a:cubicBezTo>
                <a:cubicBezTo>
                  <a:pt x="186" y="4"/>
                  <a:pt x="187" y="4"/>
                  <a:pt x="188" y="4"/>
                </a:cubicBezTo>
                <a:close/>
                <a:moveTo>
                  <a:pt x="219" y="11"/>
                </a:moveTo>
                <a:cubicBezTo>
                  <a:pt x="217" y="9"/>
                  <a:pt x="215" y="8"/>
                  <a:pt x="212" y="7"/>
                </a:cubicBezTo>
                <a:cubicBezTo>
                  <a:pt x="210" y="11"/>
                  <a:pt x="210" y="11"/>
                  <a:pt x="210" y="11"/>
                </a:cubicBezTo>
                <a:cubicBezTo>
                  <a:pt x="213" y="12"/>
                  <a:pt x="215" y="13"/>
                  <a:pt x="217" y="14"/>
                </a:cubicBezTo>
                <a:lnTo>
                  <a:pt x="219" y="11"/>
                </a:lnTo>
                <a:close/>
                <a:moveTo>
                  <a:pt x="285" y="135"/>
                </a:moveTo>
                <a:cubicBezTo>
                  <a:pt x="289" y="135"/>
                  <a:pt x="289" y="135"/>
                  <a:pt x="289" y="135"/>
                </a:cubicBezTo>
                <a:cubicBezTo>
                  <a:pt x="289" y="132"/>
                  <a:pt x="288" y="129"/>
                  <a:pt x="288" y="127"/>
                </a:cubicBezTo>
                <a:cubicBezTo>
                  <a:pt x="284" y="128"/>
                  <a:pt x="284" y="128"/>
                  <a:pt x="284" y="128"/>
                </a:cubicBezTo>
                <a:cubicBezTo>
                  <a:pt x="284" y="130"/>
                  <a:pt x="285" y="133"/>
                  <a:pt x="285" y="135"/>
                </a:cubicBezTo>
                <a:close/>
                <a:moveTo>
                  <a:pt x="288" y="151"/>
                </a:moveTo>
                <a:cubicBezTo>
                  <a:pt x="292" y="150"/>
                  <a:pt x="292" y="150"/>
                  <a:pt x="292" y="150"/>
                </a:cubicBezTo>
                <a:cubicBezTo>
                  <a:pt x="292" y="148"/>
                  <a:pt x="291" y="145"/>
                  <a:pt x="291" y="142"/>
                </a:cubicBezTo>
                <a:cubicBezTo>
                  <a:pt x="287" y="143"/>
                  <a:pt x="287" y="143"/>
                  <a:pt x="287" y="143"/>
                </a:cubicBezTo>
                <a:cubicBezTo>
                  <a:pt x="287" y="146"/>
                  <a:pt x="288" y="148"/>
                  <a:pt x="288" y="151"/>
                </a:cubicBezTo>
                <a:close/>
                <a:moveTo>
                  <a:pt x="242" y="296"/>
                </a:moveTo>
                <a:cubicBezTo>
                  <a:pt x="250" y="296"/>
                  <a:pt x="250" y="296"/>
                  <a:pt x="250" y="296"/>
                </a:cubicBezTo>
                <a:cubicBezTo>
                  <a:pt x="250" y="292"/>
                  <a:pt x="250" y="292"/>
                  <a:pt x="250" y="292"/>
                </a:cubicBezTo>
                <a:cubicBezTo>
                  <a:pt x="242" y="292"/>
                  <a:pt x="242" y="292"/>
                  <a:pt x="242" y="292"/>
                </a:cubicBezTo>
                <a:lnTo>
                  <a:pt x="242" y="296"/>
                </a:lnTo>
                <a:close/>
                <a:moveTo>
                  <a:pt x="226" y="296"/>
                </a:moveTo>
                <a:cubicBezTo>
                  <a:pt x="234" y="296"/>
                  <a:pt x="234" y="296"/>
                  <a:pt x="234" y="296"/>
                </a:cubicBezTo>
                <a:cubicBezTo>
                  <a:pt x="234" y="292"/>
                  <a:pt x="234" y="292"/>
                  <a:pt x="234" y="292"/>
                </a:cubicBezTo>
                <a:cubicBezTo>
                  <a:pt x="226" y="292"/>
                  <a:pt x="226" y="292"/>
                  <a:pt x="226" y="292"/>
                </a:cubicBezTo>
                <a:lnTo>
                  <a:pt x="226" y="296"/>
                </a:lnTo>
                <a:close/>
                <a:moveTo>
                  <a:pt x="258" y="292"/>
                </a:moveTo>
                <a:cubicBezTo>
                  <a:pt x="259" y="296"/>
                  <a:pt x="259" y="296"/>
                  <a:pt x="259" y="296"/>
                </a:cubicBezTo>
                <a:cubicBezTo>
                  <a:pt x="261" y="295"/>
                  <a:pt x="264" y="294"/>
                  <a:pt x="267" y="293"/>
                </a:cubicBezTo>
                <a:cubicBezTo>
                  <a:pt x="265" y="290"/>
                  <a:pt x="265" y="290"/>
                  <a:pt x="265" y="290"/>
                </a:cubicBezTo>
                <a:cubicBezTo>
                  <a:pt x="263" y="291"/>
                  <a:pt x="260" y="291"/>
                  <a:pt x="258" y="292"/>
                </a:cubicBezTo>
                <a:close/>
                <a:moveTo>
                  <a:pt x="210" y="296"/>
                </a:moveTo>
                <a:cubicBezTo>
                  <a:pt x="218" y="296"/>
                  <a:pt x="218" y="296"/>
                  <a:pt x="218" y="296"/>
                </a:cubicBezTo>
                <a:cubicBezTo>
                  <a:pt x="218" y="292"/>
                  <a:pt x="218" y="292"/>
                  <a:pt x="218" y="292"/>
                </a:cubicBezTo>
                <a:cubicBezTo>
                  <a:pt x="210" y="292"/>
                  <a:pt x="210" y="292"/>
                  <a:pt x="210" y="292"/>
                </a:cubicBezTo>
                <a:lnTo>
                  <a:pt x="210" y="296"/>
                </a:lnTo>
                <a:close/>
                <a:moveTo>
                  <a:pt x="179" y="296"/>
                </a:moveTo>
                <a:cubicBezTo>
                  <a:pt x="187" y="296"/>
                  <a:pt x="187" y="296"/>
                  <a:pt x="187" y="296"/>
                </a:cubicBezTo>
                <a:cubicBezTo>
                  <a:pt x="187" y="292"/>
                  <a:pt x="187" y="292"/>
                  <a:pt x="187" y="292"/>
                </a:cubicBezTo>
                <a:cubicBezTo>
                  <a:pt x="179" y="292"/>
                  <a:pt x="179" y="292"/>
                  <a:pt x="179" y="292"/>
                </a:cubicBezTo>
                <a:lnTo>
                  <a:pt x="179" y="296"/>
                </a:lnTo>
                <a:close/>
                <a:moveTo>
                  <a:pt x="163" y="296"/>
                </a:moveTo>
                <a:cubicBezTo>
                  <a:pt x="171" y="296"/>
                  <a:pt x="171" y="296"/>
                  <a:pt x="171" y="296"/>
                </a:cubicBezTo>
                <a:cubicBezTo>
                  <a:pt x="171" y="292"/>
                  <a:pt x="171" y="292"/>
                  <a:pt x="171" y="292"/>
                </a:cubicBezTo>
                <a:cubicBezTo>
                  <a:pt x="163" y="292"/>
                  <a:pt x="163" y="292"/>
                  <a:pt x="163" y="292"/>
                </a:cubicBezTo>
                <a:lnTo>
                  <a:pt x="163" y="296"/>
                </a:lnTo>
                <a:close/>
                <a:moveTo>
                  <a:pt x="147" y="296"/>
                </a:moveTo>
                <a:cubicBezTo>
                  <a:pt x="155" y="296"/>
                  <a:pt x="155" y="296"/>
                  <a:pt x="155" y="296"/>
                </a:cubicBezTo>
                <a:cubicBezTo>
                  <a:pt x="155" y="292"/>
                  <a:pt x="155" y="292"/>
                  <a:pt x="155" y="292"/>
                </a:cubicBezTo>
                <a:cubicBezTo>
                  <a:pt x="147" y="292"/>
                  <a:pt x="147" y="292"/>
                  <a:pt x="147" y="292"/>
                </a:cubicBezTo>
                <a:lnTo>
                  <a:pt x="147" y="296"/>
                </a:lnTo>
                <a:close/>
                <a:moveTo>
                  <a:pt x="195" y="296"/>
                </a:moveTo>
                <a:cubicBezTo>
                  <a:pt x="203" y="296"/>
                  <a:pt x="203" y="296"/>
                  <a:pt x="203" y="296"/>
                </a:cubicBezTo>
                <a:cubicBezTo>
                  <a:pt x="203" y="292"/>
                  <a:pt x="203" y="292"/>
                  <a:pt x="203" y="292"/>
                </a:cubicBezTo>
                <a:cubicBezTo>
                  <a:pt x="195" y="292"/>
                  <a:pt x="195" y="292"/>
                  <a:pt x="195" y="292"/>
                </a:cubicBezTo>
                <a:lnTo>
                  <a:pt x="195" y="296"/>
                </a:lnTo>
                <a:close/>
                <a:moveTo>
                  <a:pt x="131" y="296"/>
                </a:moveTo>
                <a:cubicBezTo>
                  <a:pt x="139" y="296"/>
                  <a:pt x="139" y="296"/>
                  <a:pt x="139" y="296"/>
                </a:cubicBezTo>
                <a:cubicBezTo>
                  <a:pt x="139" y="292"/>
                  <a:pt x="139" y="292"/>
                  <a:pt x="139" y="292"/>
                </a:cubicBezTo>
                <a:cubicBezTo>
                  <a:pt x="131" y="292"/>
                  <a:pt x="131" y="292"/>
                  <a:pt x="131" y="292"/>
                </a:cubicBezTo>
                <a:lnTo>
                  <a:pt x="131" y="296"/>
                </a:lnTo>
                <a:close/>
                <a:moveTo>
                  <a:pt x="272" y="286"/>
                </a:moveTo>
                <a:cubicBezTo>
                  <a:pt x="274" y="289"/>
                  <a:pt x="274" y="289"/>
                  <a:pt x="274" y="289"/>
                </a:cubicBezTo>
                <a:cubicBezTo>
                  <a:pt x="276" y="288"/>
                  <a:pt x="279" y="286"/>
                  <a:pt x="281" y="284"/>
                </a:cubicBezTo>
                <a:cubicBezTo>
                  <a:pt x="278" y="281"/>
                  <a:pt x="278" y="281"/>
                  <a:pt x="278" y="281"/>
                </a:cubicBezTo>
                <a:cubicBezTo>
                  <a:pt x="276" y="283"/>
                  <a:pt x="274" y="285"/>
                  <a:pt x="272" y="286"/>
                </a:cubicBezTo>
                <a:close/>
                <a:moveTo>
                  <a:pt x="289" y="214"/>
                </a:moveTo>
                <a:cubicBezTo>
                  <a:pt x="293" y="214"/>
                  <a:pt x="293" y="214"/>
                  <a:pt x="293" y="214"/>
                </a:cubicBezTo>
                <a:cubicBezTo>
                  <a:pt x="293" y="206"/>
                  <a:pt x="293" y="206"/>
                  <a:pt x="293" y="206"/>
                </a:cubicBezTo>
                <a:cubicBezTo>
                  <a:pt x="289" y="206"/>
                  <a:pt x="289" y="206"/>
                  <a:pt x="289" y="206"/>
                </a:cubicBezTo>
                <a:lnTo>
                  <a:pt x="289" y="214"/>
                </a:lnTo>
                <a:close/>
                <a:moveTo>
                  <a:pt x="289" y="182"/>
                </a:moveTo>
                <a:cubicBezTo>
                  <a:pt x="293" y="182"/>
                  <a:pt x="293" y="182"/>
                  <a:pt x="293" y="182"/>
                </a:cubicBezTo>
                <a:cubicBezTo>
                  <a:pt x="293" y="175"/>
                  <a:pt x="293" y="175"/>
                  <a:pt x="293" y="175"/>
                </a:cubicBezTo>
                <a:cubicBezTo>
                  <a:pt x="289" y="175"/>
                  <a:pt x="289" y="175"/>
                  <a:pt x="289" y="175"/>
                </a:cubicBezTo>
                <a:lnTo>
                  <a:pt x="289" y="182"/>
                </a:lnTo>
                <a:close/>
                <a:moveTo>
                  <a:pt x="289" y="198"/>
                </a:moveTo>
                <a:cubicBezTo>
                  <a:pt x="293" y="198"/>
                  <a:pt x="293" y="198"/>
                  <a:pt x="293" y="198"/>
                </a:cubicBezTo>
                <a:cubicBezTo>
                  <a:pt x="293" y="190"/>
                  <a:pt x="293" y="190"/>
                  <a:pt x="293" y="190"/>
                </a:cubicBezTo>
                <a:cubicBezTo>
                  <a:pt x="289" y="190"/>
                  <a:pt x="289" y="190"/>
                  <a:pt x="289" y="190"/>
                </a:cubicBezTo>
                <a:lnTo>
                  <a:pt x="289" y="198"/>
                </a:lnTo>
                <a:close/>
                <a:moveTo>
                  <a:pt x="283" y="111"/>
                </a:moveTo>
                <a:cubicBezTo>
                  <a:pt x="279" y="113"/>
                  <a:pt x="279" y="113"/>
                  <a:pt x="279" y="113"/>
                </a:cubicBezTo>
                <a:cubicBezTo>
                  <a:pt x="280" y="115"/>
                  <a:pt x="281" y="118"/>
                  <a:pt x="282" y="120"/>
                </a:cubicBezTo>
                <a:cubicBezTo>
                  <a:pt x="285" y="119"/>
                  <a:pt x="285" y="119"/>
                  <a:pt x="285" y="119"/>
                </a:cubicBezTo>
                <a:cubicBezTo>
                  <a:pt x="285" y="116"/>
                  <a:pt x="284" y="114"/>
                  <a:pt x="283" y="111"/>
                </a:cubicBezTo>
                <a:close/>
                <a:moveTo>
                  <a:pt x="293" y="158"/>
                </a:moveTo>
                <a:cubicBezTo>
                  <a:pt x="289" y="159"/>
                  <a:pt x="289" y="159"/>
                  <a:pt x="289" y="159"/>
                </a:cubicBezTo>
                <a:cubicBezTo>
                  <a:pt x="289" y="161"/>
                  <a:pt x="289" y="163"/>
                  <a:pt x="289" y="166"/>
                </a:cubicBezTo>
                <a:cubicBezTo>
                  <a:pt x="289" y="167"/>
                  <a:pt x="289" y="167"/>
                  <a:pt x="289" y="167"/>
                </a:cubicBezTo>
                <a:cubicBezTo>
                  <a:pt x="293" y="167"/>
                  <a:pt x="293" y="167"/>
                  <a:pt x="293" y="167"/>
                </a:cubicBezTo>
                <a:cubicBezTo>
                  <a:pt x="293" y="166"/>
                  <a:pt x="293" y="166"/>
                  <a:pt x="293" y="166"/>
                </a:cubicBezTo>
                <a:cubicBezTo>
                  <a:pt x="293" y="163"/>
                  <a:pt x="293" y="161"/>
                  <a:pt x="293" y="158"/>
                </a:cubicBezTo>
                <a:close/>
                <a:moveTo>
                  <a:pt x="283" y="276"/>
                </a:moveTo>
                <a:cubicBezTo>
                  <a:pt x="286" y="278"/>
                  <a:pt x="286" y="278"/>
                  <a:pt x="286" y="278"/>
                </a:cubicBezTo>
                <a:cubicBezTo>
                  <a:pt x="287" y="276"/>
                  <a:pt x="289" y="273"/>
                  <a:pt x="290" y="271"/>
                </a:cubicBezTo>
                <a:cubicBezTo>
                  <a:pt x="286" y="269"/>
                  <a:pt x="286" y="269"/>
                  <a:pt x="286" y="269"/>
                </a:cubicBezTo>
                <a:cubicBezTo>
                  <a:pt x="285" y="271"/>
                  <a:pt x="284" y="274"/>
                  <a:pt x="283" y="276"/>
                </a:cubicBezTo>
                <a:close/>
                <a:moveTo>
                  <a:pt x="288" y="262"/>
                </a:moveTo>
                <a:cubicBezTo>
                  <a:pt x="292" y="263"/>
                  <a:pt x="292" y="263"/>
                  <a:pt x="292" y="263"/>
                </a:cubicBezTo>
                <a:cubicBezTo>
                  <a:pt x="293" y="260"/>
                  <a:pt x="293" y="257"/>
                  <a:pt x="293" y="254"/>
                </a:cubicBezTo>
                <a:cubicBezTo>
                  <a:pt x="293" y="254"/>
                  <a:pt x="293" y="254"/>
                  <a:pt x="293" y="254"/>
                </a:cubicBezTo>
                <a:cubicBezTo>
                  <a:pt x="289" y="254"/>
                  <a:pt x="289" y="254"/>
                  <a:pt x="289" y="254"/>
                </a:cubicBezTo>
                <a:cubicBezTo>
                  <a:pt x="289" y="257"/>
                  <a:pt x="289" y="259"/>
                  <a:pt x="288" y="262"/>
                </a:cubicBezTo>
                <a:close/>
                <a:moveTo>
                  <a:pt x="289" y="230"/>
                </a:moveTo>
                <a:cubicBezTo>
                  <a:pt x="293" y="230"/>
                  <a:pt x="293" y="230"/>
                  <a:pt x="293" y="230"/>
                </a:cubicBezTo>
                <a:cubicBezTo>
                  <a:pt x="293" y="222"/>
                  <a:pt x="293" y="222"/>
                  <a:pt x="293" y="222"/>
                </a:cubicBezTo>
                <a:cubicBezTo>
                  <a:pt x="289" y="222"/>
                  <a:pt x="289" y="222"/>
                  <a:pt x="289" y="222"/>
                </a:cubicBezTo>
                <a:lnTo>
                  <a:pt x="289" y="230"/>
                </a:lnTo>
                <a:close/>
                <a:moveTo>
                  <a:pt x="289" y="246"/>
                </a:moveTo>
                <a:cubicBezTo>
                  <a:pt x="293" y="246"/>
                  <a:pt x="293" y="246"/>
                  <a:pt x="293" y="246"/>
                </a:cubicBezTo>
                <a:cubicBezTo>
                  <a:pt x="293" y="238"/>
                  <a:pt x="293" y="238"/>
                  <a:pt x="293" y="238"/>
                </a:cubicBezTo>
                <a:cubicBezTo>
                  <a:pt x="289" y="238"/>
                  <a:pt x="289" y="238"/>
                  <a:pt x="289" y="238"/>
                </a:cubicBezTo>
                <a:lnTo>
                  <a:pt x="289" y="246"/>
                </a:lnTo>
                <a:close/>
                <a:moveTo>
                  <a:pt x="4" y="119"/>
                </a:moveTo>
                <a:cubicBezTo>
                  <a:pt x="0" y="119"/>
                  <a:pt x="0" y="119"/>
                  <a:pt x="0" y="119"/>
                </a:cubicBezTo>
                <a:cubicBezTo>
                  <a:pt x="0" y="127"/>
                  <a:pt x="0" y="127"/>
                  <a:pt x="0" y="127"/>
                </a:cubicBezTo>
                <a:cubicBezTo>
                  <a:pt x="4" y="127"/>
                  <a:pt x="4" y="127"/>
                  <a:pt x="4" y="127"/>
                </a:cubicBezTo>
                <a:lnTo>
                  <a:pt x="4" y="119"/>
                </a:lnTo>
                <a:close/>
                <a:moveTo>
                  <a:pt x="4" y="215"/>
                </a:moveTo>
                <a:cubicBezTo>
                  <a:pt x="0" y="215"/>
                  <a:pt x="0" y="215"/>
                  <a:pt x="0" y="215"/>
                </a:cubicBezTo>
                <a:cubicBezTo>
                  <a:pt x="0" y="223"/>
                  <a:pt x="0" y="223"/>
                  <a:pt x="0" y="223"/>
                </a:cubicBezTo>
                <a:cubicBezTo>
                  <a:pt x="4" y="223"/>
                  <a:pt x="4" y="223"/>
                  <a:pt x="4" y="223"/>
                </a:cubicBezTo>
                <a:lnTo>
                  <a:pt x="4" y="215"/>
                </a:lnTo>
                <a:close/>
                <a:moveTo>
                  <a:pt x="115" y="296"/>
                </a:moveTo>
                <a:cubicBezTo>
                  <a:pt x="123" y="296"/>
                  <a:pt x="123" y="296"/>
                  <a:pt x="123" y="296"/>
                </a:cubicBezTo>
                <a:cubicBezTo>
                  <a:pt x="123" y="292"/>
                  <a:pt x="123" y="292"/>
                  <a:pt x="123" y="292"/>
                </a:cubicBezTo>
                <a:cubicBezTo>
                  <a:pt x="115" y="292"/>
                  <a:pt x="115" y="292"/>
                  <a:pt x="115" y="292"/>
                </a:cubicBezTo>
                <a:lnTo>
                  <a:pt x="115" y="296"/>
                </a:lnTo>
                <a:close/>
                <a:moveTo>
                  <a:pt x="4" y="247"/>
                </a:moveTo>
                <a:cubicBezTo>
                  <a:pt x="0" y="247"/>
                  <a:pt x="0" y="247"/>
                  <a:pt x="0" y="247"/>
                </a:cubicBezTo>
                <a:cubicBezTo>
                  <a:pt x="0" y="255"/>
                  <a:pt x="0" y="255"/>
                  <a:pt x="0" y="255"/>
                </a:cubicBezTo>
                <a:cubicBezTo>
                  <a:pt x="4" y="255"/>
                  <a:pt x="4" y="255"/>
                  <a:pt x="4" y="255"/>
                </a:cubicBezTo>
                <a:lnTo>
                  <a:pt x="4" y="247"/>
                </a:lnTo>
                <a:close/>
                <a:moveTo>
                  <a:pt x="4" y="231"/>
                </a:moveTo>
                <a:cubicBezTo>
                  <a:pt x="0" y="231"/>
                  <a:pt x="0" y="231"/>
                  <a:pt x="0" y="231"/>
                </a:cubicBezTo>
                <a:cubicBezTo>
                  <a:pt x="0" y="239"/>
                  <a:pt x="0" y="239"/>
                  <a:pt x="0" y="239"/>
                </a:cubicBezTo>
                <a:cubicBezTo>
                  <a:pt x="4" y="239"/>
                  <a:pt x="4" y="239"/>
                  <a:pt x="4" y="239"/>
                </a:cubicBezTo>
                <a:lnTo>
                  <a:pt x="4" y="231"/>
                </a:lnTo>
                <a:close/>
                <a:moveTo>
                  <a:pt x="4" y="183"/>
                </a:moveTo>
                <a:cubicBezTo>
                  <a:pt x="0" y="183"/>
                  <a:pt x="0" y="183"/>
                  <a:pt x="0" y="183"/>
                </a:cubicBezTo>
                <a:cubicBezTo>
                  <a:pt x="0" y="191"/>
                  <a:pt x="0" y="191"/>
                  <a:pt x="0" y="191"/>
                </a:cubicBezTo>
                <a:cubicBezTo>
                  <a:pt x="4" y="191"/>
                  <a:pt x="4" y="191"/>
                  <a:pt x="4" y="191"/>
                </a:cubicBezTo>
                <a:lnTo>
                  <a:pt x="4" y="183"/>
                </a:lnTo>
                <a:close/>
                <a:moveTo>
                  <a:pt x="4" y="135"/>
                </a:moveTo>
                <a:cubicBezTo>
                  <a:pt x="0" y="135"/>
                  <a:pt x="0" y="135"/>
                  <a:pt x="0" y="135"/>
                </a:cubicBezTo>
                <a:cubicBezTo>
                  <a:pt x="0" y="143"/>
                  <a:pt x="0" y="143"/>
                  <a:pt x="0" y="143"/>
                </a:cubicBezTo>
                <a:cubicBezTo>
                  <a:pt x="4" y="143"/>
                  <a:pt x="4" y="143"/>
                  <a:pt x="4" y="143"/>
                </a:cubicBezTo>
                <a:lnTo>
                  <a:pt x="4" y="135"/>
                </a:lnTo>
                <a:close/>
                <a:moveTo>
                  <a:pt x="4" y="104"/>
                </a:moveTo>
                <a:cubicBezTo>
                  <a:pt x="0" y="104"/>
                  <a:pt x="0" y="104"/>
                  <a:pt x="0" y="104"/>
                </a:cubicBezTo>
                <a:cubicBezTo>
                  <a:pt x="0" y="112"/>
                  <a:pt x="0" y="112"/>
                  <a:pt x="0" y="112"/>
                </a:cubicBezTo>
                <a:cubicBezTo>
                  <a:pt x="4" y="112"/>
                  <a:pt x="4" y="112"/>
                  <a:pt x="4" y="112"/>
                </a:cubicBezTo>
                <a:lnTo>
                  <a:pt x="4" y="104"/>
                </a:lnTo>
                <a:close/>
                <a:moveTo>
                  <a:pt x="4" y="167"/>
                </a:moveTo>
                <a:cubicBezTo>
                  <a:pt x="0" y="167"/>
                  <a:pt x="0" y="167"/>
                  <a:pt x="0" y="167"/>
                </a:cubicBezTo>
                <a:cubicBezTo>
                  <a:pt x="0" y="175"/>
                  <a:pt x="0" y="175"/>
                  <a:pt x="0" y="175"/>
                </a:cubicBezTo>
                <a:cubicBezTo>
                  <a:pt x="4" y="175"/>
                  <a:pt x="4" y="175"/>
                  <a:pt x="4" y="175"/>
                </a:cubicBezTo>
                <a:lnTo>
                  <a:pt x="4" y="167"/>
                </a:lnTo>
                <a:close/>
                <a:moveTo>
                  <a:pt x="4" y="151"/>
                </a:moveTo>
                <a:cubicBezTo>
                  <a:pt x="0" y="151"/>
                  <a:pt x="0" y="151"/>
                  <a:pt x="0" y="151"/>
                </a:cubicBezTo>
                <a:cubicBezTo>
                  <a:pt x="0" y="159"/>
                  <a:pt x="0" y="159"/>
                  <a:pt x="0" y="159"/>
                </a:cubicBezTo>
                <a:cubicBezTo>
                  <a:pt x="4" y="159"/>
                  <a:pt x="4" y="159"/>
                  <a:pt x="4" y="159"/>
                </a:cubicBezTo>
                <a:lnTo>
                  <a:pt x="4" y="151"/>
                </a:lnTo>
                <a:close/>
                <a:moveTo>
                  <a:pt x="4" y="199"/>
                </a:moveTo>
                <a:cubicBezTo>
                  <a:pt x="0" y="199"/>
                  <a:pt x="0" y="199"/>
                  <a:pt x="0" y="199"/>
                </a:cubicBezTo>
                <a:cubicBezTo>
                  <a:pt x="0" y="207"/>
                  <a:pt x="0" y="207"/>
                  <a:pt x="0" y="207"/>
                </a:cubicBezTo>
                <a:cubicBezTo>
                  <a:pt x="4" y="207"/>
                  <a:pt x="4" y="207"/>
                  <a:pt x="4" y="207"/>
                </a:cubicBezTo>
                <a:lnTo>
                  <a:pt x="4" y="199"/>
                </a:lnTo>
                <a:close/>
                <a:moveTo>
                  <a:pt x="51" y="296"/>
                </a:moveTo>
                <a:cubicBezTo>
                  <a:pt x="59" y="296"/>
                  <a:pt x="59" y="296"/>
                  <a:pt x="59" y="296"/>
                </a:cubicBezTo>
                <a:cubicBezTo>
                  <a:pt x="59" y="292"/>
                  <a:pt x="59" y="292"/>
                  <a:pt x="59" y="292"/>
                </a:cubicBezTo>
                <a:cubicBezTo>
                  <a:pt x="51" y="292"/>
                  <a:pt x="51" y="292"/>
                  <a:pt x="51" y="292"/>
                </a:cubicBezTo>
                <a:lnTo>
                  <a:pt x="51" y="296"/>
                </a:lnTo>
                <a:close/>
                <a:moveTo>
                  <a:pt x="83" y="296"/>
                </a:moveTo>
                <a:cubicBezTo>
                  <a:pt x="91" y="296"/>
                  <a:pt x="91" y="296"/>
                  <a:pt x="91" y="296"/>
                </a:cubicBezTo>
                <a:cubicBezTo>
                  <a:pt x="91" y="292"/>
                  <a:pt x="91" y="292"/>
                  <a:pt x="91" y="292"/>
                </a:cubicBezTo>
                <a:cubicBezTo>
                  <a:pt x="83" y="292"/>
                  <a:pt x="83" y="292"/>
                  <a:pt x="83" y="292"/>
                </a:cubicBezTo>
                <a:lnTo>
                  <a:pt x="83" y="296"/>
                </a:lnTo>
                <a:close/>
                <a:moveTo>
                  <a:pt x="67" y="296"/>
                </a:moveTo>
                <a:cubicBezTo>
                  <a:pt x="75" y="296"/>
                  <a:pt x="75" y="296"/>
                  <a:pt x="75" y="296"/>
                </a:cubicBezTo>
                <a:cubicBezTo>
                  <a:pt x="75" y="292"/>
                  <a:pt x="75" y="292"/>
                  <a:pt x="75" y="292"/>
                </a:cubicBezTo>
                <a:cubicBezTo>
                  <a:pt x="67" y="292"/>
                  <a:pt x="67" y="292"/>
                  <a:pt x="67" y="292"/>
                </a:cubicBezTo>
                <a:lnTo>
                  <a:pt x="67" y="296"/>
                </a:lnTo>
                <a:close/>
                <a:moveTo>
                  <a:pt x="99" y="296"/>
                </a:moveTo>
                <a:cubicBezTo>
                  <a:pt x="107" y="296"/>
                  <a:pt x="107" y="296"/>
                  <a:pt x="107" y="296"/>
                </a:cubicBezTo>
                <a:cubicBezTo>
                  <a:pt x="107" y="292"/>
                  <a:pt x="107" y="292"/>
                  <a:pt x="107" y="292"/>
                </a:cubicBezTo>
                <a:cubicBezTo>
                  <a:pt x="99" y="292"/>
                  <a:pt x="99" y="292"/>
                  <a:pt x="99" y="292"/>
                </a:cubicBezTo>
                <a:lnTo>
                  <a:pt x="99" y="296"/>
                </a:lnTo>
                <a:close/>
                <a:moveTo>
                  <a:pt x="20" y="290"/>
                </a:moveTo>
                <a:cubicBezTo>
                  <a:pt x="22" y="291"/>
                  <a:pt x="24" y="293"/>
                  <a:pt x="27" y="294"/>
                </a:cubicBezTo>
                <a:cubicBezTo>
                  <a:pt x="28" y="290"/>
                  <a:pt x="28" y="290"/>
                  <a:pt x="28" y="290"/>
                </a:cubicBezTo>
                <a:cubicBezTo>
                  <a:pt x="26" y="289"/>
                  <a:pt x="24" y="288"/>
                  <a:pt x="22" y="286"/>
                </a:cubicBezTo>
                <a:lnTo>
                  <a:pt x="20" y="290"/>
                </a:lnTo>
                <a:close/>
                <a:moveTo>
                  <a:pt x="7" y="278"/>
                </a:moveTo>
                <a:cubicBezTo>
                  <a:pt x="9" y="281"/>
                  <a:pt x="11" y="283"/>
                  <a:pt x="13" y="285"/>
                </a:cubicBezTo>
                <a:cubicBezTo>
                  <a:pt x="16" y="282"/>
                  <a:pt x="16" y="282"/>
                  <a:pt x="16" y="282"/>
                </a:cubicBezTo>
                <a:cubicBezTo>
                  <a:pt x="14" y="280"/>
                  <a:pt x="12" y="278"/>
                  <a:pt x="11" y="276"/>
                </a:cubicBezTo>
                <a:lnTo>
                  <a:pt x="7" y="278"/>
                </a:lnTo>
                <a:close/>
                <a:moveTo>
                  <a:pt x="36" y="292"/>
                </a:moveTo>
                <a:cubicBezTo>
                  <a:pt x="35" y="296"/>
                  <a:pt x="35" y="296"/>
                  <a:pt x="35" y="296"/>
                </a:cubicBezTo>
                <a:cubicBezTo>
                  <a:pt x="37" y="296"/>
                  <a:pt x="40" y="296"/>
                  <a:pt x="42" y="296"/>
                </a:cubicBezTo>
                <a:cubicBezTo>
                  <a:pt x="43" y="296"/>
                  <a:pt x="43" y="296"/>
                  <a:pt x="43" y="296"/>
                </a:cubicBezTo>
                <a:cubicBezTo>
                  <a:pt x="43" y="292"/>
                  <a:pt x="43" y="292"/>
                  <a:pt x="43" y="292"/>
                </a:cubicBezTo>
                <a:cubicBezTo>
                  <a:pt x="42" y="292"/>
                  <a:pt x="42" y="292"/>
                  <a:pt x="42" y="292"/>
                </a:cubicBezTo>
                <a:cubicBezTo>
                  <a:pt x="40" y="292"/>
                  <a:pt x="38" y="292"/>
                  <a:pt x="36" y="292"/>
                </a:cubicBezTo>
                <a:close/>
                <a:moveTo>
                  <a:pt x="1" y="263"/>
                </a:moveTo>
                <a:cubicBezTo>
                  <a:pt x="1" y="266"/>
                  <a:pt x="2" y="269"/>
                  <a:pt x="3" y="271"/>
                </a:cubicBezTo>
                <a:cubicBezTo>
                  <a:pt x="7" y="269"/>
                  <a:pt x="7" y="269"/>
                  <a:pt x="7" y="269"/>
                </a:cubicBezTo>
                <a:cubicBezTo>
                  <a:pt x="6" y="267"/>
                  <a:pt x="5" y="265"/>
                  <a:pt x="5" y="262"/>
                </a:cubicBezTo>
                <a:lnTo>
                  <a:pt x="1" y="263"/>
                </a:lnTo>
                <a:close/>
              </a:path>
            </a:pathLst>
          </a:custGeom>
          <a:solidFill>
            <a:schemeClr val="bg1"/>
          </a:solidFill>
          <a:ln>
            <a:noFill/>
          </a:ln>
        </p:spPr>
        <p:txBody>
          <a:bodyPr vert="horz" wrap="square" lIns="121899" tIns="60949" rIns="121899" bIns="60949" numCol="1" anchor="t" anchorCtr="0" compatLnSpc="1">
            <a:prstTxWarp prst="textNoShape">
              <a:avLst/>
            </a:prstTxWarp>
          </a:bodyPr>
          <a:lstStyle/>
          <a:p>
            <a:endParaRPr lang="en-US"/>
          </a:p>
        </p:txBody>
      </p:sp>
      <p:sp>
        <p:nvSpPr>
          <p:cNvPr id="35" name="Freeform 6"/>
          <p:cNvSpPr>
            <a:spLocks noChangeAspect="1" noEditPoints="1"/>
          </p:cNvSpPr>
          <p:nvPr/>
        </p:nvSpPr>
        <p:spPr bwMode="auto">
          <a:xfrm>
            <a:off x="6703854" y="2579192"/>
            <a:ext cx="442311" cy="581451"/>
          </a:xfrm>
          <a:custGeom>
            <a:avLst/>
            <a:gdLst>
              <a:gd name="T0" fmla="*/ 16 w 199"/>
              <a:gd name="T1" fmla="*/ 212 h 262"/>
              <a:gd name="T2" fmla="*/ 171 w 199"/>
              <a:gd name="T3" fmla="*/ 238 h 262"/>
              <a:gd name="T4" fmla="*/ 171 w 199"/>
              <a:gd name="T5" fmla="*/ 200 h 262"/>
              <a:gd name="T6" fmla="*/ 36 w 199"/>
              <a:gd name="T7" fmla="*/ 219 h 262"/>
              <a:gd name="T8" fmla="*/ 45 w 199"/>
              <a:gd name="T9" fmla="*/ 219 h 262"/>
              <a:gd name="T10" fmla="*/ 96 w 199"/>
              <a:gd name="T11" fmla="*/ 223 h 262"/>
              <a:gd name="T12" fmla="*/ 162 w 199"/>
              <a:gd name="T13" fmla="*/ 215 h 262"/>
              <a:gd name="T14" fmla="*/ 171 w 199"/>
              <a:gd name="T15" fmla="*/ 65 h 262"/>
              <a:gd name="T16" fmla="*/ 16 w 199"/>
              <a:gd name="T17" fmla="*/ 91 h 262"/>
              <a:gd name="T18" fmla="*/ 183 w 199"/>
              <a:gd name="T19" fmla="*/ 91 h 262"/>
              <a:gd name="T20" fmla="*/ 41 w 199"/>
              <a:gd name="T21" fmla="*/ 88 h 262"/>
              <a:gd name="T22" fmla="*/ 40 w 199"/>
              <a:gd name="T23" fmla="*/ 80 h 262"/>
              <a:gd name="T24" fmla="*/ 41 w 199"/>
              <a:gd name="T25" fmla="*/ 88 h 262"/>
              <a:gd name="T26" fmla="*/ 92 w 199"/>
              <a:gd name="T27" fmla="*/ 84 h 262"/>
              <a:gd name="T28" fmla="*/ 166 w 199"/>
              <a:gd name="T29" fmla="*/ 84 h 262"/>
              <a:gd name="T30" fmla="*/ 27 w 199"/>
              <a:gd name="T31" fmla="*/ 0 h 262"/>
              <a:gd name="T32" fmla="*/ 18 w 199"/>
              <a:gd name="T33" fmla="*/ 253 h 262"/>
              <a:gd name="T34" fmla="*/ 63 w 199"/>
              <a:gd name="T35" fmla="*/ 255 h 262"/>
              <a:gd name="T36" fmla="*/ 177 w 199"/>
              <a:gd name="T37" fmla="*/ 262 h 262"/>
              <a:gd name="T38" fmla="*/ 199 w 199"/>
              <a:gd name="T39" fmla="*/ 27 h 262"/>
              <a:gd name="T40" fmla="*/ 172 w 199"/>
              <a:gd name="T41" fmla="*/ 249 h 262"/>
              <a:gd name="T42" fmla="*/ 6 w 199"/>
              <a:gd name="T43" fmla="*/ 27 h 262"/>
              <a:gd name="T44" fmla="*/ 193 w 199"/>
              <a:gd name="T45" fmla="*/ 27 h 262"/>
              <a:gd name="T46" fmla="*/ 28 w 199"/>
              <a:gd name="T47" fmla="*/ 20 h 262"/>
              <a:gd name="T48" fmla="*/ 28 w 199"/>
              <a:gd name="T49" fmla="*/ 58 h 262"/>
              <a:gd name="T50" fmla="*/ 183 w 199"/>
              <a:gd name="T51" fmla="*/ 32 h 262"/>
              <a:gd name="T52" fmla="*/ 40 w 199"/>
              <a:gd name="T53" fmla="*/ 43 h 262"/>
              <a:gd name="T54" fmla="*/ 41 w 199"/>
              <a:gd name="T55" fmla="*/ 35 h 262"/>
              <a:gd name="T56" fmla="*/ 162 w 199"/>
              <a:gd name="T57" fmla="*/ 43 h 262"/>
              <a:gd name="T58" fmla="*/ 96 w 199"/>
              <a:gd name="T59" fmla="*/ 35 h 262"/>
              <a:gd name="T60" fmla="*/ 162 w 199"/>
              <a:gd name="T61" fmla="*/ 43 h 262"/>
              <a:gd name="T62" fmla="*/ 16 w 199"/>
              <a:gd name="T63" fmla="*/ 122 h 262"/>
              <a:gd name="T64" fmla="*/ 171 w 199"/>
              <a:gd name="T65" fmla="*/ 148 h 262"/>
              <a:gd name="T66" fmla="*/ 171 w 199"/>
              <a:gd name="T67" fmla="*/ 110 h 262"/>
              <a:gd name="T68" fmla="*/ 36 w 199"/>
              <a:gd name="T69" fmla="*/ 129 h 262"/>
              <a:gd name="T70" fmla="*/ 45 w 199"/>
              <a:gd name="T71" fmla="*/ 129 h 262"/>
              <a:gd name="T72" fmla="*/ 96 w 199"/>
              <a:gd name="T73" fmla="*/ 133 h 262"/>
              <a:gd name="T74" fmla="*/ 162 w 199"/>
              <a:gd name="T75" fmla="*/ 125 h 262"/>
              <a:gd name="T76" fmla="*/ 171 w 199"/>
              <a:gd name="T77" fmla="*/ 155 h 262"/>
              <a:gd name="T78" fmla="*/ 16 w 199"/>
              <a:gd name="T79" fmla="*/ 181 h 262"/>
              <a:gd name="T80" fmla="*/ 183 w 199"/>
              <a:gd name="T81" fmla="*/ 181 h 262"/>
              <a:gd name="T82" fmla="*/ 41 w 199"/>
              <a:gd name="T83" fmla="*/ 178 h 262"/>
              <a:gd name="T84" fmla="*/ 40 w 199"/>
              <a:gd name="T85" fmla="*/ 170 h 262"/>
              <a:gd name="T86" fmla="*/ 41 w 199"/>
              <a:gd name="T87" fmla="*/ 178 h 262"/>
              <a:gd name="T88" fmla="*/ 92 w 199"/>
              <a:gd name="T89" fmla="*/ 174 h 262"/>
              <a:gd name="T90" fmla="*/ 166 w 199"/>
              <a:gd name="T91" fmla="*/ 17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9" h="262">
                <a:moveTo>
                  <a:pt x="171" y="200"/>
                </a:moveTo>
                <a:cubicBezTo>
                  <a:pt x="28" y="200"/>
                  <a:pt x="28" y="200"/>
                  <a:pt x="28" y="200"/>
                </a:cubicBezTo>
                <a:cubicBezTo>
                  <a:pt x="22" y="200"/>
                  <a:pt x="16" y="206"/>
                  <a:pt x="16" y="212"/>
                </a:cubicBezTo>
                <a:cubicBezTo>
                  <a:pt x="16" y="226"/>
                  <a:pt x="16" y="226"/>
                  <a:pt x="16" y="226"/>
                </a:cubicBezTo>
                <a:cubicBezTo>
                  <a:pt x="16" y="233"/>
                  <a:pt x="22" y="238"/>
                  <a:pt x="28" y="238"/>
                </a:cubicBezTo>
                <a:cubicBezTo>
                  <a:pt x="171" y="238"/>
                  <a:pt x="171" y="238"/>
                  <a:pt x="171" y="238"/>
                </a:cubicBezTo>
                <a:cubicBezTo>
                  <a:pt x="178" y="238"/>
                  <a:pt x="183" y="233"/>
                  <a:pt x="183" y="226"/>
                </a:cubicBezTo>
                <a:cubicBezTo>
                  <a:pt x="183" y="212"/>
                  <a:pt x="183" y="212"/>
                  <a:pt x="183" y="212"/>
                </a:cubicBezTo>
                <a:cubicBezTo>
                  <a:pt x="183" y="206"/>
                  <a:pt x="178" y="200"/>
                  <a:pt x="171" y="200"/>
                </a:cubicBezTo>
                <a:close/>
                <a:moveTo>
                  <a:pt x="41" y="223"/>
                </a:moveTo>
                <a:cubicBezTo>
                  <a:pt x="40" y="223"/>
                  <a:pt x="40" y="223"/>
                  <a:pt x="40" y="223"/>
                </a:cubicBezTo>
                <a:cubicBezTo>
                  <a:pt x="38" y="223"/>
                  <a:pt x="36" y="221"/>
                  <a:pt x="36" y="219"/>
                </a:cubicBezTo>
                <a:cubicBezTo>
                  <a:pt x="36" y="217"/>
                  <a:pt x="38" y="215"/>
                  <a:pt x="40" y="215"/>
                </a:cubicBezTo>
                <a:cubicBezTo>
                  <a:pt x="41" y="215"/>
                  <a:pt x="41" y="215"/>
                  <a:pt x="41" y="215"/>
                </a:cubicBezTo>
                <a:cubicBezTo>
                  <a:pt x="43" y="215"/>
                  <a:pt x="45" y="217"/>
                  <a:pt x="45" y="219"/>
                </a:cubicBezTo>
                <a:cubicBezTo>
                  <a:pt x="45" y="221"/>
                  <a:pt x="43" y="223"/>
                  <a:pt x="41" y="223"/>
                </a:cubicBezTo>
                <a:close/>
                <a:moveTo>
                  <a:pt x="162" y="223"/>
                </a:moveTo>
                <a:cubicBezTo>
                  <a:pt x="96" y="223"/>
                  <a:pt x="96" y="223"/>
                  <a:pt x="96" y="223"/>
                </a:cubicBezTo>
                <a:cubicBezTo>
                  <a:pt x="94" y="223"/>
                  <a:pt x="92" y="221"/>
                  <a:pt x="92" y="219"/>
                </a:cubicBezTo>
                <a:cubicBezTo>
                  <a:pt x="92" y="217"/>
                  <a:pt x="94" y="215"/>
                  <a:pt x="96" y="215"/>
                </a:cubicBezTo>
                <a:cubicBezTo>
                  <a:pt x="162" y="215"/>
                  <a:pt x="162" y="215"/>
                  <a:pt x="162" y="215"/>
                </a:cubicBezTo>
                <a:cubicBezTo>
                  <a:pt x="165" y="215"/>
                  <a:pt x="166" y="217"/>
                  <a:pt x="166" y="219"/>
                </a:cubicBezTo>
                <a:cubicBezTo>
                  <a:pt x="166" y="221"/>
                  <a:pt x="165" y="223"/>
                  <a:pt x="162" y="223"/>
                </a:cubicBezTo>
                <a:close/>
                <a:moveTo>
                  <a:pt x="171" y="65"/>
                </a:moveTo>
                <a:cubicBezTo>
                  <a:pt x="28" y="65"/>
                  <a:pt x="28" y="65"/>
                  <a:pt x="28" y="65"/>
                </a:cubicBezTo>
                <a:cubicBezTo>
                  <a:pt x="22" y="65"/>
                  <a:pt x="16" y="71"/>
                  <a:pt x="16" y="77"/>
                </a:cubicBezTo>
                <a:cubicBezTo>
                  <a:pt x="16" y="91"/>
                  <a:pt x="16" y="91"/>
                  <a:pt x="16" y="91"/>
                </a:cubicBezTo>
                <a:cubicBezTo>
                  <a:pt x="16" y="98"/>
                  <a:pt x="22" y="103"/>
                  <a:pt x="28" y="103"/>
                </a:cubicBezTo>
                <a:cubicBezTo>
                  <a:pt x="171" y="103"/>
                  <a:pt x="171" y="103"/>
                  <a:pt x="171" y="103"/>
                </a:cubicBezTo>
                <a:cubicBezTo>
                  <a:pt x="178" y="103"/>
                  <a:pt x="183" y="98"/>
                  <a:pt x="183" y="91"/>
                </a:cubicBezTo>
                <a:cubicBezTo>
                  <a:pt x="183" y="77"/>
                  <a:pt x="183" y="77"/>
                  <a:pt x="183" y="77"/>
                </a:cubicBezTo>
                <a:cubicBezTo>
                  <a:pt x="183" y="71"/>
                  <a:pt x="178" y="65"/>
                  <a:pt x="171" y="65"/>
                </a:cubicBezTo>
                <a:close/>
                <a:moveTo>
                  <a:pt x="41" y="88"/>
                </a:moveTo>
                <a:cubicBezTo>
                  <a:pt x="40" y="88"/>
                  <a:pt x="40" y="88"/>
                  <a:pt x="40" y="88"/>
                </a:cubicBezTo>
                <a:cubicBezTo>
                  <a:pt x="38" y="88"/>
                  <a:pt x="36" y="86"/>
                  <a:pt x="36" y="84"/>
                </a:cubicBezTo>
                <a:cubicBezTo>
                  <a:pt x="36" y="82"/>
                  <a:pt x="38" y="80"/>
                  <a:pt x="40" y="80"/>
                </a:cubicBezTo>
                <a:cubicBezTo>
                  <a:pt x="41" y="80"/>
                  <a:pt x="41" y="80"/>
                  <a:pt x="41" y="80"/>
                </a:cubicBezTo>
                <a:cubicBezTo>
                  <a:pt x="43" y="80"/>
                  <a:pt x="45" y="82"/>
                  <a:pt x="45" y="84"/>
                </a:cubicBezTo>
                <a:cubicBezTo>
                  <a:pt x="45" y="86"/>
                  <a:pt x="43" y="88"/>
                  <a:pt x="41" y="88"/>
                </a:cubicBezTo>
                <a:close/>
                <a:moveTo>
                  <a:pt x="162" y="88"/>
                </a:moveTo>
                <a:cubicBezTo>
                  <a:pt x="96" y="88"/>
                  <a:pt x="96" y="88"/>
                  <a:pt x="96" y="88"/>
                </a:cubicBezTo>
                <a:cubicBezTo>
                  <a:pt x="94" y="88"/>
                  <a:pt x="92" y="86"/>
                  <a:pt x="92" y="84"/>
                </a:cubicBezTo>
                <a:cubicBezTo>
                  <a:pt x="92" y="82"/>
                  <a:pt x="94" y="80"/>
                  <a:pt x="96" y="80"/>
                </a:cubicBezTo>
                <a:cubicBezTo>
                  <a:pt x="162" y="80"/>
                  <a:pt x="162" y="80"/>
                  <a:pt x="162" y="80"/>
                </a:cubicBezTo>
                <a:cubicBezTo>
                  <a:pt x="165" y="80"/>
                  <a:pt x="166" y="82"/>
                  <a:pt x="166" y="84"/>
                </a:cubicBezTo>
                <a:cubicBezTo>
                  <a:pt x="166" y="86"/>
                  <a:pt x="165" y="88"/>
                  <a:pt x="162" y="88"/>
                </a:cubicBezTo>
                <a:close/>
                <a:moveTo>
                  <a:pt x="172" y="0"/>
                </a:moveTo>
                <a:cubicBezTo>
                  <a:pt x="27" y="0"/>
                  <a:pt x="27" y="0"/>
                  <a:pt x="27" y="0"/>
                </a:cubicBezTo>
                <a:cubicBezTo>
                  <a:pt x="12" y="0"/>
                  <a:pt x="0" y="12"/>
                  <a:pt x="0" y="27"/>
                </a:cubicBezTo>
                <a:cubicBezTo>
                  <a:pt x="0" y="228"/>
                  <a:pt x="0" y="228"/>
                  <a:pt x="0" y="228"/>
                </a:cubicBezTo>
                <a:cubicBezTo>
                  <a:pt x="0" y="240"/>
                  <a:pt x="7" y="249"/>
                  <a:pt x="18" y="253"/>
                </a:cubicBezTo>
                <a:cubicBezTo>
                  <a:pt x="22" y="262"/>
                  <a:pt x="22" y="262"/>
                  <a:pt x="22" y="262"/>
                </a:cubicBezTo>
                <a:cubicBezTo>
                  <a:pt x="59" y="262"/>
                  <a:pt x="59" y="262"/>
                  <a:pt x="59" y="262"/>
                </a:cubicBezTo>
                <a:cubicBezTo>
                  <a:pt x="63" y="255"/>
                  <a:pt x="63" y="255"/>
                  <a:pt x="63" y="255"/>
                </a:cubicBezTo>
                <a:cubicBezTo>
                  <a:pt x="137" y="255"/>
                  <a:pt x="137" y="255"/>
                  <a:pt x="137" y="255"/>
                </a:cubicBezTo>
                <a:cubicBezTo>
                  <a:pt x="140" y="262"/>
                  <a:pt x="140" y="262"/>
                  <a:pt x="140" y="262"/>
                </a:cubicBezTo>
                <a:cubicBezTo>
                  <a:pt x="177" y="262"/>
                  <a:pt x="177" y="262"/>
                  <a:pt x="177" y="262"/>
                </a:cubicBezTo>
                <a:cubicBezTo>
                  <a:pt x="182" y="253"/>
                  <a:pt x="182" y="253"/>
                  <a:pt x="182" y="253"/>
                </a:cubicBezTo>
                <a:cubicBezTo>
                  <a:pt x="192" y="249"/>
                  <a:pt x="199" y="240"/>
                  <a:pt x="199" y="228"/>
                </a:cubicBezTo>
                <a:cubicBezTo>
                  <a:pt x="199" y="27"/>
                  <a:pt x="199" y="27"/>
                  <a:pt x="199" y="27"/>
                </a:cubicBezTo>
                <a:cubicBezTo>
                  <a:pt x="199" y="12"/>
                  <a:pt x="187" y="0"/>
                  <a:pt x="172" y="0"/>
                </a:cubicBezTo>
                <a:close/>
                <a:moveTo>
                  <a:pt x="193" y="228"/>
                </a:moveTo>
                <a:cubicBezTo>
                  <a:pt x="193" y="240"/>
                  <a:pt x="184" y="249"/>
                  <a:pt x="172" y="249"/>
                </a:cubicBezTo>
                <a:cubicBezTo>
                  <a:pt x="27" y="249"/>
                  <a:pt x="27" y="249"/>
                  <a:pt x="27" y="249"/>
                </a:cubicBezTo>
                <a:cubicBezTo>
                  <a:pt x="16" y="249"/>
                  <a:pt x="6" y="240"/>
                  <a:pt x="6" y="228"/>
                </a:cubicBezTo>
                <a:cubicBezTo>
                  <a:pt x="6" y="27"/>
                  <a:pt x="6" y="27"/>
                  <a:pt x="6" y="27"/>
                </a:cubicBezTo>
                <a:cubicBezTo>
                  <a:pt x="6" y="15"/>
                  <a:pt x="16" y="6"/>
                  <a:pt x="27" y="6"/>
                </a:cubicBezTo>
                <a:cubicBezTo>
                  <a:pt x="172" y="6"/>
                  <a:pt x="172" y="6"/>
                  <a:pt x="172" y="6"/>
                </a:cubicBezTo>
                <a:cubicBezTo>
                  <a:pt x="184" y="6"/>
                  <a:pt x="193" y="15"/>
                  <a:pt x="193" y="27"/>
                </a:cubicBezTo>
                <a:lnTo>
                  <a:pt x="193" y="228"/>
                </a:lnTo>
                <a:close/>
                <a:moveTo>
                  <a:pt x="171" y="20"/>
                </a:moveTo>
                <a:cubicBezTo>
                  <a:pt x="28" y="20"/>
                  <a:pt x="28" y="20"/>
                  <a:pt x="28" y="20"/>
                </a:cubicBezTo>
                <a:cubicBezTo>
                  <a:pt x="22" y="20"/>
                  <a:pt x="16" y="26"/>
                  <a:pt x="16" y="32"/>
                </a:cubicBezTo>
                <a:cubicBezTo>
                  <a:pt x="16" y="46"/>
                  <a:pt x="16" y="46"/>
                  <a:pt x="16" y="46"/>
                </a:cubicBezTo>
                <a:cubicBezTo>
                  <a:pt x="16" y="53"/>
                  <a:pt x="22" y="58"/>
                  <a:pt x="28" y="58"/>
                </a:cubicBezTo>
                <a:cubicBezTo>
                  <a:pt x="171" y="58"/>
                  <a:pt x="171" y="58"/>
                  <a:pt x="171" y="58"/>
                </a:cubicBezTo>
                <a:cubicBezTo>
                  <a:pt x="178" y="58"/>
                  <a:pt x="183" y="53"/>
                  <a:pt x="183" y="46"/>
                </a:cubicBezTo>
                <a:cubicBezTo>
                  <a:pt x="183" y="32"/>
                  <a:pt x="183" y="32"/>
                  <a:pt x="183" y="32"/>
                </a:cubicBezTo>
                <a:cubicBezTo>
                  <a:pt x="183" y="26"/>
                  <a:pt x="178" y="20"/>
                  <a:pt x="171" y="20"/>
                </a:cubicBezTo>
                <a:close/>
                <a:moveTo>
                  <a:pt x="41" y="43"/>
                </a:moveTo>
                <a:cubicBezTo>
                  <a:pt x="40" y="43"/>
                  <a:pt x="40" y="43"/>
                  <a:pt x="40" y="43"/>
                </a:cubicBezTo>
                <a:cubicBezTo>
                  <a:pt x="38" y="43"/>
                  <a:pt x="36" y="41"/>
                  <a:pt x="36" y="39"/>
                </a:cubicBezTo>
                <a:cubicBezTo>
                  <a:pt x="36" y="37"/>
                  <a:pt x="38" y="35"/>
                  <a:pt x="40" y="35"/>
                </a:cubicBezTo>
                <a:cubicBezTo>
                  <a:pt x="41" y="35"/>
                  <a:pt x="41" y="35"/>
                  <a:pt x="41" y="35"/>
                </a:cubicBezTo>
                <a:cubicBezTo>
                  <a:pt x="43" y="35"/>
                  <a:pt x="45" y="37"/>
                  <a:pt x="45" y="39"/>
                </a:cubicBezTo>
                <a:cubicBezTo>
                  <a:pt x="45" y="41"/>
                  <a:pt x="43" y="43"/>
                  <a:pt x="41" y="43"/>
                </a:cubicBezTo>
                <a:close/>
                <a:moveTo>
                  <a:pt x="162" y="43"/>
                </a:moveTo>
                <a:cubicBezTo>
                  <a:pt x="96" y="43"/>
                  <a:pt x="96" y="43"/>
                  <a:pt x="96" y="43"/>
                </a:cubicBezTo>
                <a:cubicBezTo>
                  <a:pt x="94" y="43"/>
                  <a:pt x="92" y="41"/>
                  <a:pt x="92" y="39"/>
                </a:cubicBezTo>
                <a:cubicBezTo>
                  <a:pt x="92" y="37"/>
                  <a:pt x="94" y="35"/>
                  <a:pt x="96" y="35"/>
                </a:cubicBezTo>
                <a:cubicBezTo>
                  <a:pt x="162" y="35"/>
                  <a:pt x="162" y="35"/>
                  <a:pt x="162" y="35"/>
                </a:cubicBezTo>
                <a:cubicBezTo>
                  <a:pt x="165" y="35"/>
                  <a:pt x="166" y="37"/>
                  <a:pt x="166" y="39"/>
                </a:cubicBezTo>
                <a:cubicBezTo>
                  <a:pt x="166" y="41"/>
                  <a:pt x="165" y="43"/>
                  <a:pt x="162" y="43"/>
                </a:cubicBezTo>
                <a:close/>
                <a:moveTo>
                  <a:pt x="171" y="110"/>
                </a:moveTo>
                <a:cubicBezTo>
                  <a:pt x="28" y="110"/>
                  <a:pt x="28" y="110"/>
                  <a:pt x="28" y="110"/>
                </a:cubicBezTo>
                <a:cubicBezTo>
                  <a:pt x="22" y="110"/>
                  <a:pt x="16" y="116"/>
                  <a:pt x="16" y="122"/>
                </a:cubicBezTo>
                <a:cubicBezTo>
                  <a:pt x="16" y="136"/>
                  <a:pt x="16" y="136"/>
                  <a:pt x="16" y="136"/>
                </a:cubicBezTo>
                <a:cubicBezTo>
                  <a:pt x="16" y="143"/>
                  <a:pt x="22" y="148"/>
                  <a:pt x="28" y="148"/>
                </a:cubicBezTo>
                <a:cubicBezTo>
                  <a:pt x="171" y="148"/>
                  <a:pt x="171" y="148"/>
                  <a:pt x="171" y="148"/>
                </a:cubicBezTo>
                <a:cubicBezTo>
                  <a:pt x="178" y="148"/>
                  <a:pt x="183" y="143"/>
                  <a:pt x="183" y="136"/>
                </a:cubicBezTo>
                <a:cubicBezTo>
                  <a:pt x="183" y="122"/>
                  <a:pt x="183" y="122"/>
                  <a:pt x="183" y="122"/>
                </a:cubicBezTo>
                <a:cubicBezTo>
                  <a:pt x="183" y="116"/>
                  <a:pt x="178" y="110"/>
                  <a:pt x="171" y="110"/>
                </a:cubicBezTo>
                <a:close/>
                <a:moveTo>
                  <a:pt x="41" y="133"/>
                </a:moveTo>
                <a:cubicBezTo>
                  <a:pt x="40" y="133"/>
                  <a:pt x="40" y="133"/>
                  <a:pt x="40" y="133"/>
                </a:cubicBezTo>
                <a:cubicBezTo>
                  <a:pt x="38" y="133"/>
                  <a:pt x="36" y="131"/>
                  <a:pt x="36" y="129"/>
                </a:cubicBezTo>
                <a:cubicBezTo>
                  <a:pt x="36" y="127"/>
                  <a:pt x="38" y="125"/>
                  <a:pt x="40" y="125"/>
                </a:cubicBezTo>
                <a:cubicBezTo>
                  <a:pt x="41" y="125"/>
                  <a:pt x="41" y="125"/>
                  <a:pt x="41" y="125"/>
                </a:cubicBezTo>
                <a:cubicBezTo>
                  <a:pt x="43" y="125"/>
                  <a:pt x="45" y="127"/>
                  <a:pt x="45" y="129"/>
                </a:cubicBezTo>
                <a:cubicBezTo>
                  <a:pt x="45" y="131"/>
                  <a:pt x="43" y="133"/>
                  <a:pt x="41" y="133"/>
                </a:cubicBezTo>
                <a:close/>
                <a:moveTo>
                  <a:pt x="162" y="133"/>
                </a:moveTo>
                <a:cubicBezTo>
                  <a:pt x="96" y="133"/>
                  <a:pt x="96" y="133"/>
                  <a:pt x="96" y="133"/>
                </a:cubicBezTo>
                <a:cubicBezTo>
                  <a:pt x="94" y="133"/>
                  <a:pt x="92" y="131"/>
                  <a:pt x="92" y="129"/>
                </a:cubicBezTo>
                <a:cubicBezTo>
                  <a:pt x="92" y="127"/>
                  <a:pt x="94" y="125"/>
                  <a:pt x="96" y="125"/>
                </a:cubicBezTo>
                <a:cubicBezTo>
                  <a:pt x="162" y="125"/>
                  <a:pt x="162" y="125"/>
                  <a:pt x="162" y="125"/>
                </a:cubicBezTo>
                <a:cubicBezTo>
                  <a:pt x="165" y="125"/>
                  <a:pt x="166" y="127"/>
                  <a:pt x="166" y="129"/>
                </a:cubicBezTo>
                <a:cubicBezTo>
                  <a:pt x="166" y="131"/>
                  <a:pt x="165" y="133"/>
                  <a:pt x="162" y="133"/>
                </a:cubicBezTo>
                <a:close/>
                <a:moveTo>
                  <a:pt x="171" y="155"/>
                </a:moveTo>
                <a:cubicBezTo>
                  <a:pt x="28" y="155"/>
                  <a:pt x="28" y="155"/>
                  <a:pt x="28" y="155"/>
                </a:cubicBezTo>
                <a:cubicBezTo>
                  <a:pt x="22" y="155"/>
                  <a:pt x="16" y="161"/>
                  <a:pt x="16" y="167"/>
                </a:cubicBezTo>
                <a:cubicBezTo>
                  <a:pt x="16" y="181"/>
                  <a:pt x="16" y="181"/>
                  <a:pt x="16" y="181"/>
                </a:cubicBezTo>
                <a:cubicBezTo>
                  <a:pt x="16" y="188"/>
                  <a:pt x="22" y="193"/>
                  <a:pt x="28" y="193"/>
                </a:cubicBezTo>
                <a:cubicBezTo>
                  <a:pt x="171" y="193"/>
                  <a:pt x="171" y="193"/>
                  <a:pt x="171" y="193"/>
                </a:cubicBezTo>
                <a:cubicBezTo>
                  <a:pt x="178" y="193"/>
                  <a:pt x="183" y="188"/>
                  <a:pt x="183" y="181"/>
                </a:cubicBezTo>
                <a:cubicBezTo>
                  <a:pt x="183" y="167"/>
                  <a:pt x="183" y="167"/>
                  <a:pt x="183" y="167"/>
                </a:cubicBezTo>
                <a:cubicBezTo>
                  <a:pt x="183" y="161"/>
                  <a:pt x="178" y="155"/>
                  <a:pt x="171" y="155"/>
                </a:cubicBezTo>
                <a:close/>
                <a:moveTo>
                  <a:pt x="41" y="178"/>
                </a:moveTo>
                <a:cubicBezTo>
                  <a:pt x="40" y="178"/>
                  <a:pt x="40" y="178"/>
                  <a:pt x="40" y="178"/>
                </a:cubicBezTo>
                <a:cubicBezTo>
                  <a:pt x="38" y="178"/>
                  <a:pt x="36" y="176"/>
                  <a:pt x="36" y="174"/>
                </a:cubicBezTo>
                <a:cubicBezTo>
                  <a:pt x="36" y="172"/>
                  <a:pt x="38" y="170"/>
                  <a:pt x="40" y="170"/>
                </a:cubicBezTo>
                <a:cubicBezTo>
                  <a:pt x="41" y="170"/>
                  <a:pt x="41" y="170"/>
                  <a:pt x="41" y="170"/>
                </a:cubicBezTo>
                <a:cubicBezTo>
                  <a:pt x="43" y="170"/>
                  <a:pt x="45" y="172"/>
                  <a:pt x="45" y="174"/>
                </a:cubicBezTo>
                <a:cubicBezTo>
                  <a:pt x="45" y="176"/>
                  <a:pt x="43" y="178"/>
                  <a:pt x="41" y="178"/>
                </a:cubicBezTo>
                <a:close/>
                <a:moveTo>
                  <a:pt x="162" y="178"/>
                </a:moveTo>
                <a:cubicBezTo>
                  <a:pt x="96" y="178"/>
                  <a:pt x="96" y="178"/>
                  <a:pt x="96" y="178"/>
                </a:cubicBezTo>
                <a:cubicBezTo>
                  <a:pt x="94" y="178"/>
                  <a:pt x="92" y="176"/>
                  <a:pt x="92" y="174"/>
                </a:cubicBezTo>
                <a:cubicBezTo>
                  <a:pt x="92" y="172"/>
                  <a:pt x="94" y="170"/>
                  <a:pt x="96" y="170"/>
                </a:cubicBezTo>
                <a:cubicBezTo>
                  <a:pt x="162" y="170"/>
                  <a:pt x="162" y="170"/>
                  <a:pt x="162" y="170"/>
                </a:cubicBezTo>
                <a:cubicBezTo>
                  <a:pt x="165" y="170"/>
                  <a:pt x="166" y="172"/>
                  <a:pt x="166" y="174"/>
                </a:cubicBezTo>
                <a:cubicBezTo>
                  <a:pt x="166" y="176"/>
                  <a:pt x="165" y="178"/>
                  <a:pt x="162" y="178"/>
                </a:cubicBezTo>
                <a:close/>
              </a:path>
            </a:pathLst>
          </a:custGeom>
          <a:solidFill>
            <a:schemeClr val="bg1"/>
          </a:solidFill>
          <a:ln>
            <a:noFill/>
          </a:ln>
        </p:spPr>
        <p:txBody>
          <a:bodyPr vert="horz" wrap="square" lIns="121899" tIns="60949" rIns="121899" bIns="60949" numCol="1" anchor="t" anchorCtr="0" compatLnSpc="1">
            <a:prstTxWarp prst="textNoShape">
              <a:avLst/>
            </a:prstTxWarp>
          </a:bodyPr>
          <a:lstStyle/>
          <a:p>
            <a:endParaRPr lang="en-US"/>
          </a:p>
        </p:txBody>
      </p:sp>
      <p:sp>
        <p:nvSpPr>
          <p:cNvPr id="6" name="Rectangle 5"/>
          <p:cNvSpPr/>
          <p:nvPr/>
        </p:nvSpPr>
        <p:spPr>
          <a:xfrm>
            <a:off x="6881638" y="4190734"/>
            <a:ext cx="803857" cy="455509"/>
          </a:xfrm>
          <a:prstGeom prst="rect">
            <a:avLst/>
          </a:prstGeom>
        </p:spPr>
        <p:txBody>
          <a:bodyPr wrap="none" lIns="121899" tIns="60949" rIns="121899" bIns="60949">
            <a:spAutoFit/>
          </a:bodyPr>
          <a:lstStyle/>
          <a:p>
            <a:pPr defTabSz="914209">
              <a:lnSpc>
                <a:spcPct val="90000"/>
              </a:lnSpc>
              <a:buSzPct val="90000"/>
              <a:defRPr/>
            </a:pPr>
            <a:r>
              <a:rPr lang="en-US" kern="0" dirty="0" err="1">
                <a:gradFill>
                  <a:gsLst>
                    <a:gs pos="85000">
                      <a:srgbClr val="FFFFFF"/>
                    </a:gs>
                    <a:gs pos="0">
                      <a:srgbClr val="FFFFFF"/>
                    </a:gs>
                  </a:gsLst>
                  <a:lin ang="5400000" scaled="0"/>
                </a:gradFill>
              </a:rPr>
              <a:t>IaaS</a:t>
            </a:r>
            <a:endParaRPr lang="en-US" kern="0" dirty="0">
              <a:gradFill>
                <a:gsLst>
                  <a:gs pos="85000">
                    <a:srgbClr val="FFFFFF"/>
                  </a:gs>
                  <a:gs pos="0">
                    <a:srgbClr val="FFFFFF"/>
                  </a:gs>
                </a:gsLst>
                <a:lin ang="5400000" scaled="0"/>
              </a:gradFill>
            </a:endParaRPr>
          </a:p>
        </p:txBody>
      </p:sp>
      <p:sp>
        <p:nvSpPr>
          <p:cNvPr id="24" name="Freeform 128"/>
          <p:cNvSpPr>
            <a:spLocks noChangeAspect="1"/>
          </p:cNvSpPr>
          <p:nvPr/>
        </p:nvSpPr>
        <p:spPr bwMode="black">
          <a:xfrm>
            <a:off x="7096304" y="3386590"/>
            <a:ext cx="652994" cy="360723"/>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rapezoid 1"/>
          <p:cNvSpPr/>
          <p:nvPr/>
        </p:nvSpPr>
        <p:spPr bwMode="auto">
          <a:xfrm rot="8419041">
            <a:off x="6913891" y="2911222"/>
            <a:ext cx="549101" cy="678034"/>
          </a:xfrm>
          <a:custGeom>
            <a:avLst/>
            <a:gdLst>
              <a:gd name="connsiteX0" fmla="*/ 0 w 575519"/>
              <a:gd name="connsiteY0" fmla="*/ 638732 h 638732"/>
              <a:gd name="connsiteX1" fmla="*/ 143880 w 575519"/>
              <a:gd name="connsiteY1" fmla="*/ 0 h 638732"/>
              <a:gd name="connsiteX2" fmla="*/ 431639 w 575519"/>
              <a:gd name="connsiteY2" fmla="*/ 0 h 638732"/>
              <a:gd name="connsiteX3" fmla="*/ 575519 w 575519"/>
              <a:gd name="connsiteY3" fmla="*/ 638732 h 638732"/>
              <a:gd name="connsiteX4" fmla="*/ 0 w 575519"/>
              <a:gd name="connsiteY4" fmla="*/ 638732 h 638732"/>
              <a:gd name="connsiteX0" fmla="*/ 0 w 575519"/>
              <a:gd name="connsiteY0" fmla="*/ 638732 h 638732"/>
              <a:gd name="connsiteX1" fmla="*/ 143880 w 575519"/>
              <a:gd name="connsiteY1" fmla="*/ 0 h 638732"/>
              <a:gd name="connsiteX2" fmla="*/ 431639 w 575519"/>
              <a:gd name="connsiteY2" fmla="*/ 0 h 638732"/>
              <a:gd name="connsiteX3" fmla="*/ 575519 w 575519"/>
              <a:gd name="connsiteY3" fmla="*/ 638732 h 638732"/>
              <a:gd name="connsiteX4" fmla="*/ 293050 w 575519"/>
              <a:gd name="connsiteY4" fmla="*/ 636375 h 638732"/>
              <a:gd name="connsiteX5" fmla="*/ 0 w 575519"/>
              <a:gd name="connsiteY5" fmla="*/ 638732 h 638732"/>
              <a:gd name="connsiteX0" fmla="*/ 0 w 575519"/>
              <a:gd name="connsiteY0" fmla="*/ 638732 h 638732"/>
              <a:gd name="connsiteX1" fmla="*/ 143880 w 575519"/>
              <a:gd name="connsiteY1" fmla="*/ 0 h 638732"/>
              <a:gd name="connsiteX2" fmla="*/ 431639 w 575519"/>
              <a:gd name="connsiteY2" fmla="*/ 0 h 638732"/>
              <a:gd name="connsiteX3" fmla="*/ 575519 w 575519"/>
              <a:gd name="connsiteY3" fmla="*/ 638732 h 638732"/>
              <a:gd name="connsiteX4" fmla="*/ 251543 w 575519"/>
              <a:gd name="connsiteY4" fmla="*/ 389765 h 638732"/>
              <a:gd name="connsiteX5" fmla="*/ 0 w 575519"/>
              <a:gd name="connsiteY5" fmla="*/ 638732 h 638732"/>
              <a:gd name="connsiteX0" fmla="*/ 0 w 574179"/>
              <a:gd name="connsiteY0" fmla="*/ 678034 h 678034"/>
              <a:gd name="connsiteX1" fmla="*/ 142540 w 574179"/>
              <a:gd name="connsiteY1" fmla="*/ 0 h 678034"/>
              <a:gd name="connsiteX2" fmla="*/ 430299 w 574179"/>
              <a:gd name="connsiteY2" fmla="*/ 0 h 678034"/>
              <a:gd name="connsiteX3" fmla="*/ 574179 w 574179"/>
              <a:gd name="connsiteY3" fmla="*/ 638732 h 678034"/>
              <a:gd name="connsiteX4" fmla="*/ 250203 w 574179"/>
              <a:gd name="connsiteY4" fmla="*/ 389765 h 678034"/>
              <a:gd name="connsiteX5" fmla="*/ 0 w 574179"/>
              <a:gd name="connsiteY5" fmla="*/ 678034 h 678034"/>
              <a:gd name="connsiteX0" fmla="*/ 0 w 549101"/>
              <a:gd name="connsiteY0" fmla="*/ 678034 h 678034"/>
              <a:gd name="connsiteX1" fmla="*/ 142540 w 549101"/>
              <a:gd name="connsiteY1" fmla="*/ 0 h 678034"/>
              <a:gd name="connsiteX2" fmla="*/ 430299 w 549101"/>
              <a:gd name="connsiteY2" fmla="*/ 0 h 678034"/>
              <a:gd name="connsiteX3" fmla="*/ 549101 w 549101"/>
              <a:gd name="connsiteY3" fmla="*/ 643388 h 678034"/>
              <a:gd name="connsiteX4" fmla="*/ 250203 w 549101"/>
              <a:gd name="connsiteY4" fmla="*/ 389765 h 678034"/>
              <a:gd name="connsiteX5" fmla="*/ 0 w 549101"/>
              <a:gd name="connsiteY5" fmla="*/ 678034 h 67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9101" h="678034">
                <a:moveTo>
                  <a:pt x="0" y="678034"/>
                </a:moveTo>
                <a:lnTo>
                  <a:pt x="142540" y="0"/>
                </a:lnTo>
                <a:lnTo>
                  <a:pt x="430299" y="0"/>
                </a:lnTo>
                <a:lnTo>
                  <a:pt x="549101" y="643388"/>
                </a:lnTo>
                <a:lnTo>
                  <a:pt x="250203" y="389765"/>
                </a:lnTo>
                <a:lnTo>
                  <a:pt x="0" y="678034"/>
                </a:lnTo>
                <a:close/>
              </a:path>
            </a:pathLst>
          </a:custGeom>
          <a:gradFill>
            <a:gsLst>
              <a:gs pos="0">
                <a:schemeClr val="bg1"/>
              </a:gs>
              <a:gs pos="100000">
                <a:schemeClr val="bg1">
                  <a:alpha val="0"/>
                </a:schemeClr>
              </a:gs>
            </a:gsLst>
            <a:lin ang="162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30" name="Freeform 128"/>
          <p:cNvSpPr>
            <a:spLocks noChangeAspect="1"/>
          </p:cNvSpPr>
          <p:nvPr/>
        </p:nvSpPr>
        <p:spPr bwMode="black">
          <a:xfrm>
            <a:off x="10207215" y="3386243"/>
            <a:ext cx="652994" cy="360723"/>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2" name="Trapezoid 1"/>
          <p:cNvSpPr/>
          <p:nvPr/>
        </p:nvSpPr>
        <p:spPr bwMode="auto">
          <a:xfrm rot="9184644">
            <a:off x="10106294" y="2917659"/>
            <a:ext cx="575091" cy="661425"/>
          </a:xfrm>
          <a:custGeom>
            <a:avLst/>
            <a:gdLst>
              <a:gd name="connsiteX0" fmla="*/ 0 w 575519"/>
              <a:gd name="connsiteY0" fmla="*/ 638732 h 638732"/>
              <a:gd name="connsiteX1" fmla="*/ 143880 w 575519"/>
              <a:gd name="connsiteY1" fmla="*/ 0 h 638732"/>
              <a:gd name="connsiteX2" fmla="*/ 431639 w 575519"/>
              <a:gd name="connsiteY2" fmla="*/ 0 h 638732"/>
              <a:gd name="connsiteX3" fmla="*/ 575519 w 575519"/>
              <a:gd name="connsiteY3" fmla="*/ 638732 h 638732"/>
              <a:gd name="connsiteX4" fmla="*/ 0 w 575519"/>
              <a:gd name="connsiteY4" fmla="*/ 638732 h 638732"/>
              <a:gd name="connsiteX0" fmla="*/ 0 w 575519"/>
              <a:gd name="connsiteY0" fmla="*/ 638732 h 638732"/>
              <a:gd name="connsiteX1" fmla="*/ 143880 w 575519"/>
              <a:gd name="connsiteY1" fmla="*/ 0 h 638732"/>
              <a:gd name="connsiteX2" fmla="*/ 431639 w 575519"/>
              <a:gd name="connsiteY2" fmla="*/ 0 h 638732"/>
              <a:gd name="connsiteX3" fmla="*/ 575519 w 575519"/>
              <a:gd name="connsiteY3" fmla="*/ 638732 h 638732"/>
              <a:gd name="connsiteX4" fmla="*/ 293050 w 575519"/>
              <a:gd name="connsiteY4" fmla="*/ 636375 h 638732"/>
              <a:gd name="connsiteX5" fmla="*/ 0 w 575519"/>
              <a:gd name="connsiteY5" fmla="*/ 638732 h 638732"/>
              <a:gd name="connsiteX0" fmla="*/ 0 w 575519"/>
              <a:gd name="connsiteY0" fmla="*/ 638732 h 638732"/>
              <a:gd name="connsiteX1" fmla="*/ 143880 w 575519"/>
              <a:gd name="connsiteY1" fmla="*/ 0 h 638732"/>
              <a:gd name="connsiteX2" fmla="*/ 431639 w 575519"/>
              <a:gd name="connsiteY2" fmla="*/ 0 h 638732"/>
              <a:gd name="connsiteX3" fmla="*/ 575519 w 575519"/>
              <a:gd name="connsiteY3" fmla="*/ 638732 h 638732"/>
              <a:gd name="connsiteX4" fmla="*/ 251543 w 575519"/>
              <a:gd name="connsiteY4" fmla="*/ 389765 h 638732"/>
              <a:gd name="connsiteX5" fmla="*/ 0 w 575519"/>
              <a:gd name="connsiteY5" fmla="*/ 638732 h 638732"/>
              <a:gd name="connsiteX0" fmla="*/ 0 w 574179"/>
              <a:gd name="connsiteY0" fmla="*/ 678034 h 678034"/>
              <a:gd name="connsiteX1" fmla="*/ 142540 w 574179"/>
              <a:gd name="connsiteY1" fmla="*/ 0 h 678034"/>
              <a:gd name="connsiteX2" fmla="*/ 430299 w 574179"/>
              <a:gd name="connsiteY2" fmla="*/ 0 h 678034"/>
              <a:gd name="connsiteX3" fmla="*/ 574179 w 574179"/>
              <a:gd name="connsiteY3" fmla="*/ 638732 h 678034"/>
              <a:gd name="connsiteX4" fmla="*/ 250203 w 574179"/>
              <a:gd name="connsiteY4" fmla="*/ 389765 h 678034"/>
              <a:gd name="connsiteX5" fmla="*/ 0 w 574179"/>
              <a:gd name="connsiteY5" fmla="*/ 678034 h 678034"/>
              <a:gd name="connsiteX0" fmla="*/ 0 w 549101"/>
              <a:gd name="connsiteY0" fmla="*/ 678034 h 678034"/>
              <a:gd name="connsiteX1" fmla="*/ 142540 w 549101"/>
              <a:gd name="connsiteY1" fmla="*/ 0 h 678034"/>
              <a:gd name="connsiteX2" fmla="*/ 430299 w 549101"/>
              <a:gd name="connsiteY2" fmla="*/ 0 h 678034"/>
              <a:gd name="connsiteX3" fmla="*/ 549101 w 549101"/>
              <a:gd name="connsiteY3" fmla="*/ 643388 h 678034"/>
              <a:gd name="connsiteX4" fmla="*/ 250203 w 549101"/>
              <a:gd name="connsiteY4" fmla="*/ 389765 h 678034"/>
              <a:gd name="connsiteX5" fmla="*/ 0 w 549101"/>
              <a:gd name="connsiteY5" fmla="*/ 678034 h 678034"/>
              <a:gd name="connsiteX0" fmla="*/ 0 w 581807"/>
              <a:gd name="connsiteY0" fmla="*/ 661425 h 661425"/>
              <a:gd name="connsiteX1" fmla="*/ 175246 w 581807"/>
              <a:gd name="connsiteY1" fmla="*/ 0 h 661425"/>
              <a:gd name="connsiteX2" fmla="*/ 463005 w 581807"/>
              <a:gd name="connsiteY2" fmla="*/ 0 h 661425"/>
              <a:gd name="connsiteX3" fmla="*/ 581807 w 581807"/>
              <a:gd name="connsiteY3" fmla="*/ 643388 h 661425"/>
              <a:gd name="connsiteX4" fmla="*/ 282909 w 581807"/>
              <a:gd name="connsiteY4" fmla="*/ 389765 h 661425"/>
              <a:gd name="connsiteX5" fmla="*/ 0 w 581807"/>
              <a:gd name="connsiteY5" fmla="*/ 661425 h 661425"/>
              <a:gd name="connsiteX0" fmla="*/ 0 w 581807"/>
              <a:gd name="connsiteY0" fmla="*/ 661425 h 661425"/>
              <a:gd name="connsiteX1" fmla="*/ 175246 w 581807"/>
              <a:gd name="connsiteY1" fmla="*/ 0 h 661425"/>
              <a:gd name="connsiteX2" fmla="*/ 463005 w 581807"/>
              <a:gd name="connsiteY2" fmla="*/ 0 h 661425"/>
              <a:gd name="connsiteX3" fmla="*/ 581807 w 581807"/>
              <a:gd name="connsiteY3" fmla="*/ 643388 h 661425"/>
              <a:gd name="connsiteX4" fmla="*/ 151795 w 581807"/>
              <a:gd name="connsiteY4" fmla="*/ 370198 h 661425"/>
              <a:gd name="connsiteX5" fmla="*/ 0 w 581807"/>
              <a:gd name="connsiteY5" fmla="*/ 661425 h 661425"/>
              <a:gd name="connsiteX0" fmla="*/ 0 w 575091"/>
              <a:gd name="connsiteY0" fmla="*/ 661425 h 661425"/>
              <a:gd name="connsiteX1" fmla="*/ 175246 w 575091"/>
              <a:gd name="connsiteY1" fmla="*/ 0 h 661425"/>
              <a:gd name="connsiteX2" fmla="*/ 463005 w 575091"/>
              <a:gd name="connsiteY2" fmla="*/ 0 h 661425"/>
              <a:gd name="connsiteX3" fmla="*/ 575091 w 575091"/>
              <a:gd name="connsiteY3" fmla="*/ 592961 h 661425"/>
              <a:gd name="connsiteX4" fmla="*/ 151795 w 575091"/>
              <a:gd name="connsiteY4" fmla="*/ 370198 h 661425"/>
              <a:gd name="connsiteX5" fmla="*/ 0 w 575091"/>
              <a:gd name="connsiteY5" fmla="*/ 661425 h 66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5091" h="661425">
                <a:moveTo>
                  <a:pt x="0" y="661425"/>
                </a:moveTo>
                <a:lnTo>
                  <a:pt x="175246" y="0"/>
                </a:lnTo>
                <a:lnTo>
                  <a:pt x="463005" y="0"/>
                </a:lnTo>
                <a:lnTo>
                  <a:pt x="575091" y="592961"/>
                </a:lnTo>
                <a:lnTo>
                  <a:pt x="151795" y="370198"/>
                </a:lnTo>
                <a:lnTo>
                  <a:pt x="0" y="661425"/>
                </a:lnTo>
                <a:close/>
              </a:path>
            </a:pathLst>
          </a:custGeom>
          <a:gradFill>
            <a:gsLst>
              <a:gs pos="0">
                <a:schemeClr val="bg1"/>
              </a:gs>
              <a:gs pos="100000">
                <a:schemeClr val="bg1">
                  <a:alpha val="0"/>
                </a:schemeClr>
              </a:gs>
            </a:gsLst>
            <a:lin ang="162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70" name="Picture 69" descr="\\MAGNUM\Projects\Microsoft\Cloud Power FY12\Design\ICONS_PNG\Application.png"/>
          <p:cNvPicPr>
            <a:picLocks noChangeAspect="1" noChangeArrowheads="1"/>
          </p:cNvPicPr>
          <p:nvPr/>
        </p:nvPicPr>
        <p:blipFill>
          <a:blip r:embed="rId4" cstate="print">
            <a:lum bright="100000"/>
          </a:blip>
          <a:srcRect/>
          <a:stretch>
            <a:fillRect/>
          </a:stretch>
        </p:blipFill>
        <p:spPr bwMode="auto">
          <a:xfrm>
            <a:off x="8188353" y="2450520"/>
            <a:ext cx="857527" cy="857304"/>
          </a:xfrm>
          <a:prstGeom prst="rect">
            <a:avLst/>
          </a:prstGeom>
          <a:noFill/>
        </p:spPr>
      </p:pic>
      <p:sp>
        <p:nvSpPr>
          <p:cNvPr id="26" name="Freeform 128"/>
          <p:cNvSpPr>
            <a:spLocks noChangeAspect="1"/>
          </p:cNvSpPr>
          <p:nvPr/>
        </p:nvSpPr>
        <p:spPr bwMode="black">
          <a:xfrm>
            <a:off x="8666977" y="3386244"/>
            <a:ext cx="652994" cy="360723"/>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Trapezoid 1"/>
          <p:cNvSpPr/>
          <p:nvPr/>
        </p:nvSpPr>
        <p:spPr bwMode="auto">
          <a:xfrm rot="9184644">
            <a:off x="8566056" y="2917660"/>
            <a:ext cx="575091" cy="661425"/>
          </a:xfrm>
          <a:custGeom>
            <a:avLst/>
            <a:gdLst>
              <a:gd name="connsiteX0" fmla="*/ 0 w 575519"/>
              <a:gd name="connsiteY0" fmla="*/ 638732 h 638732"/>
              <a:gd name="connsiteX1" fmla="*/ 143880 w 575519"/>
              <a:gd name="connsiteY1" fmla="*/ 0 h 638732"/>
              <a:gd name="connsiteX2" fmla="*/ 431639 w 575519"/>
              <a:gd name="connsiteY2" fmla="*/ 0 h 638732"/>
              <a:gd name="connsiteX3" fmla="*/ 575519 w 575519"/>
              <a:gd name="connsiteY3" fmla="*/ 638732 h 638732"/>
              <a:gd name="connsiteX4" fmla="*/ 0 w 575519"/>
              <a:gd name="connsiteY4" fmla="*/ 638732 h 638732"/>
              <a:gd name="connsiteX0" fmla="*/ 0 w 575519"/>
              <a:gd name="connsiteY0" fmla="*/ 638732 h 638732"/>
              <a:gd name="connsiteX1" fmla="*/ 143880 w 575519"/>
              <a:gd name="connsiteY1" fmla="*/ 0 h 638732"/>
              <a:gd name="connsiteX2" fmla="*/ 431639 w 575519"/>
              <a:gd name="connsiteY2" fmla="*/ 0 h 638732"/>
              <a:gd name="connsiteX3" fmla="*/ 575519 w 575519"/>
              <a:gd name="connsiteY3" fmla="*/ 638732 h 638732"/>
              <a:gd name="connsiteX4" fmla="*/ 293050 w 575519"/>
              <a:gd name="connsiteY4" fmla="*/ 636375 h 638732"/>
              <a:gd name="connsiteX5" fmla="*/ 0 w 575519"/>
              <a:gd name="connsiteY5" fmla="*/ 638732 h 638732"/>
              <a:gd name="connsiteX0" fmla="*/ 0 w 575519"/>
              <a:gd name="connsiteY0" fmla="*/ 638732 h 638732"/>
              <a:gd name="connsiteX1" fmla="*/ 143880 w 575519"/>
              <a:gd name="connsiteY1" fmla="*/ 0 h 638732"/>
              <a:gd name="connsiteX2" fmla="*/ 431639 w 575519"/>
              <a:gd name="connsiteY2" fmla="*/ 0 h 638732"/>
              <a:gd name="connsiteX3" fmla="*/ 575519 w 575519"/>
              <a:gd name="connsiteY3" fmla="*/ 638732 h 638732"/>
              <a:gd name="connsiteX4" fmla="*/ 251543 w 575519"/>
              <a:gd name="connsiteY4" fmla="*/ 389765 h 638732"/>
              <a:gd name="connsiteX5" fmla="*/ 0 w 575519"/>
              <a:gd name="connsiteY5" fmla="*/ 638732 h 638732"/>
              <a:gd name="connsiteX0" fmla="*/ 0 w 574179"/>
              <a:gd name="connsiteY0" fmla="*/ 678034 h 678034"/>
              <a:gd name="connsiteX1" fmla="*/ 142540 w 574179"/>
              <a:gd name="connsiteY1" fmla="*/ 0 h 678034"/>
              <a:gd name="connsiteX2" fmla="*/ 430299 w 574179"/>
              <a:gd name="connsiteY2" fmla="*/ 0 h 678034"/>
              <a:gd name="connsiteX3" fmla="*/ 574179 w 574179"/>
              <a:gd name="connsiteY3" fmla="*/ 638732 h 678034"/>
              <a:gd name="connsiteX4" fmla="*/ 250203 w 574179"/>
              <a:gd name="connsiteY4" fmla="*/ 389765 h 678034"/>
              <a:gd name="connsiteX5" fmla="*/ 0 w 574179"/>
              <a:gd name="connsiteY5" fmla="*/ 678034 h 678034"/>
              <a:gd name="connsiteX0" fmla="*/ 0 w 549101"/>
              <a:gd name="connsiteY0" fmla="*/ 678034 h 678034"/>
              <a:gd name="connsiteX1" fmla="*/ 142540 w 549101"/>
              <a:gd name="connsiteY1" fmla="*/ 0 h 678034"/>
              <a:gd name="connsiteX2" fmla="*/ 430299 w 549101"/>
              <a:gd name="connsiteY2" fmla="*/ 0 h 678034"/>
              <a:gd name="connsiteX3" fmla="*/ 549101 w 549101"/>
              <a:gd name="connsiteY3" fmla="*/ 643388 h 678034"/>
              <a:gd name="connsiteX4" fmla="*/ 250203 w 549101"/>
              <a:gd name="connsiteY4" fmla="*/ 389765 h 678034"/>
              <a:gd name="connsiteX5" fmla="*/ 0 w 549101"/>
              <a:gd name="connsiteY5" fmla="*/ 678034 h 678034"/>
              <a:gd name="connsiteX0" fmla="*/ 0 w 581807"/>
              <a:gd name="connsiteY0" fmla="*/ 661425 h 661425"/>
              <a:gd name="connsiteX1" fmla="*/ 175246 w 581807"/>
              <a:gd name="connsiteY1" fmla="*/ 0 h 661425"/>
              <a:gd name="connsiteX2" fmla="*/ 463005 w 581807"/>
              <a:gd name="connsiteY2" fmla="*/ 0 h 661425"/>
              <a:gd name="connsiteX3" fmla="*/ 581807 w 581807"/>
              <a:gd name="connsiteY3" fmla="*/ 643388 h 661425"/>
              <a:gd name="connsiteX4" fmla="*/ 282909 w 581807"/>
              <a:gd name="connsiteY4" fmla="*/ 389765 h 661425"/>
              <a:gd name="connsiteX5" fmla="*/ 0 w 581807"/>
              <a:gd name="connsiteY5" fmla="*/ 661425 h 661425"/>
              <a:gd name="connsiteX0" fmla="*/ 0 w 581807"/>
              <a:gd name="connsiteY0" fmla="*/ 661425 h 661425"/>
              <a:gd name="connsiteX1" fmla="*/ 175246 w 581807"/>
              <a:gd name="connsiteY1" fmla="*/ 0 h 661425"/>
              <a:gd name="connsiteX2" fmla="*/ 463005 w 581807"/>
              <a:gd name="connsiteY2" fmla="*/ 0 h 661425"/>
              <a:gd name="connsiteX3" fmla="*/ 581807 w 581807"/>
              <a:gd name="connsiteY3" fmla="*/ 643388 h 661425"/>
              <a:gd name="connsiteX4" fmla="*/ 151795 w 581807"/>
              <a:gd name="connsiteY4" fmla="*/ 370198 h 661425"/>
              <a:gd name="connsiteX5" fmla="*/ 0 w 581807"/>
              <a:gd name="connsiteY5" fmla="*/ 661425 h 661425"/>
              <a:gd name="connsiteX0" fmla="*/ 0 w 575091"/>
              <a:gd name="connsiteY0" fmla="*/ 661425 h 661425"/>
              <a:gd name="connsiteX1" fmla="*/ 175246 w 575091"/>
              <a:gd name="connsiteY1" fmla="*/ 0 h 661425"/>
              <a:gd name="connsiteX2" fmla="*/ 463005 w 575091"/>
              <a:gd name="connsiteY2" fmla="*/ 0 h 661425"/>
              <a:gd name="connsiteX3" fmla="*/ 575091 w 575091"/>
              <a:gd name="connsiteY3" fmla="*/ 592961 h 661425"/>
              <a:gd name="connsiteX4" fmla="*/ 151795 w 575091"/>
              <a:gd name="connsiteY4" fmla="*/ 370198 h 661425"/>
              <a:gd name="connsiteX5" fmla="*/ 0 w 575091"/>
              <a:gd name="connsiteY5" fmla="*/ 661425 h 66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5091" h="661425">
                <a:moveTo>
                  <a:pt x="0" y="661425"/>
                </a:moveTo>
                <a:lnTo>
                  <a:pt x="175246" y="0"/>
                </a:lnTo>
                <a:lnTo>
                  <a:pt x="463005" y="0"/>
                </a:lnTo>
                <a:lnTo>
                  <a:pt x="575091" y="592961"/>
                </a:lnTo>
                <a:lnTo>
                  <a:pt x="151795" y="370198"/>
                </a:lnTo>
                <a:lnTo>
                  <a:pt x="0" y="661425"/>
                </a:lnTo>
                <a:close/>
              </a:path>
            </a:pathLst>
          </a:custGeom>
          <a:gradFill>
            <a:gsLst>
              <a:gs pos="0">
                <a:schemeClr val="bg1"/>
              </a:gs>
              <a:gs pos="100000">
                <a:schemeClr val="bg1">
                  <a:alpha val="0"/>
                </a:schemeClr>
              </a:gs>
            </a:gsLst>
            <a:lin ang="162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34" name="Rectangle 33"/>
          <p:cNvSpPr/>
          <p:nvPr/>
        </p:nvSpPr>
        <p:spPr>
          <a:xfrm>
            <a:off x="8478899" y="4241665"/>
            <a:ext cx="733492" cy="372387"/>
          </a:xfrm>
          <a:prstGeom prst="rect">
            <a:avLst/>
          </a:prstGeom>
        </p:spPr>
        <p:txBody>
          <a:bodyPr wrap="none" lIns="121899" tIns="60949" rIns="121899" bIns="60949">
            <a:spAutoFit/>
          </a:bodyPr>
          <a:lstStyle/>
          <a:p>
            <a:pPr defTabSz="914209">
              <a:lnSpc>
                <a:spcPct val="90000"/>
              </a:lnSpc>
              <a:buSzPct val="90000"/>
              <a:defRPr/>
            </a:pPr>
            <a:r>
              <a:rPr lang="en-US" kern="0" dirty="0" err="1" smtClean="0">
                <a:gradFill>
                  <a:gsLst>
                    <a:gs pos="85000">
                      <a:srgbClr val="FFFFFF"/>
                    </a:gs>
                    <a:gs pos="0">
                      <a:srgbClr val="FFFFFF"/>
                    </a:gs>
                  </a:gsLst>
                  <a:lin ang="5400000" scaled="0"/>
                </a:gradFill>
              </a:rPr>
              <a:t>PaaS</a:t>
            </a:r>
            <a:endParaRPr lang="en-US" kern="0" dirty="0">
              <a:gradFill>
                <a:gsLst>
                  <a:gs pos="85000">
                    <a:srgbClr val="FFFFFF"/>
                  </a:gs>
                  <a:gs pos="0">
                    <a:srgbClr val="FFFFFF"/>
                  </a:gs>
                </a:gsLst>
                <a:lin ang="5400000" scaled="0"/>
              </a:gradFill>
            </a:endParaRPr>
          </a:p>
        </p:txBody>
      </p:sp>
    </p:spTree>
    <p:extLst>
      <p:ext uri="{BB962C8B-B14F-4D97-AF65-F5344CB8AC3E}">
        <p14:creationId xmlns:p14="http://schemas.microsoft.com/office/powerpoint/2010/main" val="1497863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up)">
                                      <p:cBhvr>
                                        <p:cTn id="7"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hevron 5"/>
          <p:cNvSpPr/>
          <p:nvPr/>
        </p:nvSpPr>
        <p:spPr bwMode="auto">
          <a:xfrm>
            <a:off x="7694387" y="1864539"/>
            <a:ext cx="1441922" cy="1441922"/>
          </a:xfrm>
          <a:prstGeom prst="chevron">
            <a:avLst/>
          </a:prstGeom>
          <a:ln>
            <a:noFill/>
            <a:headEnd type="none" w="med" len="med"/>
            <a:tailEnd type="none" w="med" len="med"/>
          </a:ln>
          <a:effectLst/>
        </p:spPr>
        <p:style>
          <a:lnRef idx="3">
            <a:schemeClr val="lt1"/>
          </a:lnRef>
          <a:fillRef idx="1">
            <a:schemeClr val="accent2"/>
          </a:fillRef>
          <a:effectRef idx="1">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gradFill>
                <a:gsLst>
                  <a:gs pos="0">
                    <a:srgbClr val="FFFFFF"/>
                  </a:gs>
                  <a:gs pos="100000">
                    <a:srgbClr val="FFFFFF"/>
                  </a:gs>
                </a:gsLst>
                <a:lin ang="5400000" scaled="0"/>
              </a:gradFill>
            </a:endParaRPr>
          </a:p>
        </p:txBody>
      </p:sp>
      <p:sp>
        <p:nvSpPr>
          <p:cNvPr id="10" name="Chevron 9"/>
          <p:cNvSpPr/>
          <p:nvPr/>
        </p:nvSpPr>
        <p:spPr bwMode="auto">
          <a:xfrm>
            <a:off x="7714615" y="3761943"/>
            <a:ext cx="1441922" cy="1441922"/>
          </a:xfrm>
          <a:prstGeom prst="chevron">
            <a:avLst/>
          </a:prstGeom>
          <a:solidFill>
            <a:schemeClr val="accent4"/>
          </a:solidFill>
          <a:ln>
            <a:noFill/>
            <a:headEnd type="none" w="med" len="med"/>
            <a:tailEnd type="none" w="med" len="med"/>
          </a:ln>
          <a:effectLst/>
        </p:spPr>
        <p:style>
          <a:lnRef idx="3">
            <a:schemeClr val="lt1"/>
          </a:lnRef>
          <a:fillRef idx="1">
            <a:schemeClr val="accent2"/>
          </a:fillRef>
          <a:effectRef idx="1">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gradFill>
                <a:gsLst>
                  <a:gs pos="0">
                    <a:srgbClr val="FFFFFF"/>
                  </a:gs>
                  <a:gs pos="100000">
                    <a:srgbClr val="FFFFFF"/>
                  </a:gs>
                </a:gsLst>
                <a:lin ang="5400000" scaled="0"/>
              </a:gradFill>
            </a:endParaRPr>
          </a:p>
        </p:txBody>
      </p:sp>
      <p:sp>
        <p:nvSpPr>
          <p:cNvPr id="4" name="Title 3"/>
          <p:cNvSpPr>
            <a:spLocks noGrp="1"/>
          </p:cNvSpPr>
          <p:nvPr>
            <p:ph type="title"/>
          </p:nvPr>
        </p:nvSpPr>
        <p:spPr/>
        <p:txBody>
          <a:bodyPr/>
          <a:lstStyle/>
          <a:p>
            <a:r>
              <a:rPr lang="en-US" altLang="zh-CN" dirty="0" smtClean="0"/>
              <a:t>SQL Server</a:t>
            </a:r>
            <a:r>
              <a:rPr lang="zh-CN" altLang="en-US" dirty="0" smtClean="0"/>
              <a:t>与</a:t>
            </a:r>
            <a:r>
              <a:rPr lang="en-US" altLang="zh-CN" dirty="0" smtClean="0"/>
              <a:t>SQL Database</a:t>
            </a:r>
            <a:endParaRPr lang="en-US" dirty="0"/>
          </a:p>
        </p:txBody>
      </p:sp>
      <p:sp>
        <p:nvSpPr>
          <p:cNvPr id="5" name="Rectangle 4"/>
          <p:cNvSpPr/>
          <p:nvPr/>
        </p:nvSpPr>
        <p:spPr bwMode="auto">
          <a:xfrm>
            <a:off x="5497287" y="1635939"/>
            <a:ext cx="1802402" cy="1802402"/>
          </a:xfrm>
          <a:prstGeom prst="rect">
            <a:avLst/>
          </a:prstGeom>
          <a:ln>
            <a:noFill/>
            <a:headEnd type="none" w="med" len="med"/>
            <a:tailEnd type="none" w="med" len="med"/>
          </a:ln>
          <a:effectLst/>
        </p:spPr>
        <p:style>
          <a:lnRef idx="3">
            <a:schemeClr val="lt1"/>
          </a:lnRef>
          <a:fillRef idx="1">
            <a:schemeClr val="accent2"/>
          </a:fillRef>
          <a:effectRef idx="1">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sz="2400" dirty="0" smtClean="0">
                <a:gradFill>
                  <a:gsLst>
                    <a:gs pos="0">
                      <a:srgbClr val="FFFFFF"/>
                    </a:gs>
                    <a:gs pos="100000">
                      <a:srgbClr val="FFFFFF"/>
                    </a:gs>
                  </a:gsLst>
                  <a:lin ang="5400000" scaled="0"/>
                </a:gradFill>
              </a:rPr>
              <a:t>SQL </a:t>
            </a:r>
            <a:r>
              <a:rPr lang="en-US" altLang="zh-CN" sz="2400" dirty="0" smtClean="0">
                <a:gradFill>
                  <a:gsLst>
                    <a:gs pos="0">
                      <a:srgbClr val="FFFFFF"/>
                    </a:gs>
                    <a:gs pos="100000">
                      <a:srgbClr val="FFFFFF"/>
                    </a:gs>
                  </a:gsLst>
                  <a:lin ang="5400000" scaled="0"/>
                </a:gradFill>
              </a:rPr>
              <a:t>Server</a:t>
            </a:r>
            <a:r>
              <a:rPr lang="zh-CN" altLang="en-US" sz="2400" dirty="0" smtClean="0">
                <a:gradFill>
                  <a:gsLst>
                    <a:gs pos="0">
                      <a:srgbClr val="FFFFFF"/>
                    </a:gs>
                    <a:gs pos="100000">
                      <a:srgbClr val="FFFFFF"/>
                    </a:gs>
                  </a:gsLst>
                  <a:lin ang="5400000" scaled="0"/>
                </a:gradFill>
              </a:rPr>
              <a:t>服务器</a:t>
            </a:r>
            <a:endParaRPr lang="en-US" sz="2400" dirty="0" smtClean="0">
              <a:gradFill>
                <a:gsLst>
                  <a:gs pos="0">
                    <a:srgbClr val="FFFFFF"/>
                  </a:gs>
                  <a:gs pos="100000">
                    <a:srgbClr val="FFFFFF"/>
                  </a:gs>
                </a:gsLst>
                <a:lin ang="5400000" scaled="0"/>
              </a:gradFill>
            </a:endParaRPr>
          </a:p>
        </p:txBody>
      </p:sp>
      <p:sp>
        <p:nvSpPr>
          <p:cNvPr id="8" name="Rectangle 7"/>
          <p:cNvSpPr/>
          <p:nvPr/>
        </p:nvSpPr>
        <p:spPr bwMode="auto">
          <a:xfrm>
            <a:off x="9599387" y="1635939"/>
            <a:ext cx="1802402" cy="1802402"/>
          </a:xfrm>
          <a:prstGeom prst="rect">
            <a:avLst/>
          </a:prstGeom>
          <a:ln>
            <a:noFill/>
            <a:headEnd type="none" w="med" len="med"/>
            <a:tailEnd type="none" w="med" len="med"/>
          </a:ln>
          <a:effectLst/>
        </p:spPr>
        <p:style>
          <a:lnRef idx="3">
            <a:schemeClr val="lt1"/>
          </a:lnRef>
          <a:fillRef idx="1">
            <a:schemeClr val="accent2"/>
          </a:fillRef>
          <a:effectRef idx="1">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zh-CN" altLang="en-US" sz="2400" dirty="0">
                <a:gradFill>
                  <a:gsLst>
                    <a:gs pos="0">
                      <a:srgbClr val="FFFFFF"/>
                    </a:gs>
                    <a:gs pos="100000">
                      <a:srgbClr val="FFFFFF"/>
                    </a:gs>
                  </a:gsLst>
                  <a:lin ang="5400000" scaled="0"/>
                </a:gradFill>
              </a:rPr>
              <a:t>一</a:t>
            </a:r>
            <a:r>
              <a:rPr lang="zh-CN" altLang="en-US" sz="2400" dirty="0" smtClean="0">
                <a:gradFill>
                  <a:gsLst>
                    <a:gs pos="0">
                      <a:srgbClr val="FFFFFF"/>
                    </a:gs>
                    <a:gs pos="100000">
                      <a:srgbClr val="FFFFFF"/>
                    </a:gs>
                  </a:gsLst>
                  <a:lin ang="5400000" scaled="0"/>
                </a:gradFill>
              </a:rPr>
              <a:t>台机器</a:t>
            </a:r>
            <a:endParaRPr lang="en-US" sz="2400" dirty="0">
              <a:gradFill>
                <a:gsLst>
                  <a:gs pos="0">
                    <a:srgbClr val="FFFFFF"/>
                  </a:gs>
                  <a:gs pos="100000">
                    <a:srgbClr val="FFFFFF"/>
                  </a:gs>
                </a:gsLst>
                <a:lin ang="5400000" scaled="0"/>
              </a:gradFill>
            </a:endParaRPr>
          </a:p>
        </p:txBody>
      </p:sp>
      <p:sp>
        <p:nvSpPr>
          <p:cNvPr id="9" name="Rectangle 8"/>
          <p:cNvSpPr/>
          <p:nvPr/>
        </p:nvSpPr>
        <p:spPr bwMode="auto">
          <a:xfrm>
            <a:off x="5484587" y="3647643"/>
            <a:ext cx="1802402" cy="1802402"/>
          </a:xfrm>
          <a:prstGeom prst="rect">
            <a:avLst/>
          </a:prstGeom>
          <a:solidFill>
            <a:schemeClr val="accent4"/>
          </a:solidFill>
          <a:ln>
            <a:noFill/>
            <a:headEnd type="none" w="med" len="med"/>
            <a:tailEnd type="none" w="med" len="med"/>
          </a:ln>
          <a:effectLst/>
        </p:spPr>
        <p:style>
          <a:lnRef idx="3">
            <a:schemeClr val="lt1"/>
          </a:lnRef>
          <a:fillRef idx="1">
            <a:schemeClr val="accent2"/>
          </a:fillRef>
          <a:effectRef idx="1">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sz="2400" dirty="0">
                <a:gradFill>
                  <a:gsLst>
                    <a:gs pos="0">
                      <a:srgbClr val="FFFFFF"/>
                    </a:gs>
                    <a:gs pos="100000">
                      <a:srgbClr val="FFFFFF"/>
                    </a:gs>
                  </a:gsLst>
                  <a:lin ang="5400000" scaled="0"/>
                </a:gradFill>
              </a:rPr>
              <a:t>SQL </a:t>
            </a:r>
            <a:r>
              <a:rPr lang="en-US" altLang="zh-CN" sz="2400" dirty="0" smtClean="0">
                <a:gradFill>
                  <a:gsLst>
                    <a:gs pos="0">
                      <a:srgbClr val="FFFFFF"/>
                    </a:gs>
                    <a:gs pos="100000">
                      <a:srgbClr val="FFFFFF"/>
                    </a:gs>
                  </a:gsLst>
                  <a:lin ang="5400000" scaled="0"/>
                </a:gradFill>
              </a:rPr>
              <a:t>Database</a:t>
            </a:r>
            <a:r>
              <a:rPr lang="zh-CN" altLang="en-US" sz="2400" dirty="0" smtClean="0">
                <a:gradFill>
                  <a:gsLst>
                    <a:gs pos="0">
                      <a:srgbClr val="FFFFFF"/>
                    </a:gs>
                    <a:gs pos="100000">
                      <a:srgbClr val="FFFFFF"/>
                    </a:gs>
                  </a:gsLst>
                  <a:lin ang="5400000" scaled="0"/>
                </a:gradFill>
              </a:rPr>
              <a:t>服务器</a:t>
            </a:r>
            <a:endParaRPr lang="en-US" sz="2400" dirty="0">
              <a:gradFill>
                <a:gsLst>
                  <a:gs pos="0">
                    <a:srgbClr val="FFFFFF"/>
                  </a:gs>
                  <a:gs pos="100000">
                    <a:srgbClr val="FFFFFF"/>
                  </a:gs>
                </a:gsLst>
                <a:lin ang="5400000" scaled="0"/>
              </a:gradFill>
            </a:endParaRPr>
          </a:p>
        </p:txBody>
      </p:sp>
      <p:sp>
        <p:nvSpPr>
          <p:cNvPr id="11" name="Rectangle 10"/>
          <p:cNvSpPr/>
          <p:nvPr/>
        </p:nvSpPr>
        <p:spPr bwMode="auto">
          <a:xfrm>
            <a:off x="9612087" y="3673043"/>
            <a:ext cx="1802402" cy="1802402"/>
          </a:xfrm>
          <a:prstGeom prst="rect">
            <a:avLst/>
          </a:prstGeom>
          <a:solidFill>
            <a:schemeClr val="accent4"/>
          </a:solidFill>
          <a:ln>
            <a:noFill/>
            <a:headEnd type="none" w="med" len="med"/>
            <a:tailEnd type="none" w="med" len="med"/>
          </a:ln>
          <a:effectLst/>
        </p:spPr>
        <p:style>
          <a:lnRef idx="3">
            <a:schemeClr val="lt1"/>
          </a:lnRef>
          <a:fillRef idx="1">
            <a:schemeClr val="accent2"/>
          </a:fillRef>
          <a:effectRef idx="1">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zh-CN" altLang="en-US" sz="2000" dirty="0">
                <a:gradFill>
                  <a:gsLst>
                    <a:gs pos="0">
                      <a:srgbClr val="FFFFFF"/>
                    </a:gs>
                    <a:gs pos="100000">
                      <a:srgbClr val="FFFFFF"/>
                    </a:gs>
                  </a:gsLst>
                  <a:lin ang="5400000" scaled="0"/>
                </a:gradFill>
              </a:rPr>
              <a:t>一</a:t>
            </a:r>
            <a:r>
              <a:rPr lang="zh-CN" altLang="en-US" sz="2000" dirty="0" smtClean="0">
                <a:gradFill>
                  <a:gsLst>
                    <a:gs pos="0">
                      <a:srgbClr val="FFFFFF"/>
                    </a:gs>
                    <a:gs pos="100000">
                      <a:srgbClr val="FFFFFF"/>
                    </a:gs>
                  </a:gsLst>
                  <a:lin ang="5400000" scaled="0"/>
                </a:gradFill>
              </a:rPr>
              <a:t>个</a:t>
            </a:r>
            <a:r>
              <a:rPr lang="en-US" altLang="zh-CN" sz="2000" dirty="0" smtClean="0">
                <a:gradFill>
                  <a:gsLst>
                    <a:gs pos="0">
                      <a:srgbClr val="FFFFFF"/>
                    </a:gs>
                    <a:gs pos="100000">
                      <a:srgbClr val="FFFFFF"/>
                    </a:gs>
                  </a:gsLst>
                  <a:lin ang="5400000" scaled="0"/>
                </a:gradFill>
              </a:rPr>
              <a:t>URL</a:t>
            </a:r>
            <a:r>
              <a:rPr lang="zh-CN" altLang="en-US" sz="2000" dirty="0" smtClean="0">
                <a:gradFill>
                  <a:gsLst>
                    <a:gs pos="0">
                      <a:srgbClr val="FFFFFF"/>
                    </a:gs>
                    <a:gs pos="100000">
                      <a:srgbClr val="FFFFFF"/>
                    </a:gs>
                  </a:gsLst>
                  <a:lin ang="5400000" scaled="0"/>
                </a:gradFill>
              </a:rPr>
              <a:t>地址，以及后台的一个数据库集群</a:t>
            </a:r>
            <a:endParaRPr lang="en-US" sz="2000" dirty="0">
              <a:gradFill>
                <a:gsLst>
                  <a:gs pos="0">
                    <a:srgbClr val="FFFFFF"/>
                  </a:gs>
                  <a:gs pos="100000">
                    <a:srgbClr val="FFFFFF"/>
                  </a:gs>
                </a:gsLst>
                <a:lin ang="5400000" scaled="0"/>
              </a:gradFill>
            </a:endParaRPr>
          </a:p>
        </p:txBody>
      </p:sp>
      <p:sp>
        <p:nvSpPr>
          <p:cNvPr id="2" name="TextBox 1"/>
          <p:cNvSpPr txBox="1"/>
          <p:nvPr/>
        </p:nvSpPr>
        <p:spPr>
          <a:xfrm>
            <a:off x="389733" y="1383738"/>
            <a:ext cx="4611145" cy="4825937"/>
          </a:xfrm>
          <a:prstGeom prst="rect">
            <a:avLst/>
          </a:prstGeom>
          <a:noFill/>
        </p:spPr>
        <p:txBody>
          <a:bodyPr wrap="square" lIns="0" tIns="0" rIns="0" bIns="0" rtlCol="0">
            <a:spAutoFit/>
          </a:bodyPr>
          <a:lstStyle/>
          <a:p>
            <a:pPr marL="460375" indent="-460375">
              <a:lnSpc>
                <a:spcPct val="90000"/>
              </a:lnSpc>
              <a:spcBef>
                <a:spcPct val="20000"/>
              </a:spcBef>
              <a:buSzPct val="80000"/>
              <a:buBlip>
                <a:blip r:embed="rId3"/>
              </a:buBlip>
            </a:pPr>
            <a:r>
              <a:rPr lang="en-US" altLang="zh-CN" sz="3200" dirty="0" smtClean="0">
                <a:solidFill>
                  <a:srgbClr val="FF0000"/>
                </a:solidFill>
              </a:rPr>
              <a:t>SQL Server</a:t>
            </a:r>
            <a:r>
              <a:rPr lang="zh-CN" altLang="en-US" sz="3200" dirty="0" smtClean="0">
                <a:gradFill>
                  <a:gsLst>
                    <a:gs pos="0">
                      <a:srgbClr val="292929">
                        <a:lumMod val="90000"/>
                        <a:lumOff val="10000"/>
                      </a:srgbClr>
                    </a:gs>
                    <a:gs pos="86000">
                      <a:srgbClr val="292929">
                        <a:lumMod val="90000"/>
                        <a:lumOff val="10000"/>
                      </a:srgbClr>
                    </a:gs>
                  </a:gsLst>
                  <a:lin ang="5400000" scaled="0"/>
                </a:gradFill>
              </a:rPr>
              <a:t>特指传统的</a:t>
            </a:r>
            <a:r>
              <a:rPr lang="en-US" altLang="zh-CN" sz="3200" dirty="0" smtClean="0">
                <a:gradFill>
                  <a:gsLst>
                    <a:gs pos="0">
                      <a:srgbClr val="292929">
                        <a:lumMod val="90000"/>
                        <a:lumOff val="10000"/>
                      </a:srgbClr>
                    </a:gs>
                    <a:gs pos="86000">
                      <a:srgbClr val="292929">
                        <a:lumMod val="90000"/>
                        <a:lumOff val="10000"/>
                      </a:srgbClr>
                    </a:gs>
                  </a:gsLst>
                  <a:lin ang="5400000" scaled="0"/>
                </a:gradFill>
              </a:rPr>
              <a:t>SQL</a:t>
            </a:r>
            <a:r>
              <a:rPr lang="zh-CN" altLang="en-US" sz="3200" dirty="0" smtClean="0">
                <a:gradFill>
                  <a:gsLst>
                    <a:gs pos="0">
                      <a:srgbClr val="292929">
                        <a:lumMod val="90000"/>
                        <a:lumOff val="10000"/>
                      </a:srgbClr>
                    </a:gs>
                    <a:gs pos="86000">
                      <a:srgbClr val="292929">
                        <a:lumMod val="90000"/>
                        <a:lumOff val="10000"/>
                      </a:srgbClr>
                    </a:gs>
                  </a:gsLst>
                  <a:lin ang="5400000" scaled="0"/>
                </a:gradFill>
              </a:rPr>
              <a:t>套装软件产品</a:t>
            </a:r>
            <a:endParaRPr lang="en-US" altLang="zh-CN" sz="32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3"/>
              </a:buBlip>
            </a:pPr>
            <a:endParaRPr lang="en-US" sz="3200" dirty="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3"/>
              </a:buBlip>
            </a:pPr>
            <a:r>
              <a:rPr lang="en-US" altLang="zh-CN" sz="3200" dirty="0" smtClean="0">
                <a:solidFill>
                  <a:srgbClr val="FF0000"/>
                </a:solidFill>
              </a:rPr>
              <a:t>SQL Database</a:t>
            </a:r>
            <a:r>
              <a:rPr lang="zh-CN" altLang="en-US" sz="3200" dirty="0" smtClean="0">
                <a:solidFill>
                  <a:srgbClr val="FF0000"/>
                </a:solidFill>
              </a:rPr>
              <a:t>或</a:t>
            </a:r>
            <a:r>
              <a:rPr lang="en-US" altLang="zh-CN" sz="3200" dirty="0" smtClean="0">
                <a:solidFill>
                  <a:srgbClr val="FF0000"/>
                </a:solidFill>
              </a:rPr>
              <a:t>SQL Azure</a:t>
            </a:r>
            <a:r>
              <a:rPr lang="zh-CN" altLang="en-US" sz="3200" dirty="0" smtClean="0">
                <a:gradFill>
                  <a:gsLst>
                    <a:gs pos="0">
                      <a:srgbClr val="292929">
                        <a:lumMod val="90000"/>
                        <a:lumOff val="10000"/>
                      </a:srgbClr>
                    </a:gs>
                    <a:gs pos="86000">
                      <a:srgbClr val="292929">
                        <a:lumMod val="90000"/>
                        <a:lumOff val="10000"/>
                      </a:srgbClr>
                    </a:gs>
                  </a:gsLst>
                  <a:lin ang="5400000" scaled="0"/>
                </a:gradFill>
              </a:rPr>
              <a:t>指</a:t>
            </a:r>
            <a:r>
              <a:rPr lang="en-US" altLang="zh-CN" sz="3200" dirty="0" smtClean="0">
                <a:gradFill>
                  <a:gsLst>
                    <a:gs pos="0">
                      <a:srgbClr val="292929">
                        <a:lumMod val="90000"/>
                        <a:lumOff val="10000"/>
                      </a:srgbClr>
                    </a:gs>
                    <a:gs pos="86000">
                      <a:srgbClr val="292929">
                        <a:lumMod val="90000"/>
                        <a:lumOff val="10000"/>
                      </a:srgbClr>
                    </a:gs>
                  </a:gsLst>
                  <a:lin ang="5400000" scaled="0"/>
                </a:gradFill>
              </a:rPr>
              <a:t>Azure</a:t>
            </a:r>
            <a:r>
              <a:rPr lang="zh-CN" altLang="en-US" sz="3200" dirty="0" smtClean="0">
                <a:gradFill>
                  <a:gsLst>
                    <a:gs pos="0">
                      <a:srgbClr val="292929">
                        <a:lumMod val="90000"/>
                        <a:lumOff val="10000"/>
                      </a:srgbClr>
                    </a:gs>
                    <a:gs pos="86000">
                      <a:srgbClr val="292929">
                        <a:lumMod val="90000"/>
                        <a:lumOff val="10000"/>
                      </a:srgbClr>
                    </a:gs>
                  </a:gsLst>
                  <a:lin ang="5400000" scaled="0"/>
                </a:gradFill>
              </a:rPr>
              <a:t>上的</a:t>
            </a:r>
            <a:r>
              <a:rPr lang="en-US" altLang="zh-CN" sz="3200" dirty="0" smtClean="0">
                <a:gradFill>
                  <a:gsLst>
                    <a:gs pos="0">
                      <a:srgbClr val="292929">
                        <a:lumMod val="90000"/>
                        <a:lumOff val="10000"/>
                      </a:srgbClr>
                    </a:gs>
                    <a:gs pos="86000">
                      <a:srgbClr val="292929">
                        <a:lumMod val="90000"/>
                        <a:lumOff val="10000"/>
                      </a:srgbClr>
                    </a:gs>
                  </a:gsLst>
                  <a:lin ang="5400000" scaled="0"/>
                </a:gradFill>
              </a:rPr>
              <a:t>SQL</a:t>
            </a:r>
            <a:r>
              <a:rPr lang="zh-CN" altLang="en-US" sz="3200" dirty="0" smtClean="0">
                <a:gradFill>
                  <a:gsLst>
                    <a:gs pos="0">
                      <a:srgbClr val="292929">
                        <a:lumMod val="90000"/>
                        <a:lumOff val="10000"/>
                      </a:srgbClr>
                    </a:gs>
                    <a:gs pos="86000">
                      <a:srgbClr val="292929">
                        <a:lumMod val="90000"/>
                        <a:lumOff val="10000"/>
                      </a:srgbClr>
                    </a:gs>
                  </a:gsLst>
                  <a:lin ang="5400000" scaled="0"/>
                </a:gradFill>
              </a:rPr>
              <a:t>数据库服务</a:t>
            </a:r>
            <a:endParaRPr lang="en-US" altLang="zh-CN" sz="32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3"/>
              </a:buBlip>
            </a:pPr>
            <a:endParaRPr lang="en-US" sz="3200" dirty="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3"/>
              </a:buBlip>
            </a:pPr>
            <a:r>
              <a:rPr lang="zh-CN" altLang="en-US" sz="3200" dirty="0" smtClean="0">
                <a:gradFill>
                  <a:gsLst>
                    <a:gs pos="0">
                      <a:srgbClr val="292929">
                        <a:lumMod val="90000"/>
                        <a:lumOff val="10000"/>
                      </a:srgbClr>
                    </a:gs>
                    <a:gs pos="86000">
                      <a:srgbClr val="292929">
                        <a:lumMod val="90000"/>
                        <a:lumOff val="10000"/>
                      </a:srgbClr>
                    </a:gs>
                  </a:gsLst>
                  <a:lin ang="5400000" scaled="0"/>
                </a:gradFill>
              </a:rPr>
              <a:t>一个</a:t>
            </a:r>
            <a:r>
              <a:rPr lang="en-US" altLang="zh-CN" sz="3200" dirty="0" smtClean="0">
                <a:gradFill>
                  <a:gsLst>
                    <a:gs pos="0">
                      <a:srgbClr val="292929">
                        <a:lumMod val="90000"/>
                        <a:lumOff val="10000"/>
                      </a:srgbClr>
                    </a:gs>
                    <a:gs pos="86000">
                      <a:srgbClr val="292929">
                        <a:lumMod val="90000"/>
                        <a:lumOff val="10000"/>
                      </a:srgbClr>
                    </a:gs>
                  </a:gsLst>
                  <a:lin ang="5400000" scaled="0"/>
                </a:gradFill>
              </a:rPr>
              <a:t>SQL Database </a:t>
            </a:r>
            <a:r>
              <a:rPr lang="zh-CN" altLang="en-US" sz="3200" dirty="0" smtClean="0">
                <a:gradFill>
                  <a:gsLst>
                    <a:gs pos="0">
                      <a:srgbClr val="292929">
                        <a:lumMod val="90000"/>
                        <a:lumOff val="10000"/>
                      </a:srgbClr>
                    </a:gs>
                    <a:gs pos="86000">
                      <a:srgbClr val="292929">
                        <a:lumMod val="90000"/>
                        <a:lumOff val="10000"/>
                      </a:srgbClr>
                    </a:gs>
                  </a:gsLst>
                  <a:lin ang="5400000" scaled="0"/>
                </a:gradFill>
              </a:rPr>
              <a:t>服务器（集群）上，可以建立多个数据库实例</a:t>
            </a:r>
            <a:endParaRPr lang="en-US" sz="32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19277220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right)">
                                      <p:cBhvr>
                                        <p:cTn id="12" dur="500"/>
                                        <p:tgtEl>
                                          <p:spTgt spid="6"/>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500"/>
                            </p:stCondLst>
                            <p:childTnLst>
                              <p:par>
                                <p:cTn id="23" presetID="1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p:tgtEl>
                                          <p:spTgt spid="10"/>
                                        </p:tgtEl>
                                        <p:attrNameLst>
                                          <p:attrName>ppt_x</p:attrName>
                                        </p:attrNameLst>
                                      </p:cBhvr>
                                      <p:tavLst>
                                        <p:tav tm="0">
                                          <p:val>
                                            <p:strVal val="#ppt_x-#ppt_w*1.125000"/>
                                          </p:val>
                                        </p:tav>
                                        <p:tav tm="100000">
                                          <p:val>
                                            <p:strVal val="#ppt_x"/>
                                          </p:val>
                                        </p:tav>
                                      </p:tavLst>
                                    </p:anim>
                                    <p:animEffect transition="in" filter="wipe(right)">
                                      <p:cBhvr>
                                        <p:cTn id="26" dur="500"/>
                                        <p:tgtEl>
                                          <p:spTgt spid="10"/>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5" grpId="0" animBg="1"/>
      <p:bldP spid="8" grpId="0" animBg="1"/>
      <p:bldP spid="9"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SQL database </a:t>
            </a:r>
            <a:r>
              <a:rPr lang="zh-CN" altLang="en-US" dirty="0" smtClean="0"/>
              <a:t>核心功能</a:t>
            </a:r>
            <a:endParaRPr lang="zh-CN" altLang="en-US" dirty="0"/>
          </a:p>
        </p:txBody>
      </p:sp>
      <p:sp>
        <p:nvSpPr>
          <p:cNvPr id="3" name="文本框 2"/>
          <p:cNvSpPr txBox="1"/>
          <p:nvPr/>
        </p:nvSpPr>
        <p:spPr>
          <a:xfrm>
            <a:off x="993422" y="1320800"/>
            <a:ext cx="4978927" cy="3151632"/>
          </a:xfrm>
          <a:prstGeom prst="rect">
            <a:avLst/>
          </a:prstGeom>
          <a:noFill/>
        </p:spPr>
        <p:txBody>
          <a:bodyPr wrap="none" lIns="0" tIns="0" rIns="0" bIns="0" rtlCol="0">
            <a:spAutoFit/>
          </a:bodyPr>
          <a:lstStyle/>
          <a:p>
            <a:pPr marL="460375" indent="-460375">
              <a:lnSpc>
                <a:spcPct val="90000"/>
              </a:lnSpc>
              <a:spcBef>
                <a:spcPct val="20000"/>
              </a:spcBef>
              <a:buSzPct val="80000"/>
              <a:buBlip>
                <a:blip r:embed="rId2"/>
              </a:buBlip>
            </a:pPr>
            <a:r>
              <a:rPr lang="zh-CN" altLang="en-US" sz="3200" dirty="0" smtClean="0">
                <a:gradFill>
                  <a:gsLst>
                    <a:gs pos="0">
                      <a:srgbClr val="292929">
                        <a:lumMod val="90000"/>
                        <a:lumOff val="10000"/>
                      </a:srgbClr>
                    </a:gs>
                    <a:gs pos="86000">
                      <a:srgbClr val="292929">
                        <a:lumMod val="90000"/>
                        <a:lumOff val="10000"/>
                      </a:srgbClr>
                    </a:gs>
                  </a:gsLst>
                  <a:lin ang="5400000" scaled="0"/>
                </a:gradFill>
              </a:rPr>
              <a:t>数据库实例生命周期管理</a:t>
            </a:r>
            <a:endParaRPr lang="en-US" altLang="zh-CN" sz="32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2"/>
              </a:buBlip>
            </a:pPr>
            <a:r>
              <a:rPr lang="zh-CN" altLang="en-US" sz="3200" dirty="0" smtClean="0">
                <a:gradFill>
                  <a:gsLst>
                    <a:gs pos="0">
                      <a:srgbClr val="292929">
                        <a:lumMod val="90000"/>
                        <a:lumOff val="10000"/>
                      </a:srgbClr>
                    </a:gs>
                    <a:gs pos="86000">
                      <a:srgbClr val="292929">
                        <a:lumMod val="90000"/>
                        <a:lumOff val="10000"/>
                      </a:srgbClr>
                    </a:gs>
                  </a:gsLst>
                  <a:lin ang="5400000" scaled="0"/>
                </a:gradFill>
              </a:rPr>
              <a:t>数据库连接、查询</a:t>
            </a:r>
            <a:endParaRPr lang="en-US" altLang="zh-CN" sz="32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2"/>
              </a:buBlip>
            </a:pPr>
            <a:r>
              <a:rPr lang="zh-CN" altLang="en-US" sz="3200" dirty="0" smtClean="0">
                <a:gradFill>
                  <a:gsLst>
                    <a:gs pos="0">
                      <a:srgbClr val="292929">
                        <a:lumMod val="90000"/>
                        <a:lumOff val="10000"/>
                      </a:srgbClr>
                    </a:gs>
                    <a:gs pos="86000">
                      <a:srgbClr val="292929">
                        <a:lumMod val="90000"/>
                        <a:lumOff val="10000"/>
                      </a:srgbClr>
                    </a:gs>
                  </a:gsLst>
                  <a:lin ang="5400000" scaled="0"/>
                </a:gradFill>
              </a:rPr>
              <a:t>数据库管理</a:t>
            </a:r>
            <a:endParaRPr lang="en-US" altLang="zh-CN" sz="32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2"/>
              </a:buBlip>
            </a:pPr>
            <a:r>
              <a:rPr lang="zh-CN" altLang="en-US" sz="3200" dirty="0" smtClean="0">
                <a:gradFill>
                  <a:gsLst>
                    <a:gs pos="0">
                      <a:srgbClr val="292929">
                        <a:lumMod val="90000"/>
                        <a:lumOff val="10000"/>
                      </a:srgbClr>
                    </a:gs>
                    <a:gs pos="86000">
                      <a:srgbClr val="292929">
                        <a:lumMod val="90000"/>
                        <a:lumOff val="10000"/>
                      </a:srgbClr>
                    </a:gs>
                  </a:gsLst>
                  <a:lin ang="5400000" scaled="0"/>
                </a:gradFill>
              </a:rPr>
              <a:t>高可用，</a:t>
            </a:r>
            <a:r>
              <a:rPr lang="en-US" altLang="zh-CN" sz="3200" dirty="0" smtClean="0">
                <a:gradFill>
                  <a:gsLst>
                    <a:gs pos="0">
                      <a:srgbClr val="292929">
                        <a:lumMod val="90000"/>
                        <a:lumOff val="10000"/>
                      </a:srgbClr>
                    </a:gs>
                    <a:gs pos="86000">
                      <a:srgbClr val="292929">
                        <a:lumMod val="90000"/>
                        <a:lumOff val="10000"/>
                      </a:srgbClr>
                    </a:gs>
                  </a:gsLst>
                  <a:lin ang="5400000" scaled="0"/>
                </a:gradFill>
              </a:rPr>
              <a:t>99.9% SLA</a:t>
            </a:r>
          </a:p>
          <a:p>
            <a:pPr marL="460375" indent="-460375">
              <a:lnSpc>
                <a:spcPct val="90000"/>
              </a:lnSpc>
              <a:spcBef>
                <a:spcPct val="20000"/>
              </a:spcBef>
              <a:buSzPct val="80000"/>
              <a:buBlip>
                <a:blip r:embed="rId2"/>
              </a:buBlip>
            </a:pPr>
            <a:r>
              <a:rPr lang="zh-CN" altLang="en-US" sz="3200" dirty="0" smtClean="0">
                <a:gradFill>
                  <a:gsLst>
                    <a:gs pos="0">
                      <a:srgbClr val="292929">
                        <a:lumMod val="90000"/>
                        <a:lumOff val="10000"/>
                      </a:srgbClr>
                    </a:gs>
                    <a:gs pos="86000">
                      <a:srgbClr val="292929">
                        <a:lumMod val="90000"/>
                        <a:lumOff val="10000"/>
                      </a:srgbClr>
                    </a:gs>
                  </a:gsLst>
                  <a:lin ang="5400000" scaled="0"/>
                </a:gradFill>
              </a:rPr>
              <a:t>导入、导出</a:t>
            </a:r>
            <a:endParaRPr lang="en-US" altLang="zh-CN" sz="32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2"/>
              </a:buBlip>
            </a:pPr>
            <a:r>
              <a:rPr lang="zh-CN" altLang="en-US" sz="3200" dirty="0" smtClean="0">
                <a:gradFill>
                  <a:gsLst>
                    <a:gs pos="0">
                      <a:srgbClr val="292929">
                        <a:lumMod val="90000"/>
                        <a:lumOff val="10000"/>
                      </a:srgbClr>
                    </a:gs>
                    <a:gs pos="86000">
                      <a:srgbClr val="292929">
                        <a:lumMod val="90000"/>
                        <a:lumOff val="10000"/>
                      </a:srgbClr>
                    </a:gs>
                  </a:gsLst>
                  <a:lin ang="5400000" scaled="0"/>
                </a:gradFill>
              </a:rPr>
              <a:t>监控</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387903041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zh-CN" altLang="en-US" dirty="0"/>
              <a:t>如</a:t>
            </a:r>
            <a:r>
              <a:rPr lang="zh-CN" altLang="en-US" dirty="0" smtClean="0"/>
              <a:t>何工作</a:t>
            </a:r>
            <a:endParaRPr lang="en-US" dirty="0"/>
          </a:p>
        </p:txBody>
      </p:sp>
      <p:sp>
        <p:nvSpPr>
          <p:cNvPr id="30" name="Content Placeholder 2"/>
          <p:cNvSpPr txBox="1">
            <a:spLocks/>
          </p:cNvSpPr>
          <p:nvPr/>
        </p:nvSpPr>
        <p:spPr>
          <a:xfrm>
            <a:off x="511351" y="1434269"/>
            <a:ext cx="5573712" cy="4459315"/>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zh-CN" altLang="en-US" sz="3600" spc="-100" dirty="0" smtClean="0">
                <a:solidFill>
                  <a:schemeClr val="accent2">
                    <a:alpha val="99000"/>
                  </a:schemeClr>
                </a:solidFill>
                <a:latin typeface="Segoe UI Light" pitchFamily="34" charset="0"/>
              </a:rPr>
              <a:t>架构</a:t>
            </a:r>
            <a:endParaRPr lang="en-US" sz="3600" spc="-100" dirty="0">
              <a:solidFill>
                <a:schemeClr val="accent2">
                  <a:alpha val="99000"/>
                </a:schemeClr>
              </a:solidFill>
              <a:latin typeface="Segoe UI Light" pitchFamily="34" charset="0"/>
            </a:endParaRPr>
          </a:p>
          <a:p>
            <a:pPr marL="3175" lvl="1" indent="0" defTabSz="914325">
              <a:spcBef>
                <a:spcPts val="600"/>
              </a:spcBef>
              <a:buNone/>
            </a:pPr>
            <a:r>
              <a:rPr lang="zh-CN" altLang="en-US" sz="1800" spc="-51" dirty="0" smtClean="0"/>
              <a:t>客户层 </a:t>
            </a:r>
            <a:r>
              <a:rPr lang="en-US" altLang="zh-CN" sz="1800" spc="-51" dirty="0" smtClean="0"/>
              <a:t>– </a:t>
            </a:r>
            <a:r>
              <a:rPr lang="zh-CN" altLang="en-US" sz="1800" spc="-51" dirty="0" smtClean="0"/>
              <a:t>应用程序用于直接和</a:t>
            </a:r>
            <a:r>
              <a:rPr lang="en-US" altLang="zh-CN" sz="1800" spc="-51" dirty="0" smtClean="0"/>
              <a:t>SQL</a:t>
            </a:r>
            <a:r>
              <a:rPr lang="zh-CN" altLang="en-US" sz="1800" spc="-51" dirty="0" smtClean="0"/>
              <a:t>数据库通讯</a:t>
            </a:r>
            <a:endParaRPr lang="en-US" altLang="zh-CN" sz="1800" spc="-51" dirty="0" smtClean="0"/>
          </a:p>
          <a:p>
            <a:pPr marL="3175" lvl="1" indent="0" defTabSz="914325">
              <a:spcBef>
                <a:spcPts val="600"/>
              </a:spcBef>
              <a:buNone/>
            </a:pPr>
            <a:r>
              <a:rPr lang="zh-CN" altLang="en-US" sz="1800" spc="-51" dirty="0" smtClean="0"/>
              <a:t>服务层 </a:t>
            </a:r>
            <a:r>
              <a:rPr lang="en-US" altLang="zh-CN" sz="1800" spc="-51" dirty="0" smtClean="0"/>
              <a:t>– </a:t>
            </a:r>
            <a:r>
              <a:rPr lang="zh-CN" altLang="en-US" sz="1800" spc="-51" dirty="0" smtClean="0"/>
              <a:t>客户层和平台层的接口</a:t>
            </a:r>
            <a:endParaRPr lang="en-US" altLang="zh-CN" sz="1800" spc="-51" dirty="0" smtClean="0"/>
          </a:p>
          <a:p>
            <a:pPr marL="3175" lvl="1" indent="0" defTabSz="914325">
              <a:spcBef>
                <a:spcPts val="600"/>
              </a:spcBef>
              <a:buNone/>
            </a:pPr>
            <a:r>
              <a:rPr lang="zh-CN" altLang="en-US" sz="1800" spc="-51" dirty="0"/>
              <a:t>平</a:t>
            </a:r>
            <a:r>
              <a:rPr lang="zh-CN" altLang="en-US" sz="1800" spc="-51" dirty="0" smtClean="0"/>
              <a:t>台层</a:t>
            </a:r>
            <a:r>
              <a:rPr lang="en-US" altLang="zh-CN" sz="1800" spc="-51" dirty="0"/>
              <a:t> </a:t>
            </a:r>
            <a:r>
              <a:rPr lang="en-US" altLang="zh-CN" sz="1800" spc="-51" dirty="0" smtClean="0"/>
              <a:t>– </a:t>
            </a:r>
            <a:r>
              <a:rPr lang="zh-CN" altLang="en-US" sz="1800" spc="-51" dirty="0" smtClean="0"/>
              <a:t>包括物理服务者和支持服务层的服务</a:t>
            </a:r>
            <a:endParaRPr lang="en-US" altLang="zh-CN" sz="1800" spc="-51" dirty="0" smtClean="0"/>
          </a:p>
          <a:p>
            <a:pPr marL="3175" lvl="1" indent="0" defTabSz="914325">
              <a:spcBef>
                <a:spcPts val="600"/>
              </a:spcBef>
              <a:buNone/>
            </a:pPr>
            <a:r>
              <a:rPr lang="zh-CN" altLang="en-US" sz="1800" spc="-51" dirty="0"/>
              <a:t>设</a:t>
            </a:r>
            <a:r>
              <a:rPr lang="zh-CN" altLang="en-US" sz="1800" spc="-51" dirty="0" smtClean="0"/>
              <a:t>施层 </a:t>
            </a:r>
            <a:r>
              <a:rPr lang="en-US" altLang="zh-CN" sz="1800" spc="-51" dirty="0" smtClean="0"/>
              <a:t>– IT</a:t>
            </a:r>
            <a:r>
              <a:rPr lang="zh-CN" altLang="en-US" sz="1800" spc="-51" dirty="0" smtClean="0"/>
              <a:t>管理物理的硬件和操作系统</a:t>
            </a:r>
            <a:endParaRPr lang="en-US" sz="2400" dirty="0" smtClean="0"/>
          </a:p>
        </p:txBody>
      </p:sp>
      <p:sp>
        <p:nvSpPr>
          <p:cNvPr id="79" name="Rectangle 78"/>
          <p:cNvSpPr/>
          <p:nvPr/>
        </p:nvSpPr>
        <p:spPr bwMode="auto">
          <a:xfrm>
            <a:off x="7517245" y="6336917"/>
            <a:ext cx="3976070" cy="235894"/>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1200" dirty="0" smtClean="0">
                <a:gradFill>
                  <a:gsLst>
                    <a:gs pos="0">
                      <a:schemeClr val="bg1"/>
                    </a:gs>
                    <a:gs pos="100000">
                      <a:schemeClr val="bg1"/>
                    </a:gs>
                  </a:gsLst>
                  <a:lin ang="5400000" scaled="0"/>
                </a:gradFill>
              </a:rPr>
              <a:t>设施层</a:t>
            </a:r>
            <a:endParaRPr lang="en-US" sz="1200" dirty="0">
              <a:gradFill>
                <a:gsLst>
                  <a:gs pos="0">
                    <a:schemeClr val="bg1"/>
                  </a:gs>
                  <a:gs pos="100000">
                    <a:schemeClr val="bg1"/>
                  </a:gs>
                </a:gsLst>
                <a:lin ang="5400000" scaled="0"/>
              </a:gradFill>
            </a:endParaRPr>
          </a:p>
        </p:txBody>
      </p:sp>
      <p:grpSp>
        <p:nvGrpSpPr>
          <p:cNvPr id="80" name="Group 79"/>
          <p:cNvGrpSpPr/>
          <p:nvPr/>
        </p:nvGrpSpPr>
        <p:grpSpPr>
          <a:xfrm>
            <a:off x="7565696" y="711292"/>
            <a:ext cx="3976070" cy="1445954"/>
            <a:chOff x="7517245" y="738821"/>
            <a:chExt cx="3976070" cy="1445954"/>
          </a:xfrm>
        </p:grpSpPr>
        <p:sp>
          <p:nvSpPr>
            <p:cNvPr id="3" name="Rectangle 2"/>
            <p:cNvSpPr/>
            <p:nvPr/>
          </p:nvSpPr>
          <p:spPr bwMode="auto">
            <a:xfrm>
              <a:off x="7517245" y="914037"/>
              <a:ext cx="932688" cy="685800"/>
            </a:xfrm>
            <a:prstGeom prst="rect">
              <a:avLst/>
            </a:prstGeom>
            <a:solidFill>
              <a:schemeClr val="accent2">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200" dirty="0">
                  <a:gradFill>
                    <a:gsLst>
                      <a:gs pos="0">
                        <a:schemeClr val="tx1"/>
                      </a:gs>
                      <a:gs pos="100000">
                        <a:schemeClr val="tx1"/>
                      </a:gs>
                    </a:gsLst>
                    <a:lin ang="5400000" scaled="0"/>
                  </a:gradFill>
                </a:rPr>
                <a:t>PHP</a:t>
              </a:r>
            </a:p>
          </p:txBody>
        </p:sp>
        <p:sp>
          <p:nvSpPr>
            <p:cNvPr id="39" name="Rectangle 38"/>
            <p:cNvSpPr/>
            <p:nvPr/>
          </p:nvSpPr>
          <p:spPr bwMode="auto">
            <a:xfrm>
              <a:off x="10270836" y="914037"/>
              <a:ext cx="1222479" cy="685800"/>
            </a:xfrm>
            <a:prstGeom prst="rect">
              <a:avLst/>
            </a:prstGeom>
            <a:solidFill>
              <a:schemeClr val="accent2">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200" dirty="0">
                  <a:gradFill>
                    <a:gsLst>
                      <a:gs pos="0">
                        <a:schemeClr val="tx1"/>
                      </a:gs>
                      <a:gs pos="100000">
                        <a:schemeClr val="tx1"/>
                      </a:gs>
                    </a:gsLst>
                    <a:lin ang="5400000" scaled="0"/>
                  </a:gradFill>
                </a:rPr>
                <a:t>WCF </a:t>
              </a:r>
              <a:r>
                <a:rPr lang="zh-CN" altLang="en-US" sz="1200" dirty="0" smtClean="0">
                  <a:gradFill>
                    <a:gsLst>
                      <a:gs pos="0">
                        <a:schemeClr val="tx1"/>
                      </a:gs>
                      <a:gs pos="100000">
                        <a:schemeClr val="tx1"/>
                      </a:gs>
                    </a:gsLst>
                    <a:lin ang="5400000" scaled="0"/>
                  </a:gradFill>
                </a:rPr>
                <a:t>数据服务</a:t>
              </a:r>
              <a:endParaRPr lang="en-US" sz="1200" dirty="0">
                <a:gradFill>
                  <a:gsLst>
                    <a:gs pos="0">
                      <a:schemeClr val="tx1"/>
                    </a:gs>
                    <a:gs pos="100000">
                      <a:schemeClr val="tx1"/>
                    </a:gs>
                  </a:gsLst>
                  <a:lin ang="5400000" scaled="0"/>
                </a:gradFill>
              </a:endParaRPr>
            </a:p>
          </p:txBody>
        </p:sp>
        <p:sp>
          <p:nvSpPr>
            <p:cNvPr id="40" name="Rectangle 39"/>
            <p:cNvSpPr/>
            <p:nvPr/>
          </p:nvSpPr>
          <p:spPr bwMode="auto">
            <a:xfrm>
              <a:off x="8556153" y="914037"/>
              <a:ext cx="1631556" cy="685800"/>
            </a:xfrm>
            <a:prstGeom prst="rect">
              <a:avLst/>
            </a:prstGeom>
            <a:solidFill>
              <a:schemeClr val="accent2">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200" dirty="0">
                  <a:gradFill>
                    <a:gsLst>
                      <a:gs pos="0">
                        <a:schemeClr val="tx1"/>
                      </a:gs>
                      <a:gs pos="100000">
                        <a:schemeClr val="tx1"/>
                      </a:gs>
                    </a:gsLst>
                    <a:lin ang="5400000" scaled="0"/>
                  </a:gradFill>
                </a:rPr>
                <a:t>SQL Server</a:t>
              </a:r>
            </a:p>
            <a:p>
              <a:pPr algn="ctr" defTabSz="914099" fontAlgn="base">
                <a:spcBef>
                  <a:spcPct val="0"/>
                </a:spcBef>
                <a:spcAft>
                  <a:spcPct val="0"/>
                </a:spcAft>
              </a:pPr>
              <a:r>
                <a:rPr lang="zh-CN" altLang="en-US" sz="1200" dirty="0" smtClean="0">
                  <a:gradFill>
                    <a:gsLst>
                      <a:gs pos="0">
                        <a:schemeClr val="tx1"/>
                      </a:gs>
                      <a:gs pos="100000">
                        <a:schemeClr val="tx1"/>
                      </a:gs>
                    </a:gsLst>
                    <a:lin ang="5400000" scaled="0"/>
                  </a:gradFill>
                </a:rPr>
                <a:t>应用程序和工具</a:t>
              </a:r>
              <a:endParaRPr lang="en-US" sz="1200" dirty="0">
                <a:gradFill>
                  <a:gsLst>
                    <a:gs pos="0">
                      <a:schemeClr val="tx1"/>
                    </a:gs>
                    <a:gs pos="100000">
                      <a:schemeClr val="tx1"/>
                    </a:gs>
                  </a:gsLst>
                  <a:lin ang="5400000" scaled="0"/>
                </a:gradFill>
              </a:endParaRPr>
            </a:p>
          </p:txBody>
        </p:sp>
        <p:sp>
          <p:nvSpPr>
            <p:cNvPr id="41" name="Rectangle 40"/>
            <p:cNvSpPr/>
            <p:nvPr/>
          </p:nvSpPr>
          <p:spPr bwMode="auto">
            <a:xfrm>
              <a:off x="7517245" y="1657566"/>
              <a:ext cx="2005446" cy="235894"/>
            </a:xfrm>
            <a:prstGeom prst="rect">
              <a:avLst/>
            </a:prstGeom>
            <a:solidFill>
              <a:schemeClr val="accent2">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200" dirty="0">
                  <a:gradFill>
                    <a:gsLst>
                      <a:gs pos="0">
                        <a:schemeClr val="tx1"/>
                      </a:gs>
                      <a:gs pos="100000">
                        <a:schemeClr val="tx1"/>
                      </a:gs>
                    </a:gsLst>
                    <a:lin ang="5400000" scaled="0"/>
                  </a:gradFill>
                </a:rPr>
                <a:t>ODBC</a:t>
              </a:r>
            </a:p>
          </p:txBody>
        </p:sp>
        <p:sp>
          <p:nvSpPr>
            <p:cNvPr id="42" name="Rectangle 41"/>
            <p:cNvSpPr/>
            <p:nvPr/>
          </p:nvSpPr>
          <p:spPr bwMode="auto">
            <a:xfrm>
              <a:off x="9642764" y="1657566"/>
              <a:ext cx="1850551" cy="235894"/>
            </a:xfrm>
            <a:prstGeom prst="rect">
              <a:avLst/>
            </a:prstGeom>
            <a:solidFill>
              <a:schemeClr val="accent2">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200" dirty="0">
                  <a:gradFill>
                    <a:gsLst>
                      <a:gs pos="0">
                        <a:schemeClr val="tx1"/>
                      </a:gs>
                      <a:gs pos="100000">
                        <a:schemeClr val="tx1"/>
                      </a:gs>
                    </a:gsLst>
                    <a:lin ang="5400000" scaled="0"/>
                  </a:gradFill>
                </a:rPr>
                <a:t>ADO.NET</a:t>
              </a:r>
            </a:p>
          </p:txBody>
        </p:sp>
        <p:sp>
          <p:nvSpPr>
            <p:cNvPr id="43" name="Rectangle 42"/>
            <p:cNvSpPr/>
            <p:nvPr/>
          </p:nvSpPr>
          <p:spPr bwMode="auto">
            <a:xfrm>
              <a:off x="7517245" y="1948881"/>
              <a:ext cx="3976070" cy="235894"/>
            </a:xfrm>
            <a:prstGeom prst="rect">
              <a:avLst/>
            </a:prstGeom>
            <a:solidFill>
              <a:schemeClr val="accent2">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1200" dirty="0" smtClean="0">
                  <a:gradFill>
                    <a:gsLst>
                      <a:gs pos="0">
                        <a:schemeClr val="tx1"/>
                      </a:gs>
                      <a:gs pos="100000">
                        <a:schemeClr val="tx1"/>
                      </a:gs>
                    </a:gsLst>
                    <a:lin ang="5400000" scaled="0"/>
                  </a:gradFill>
                </a:rPr>
                <a:t>表数据流</a:t>
              </a:r>
              <a:r>
                <a:rPr lang="en-US" sz="1200" dirty="0" smtClean="0">
                  <a:gradFill>
                    <a:gsLst>
                      <a:gs pos="0">
                        <a:schemeClr val="tx1"/>
                      </a:gs>
                      <a:gs pos="100000">
                        <a:schemeClr val="tx1"/>
                      </a:gs>
                    </a:gsLst>
                    <a:lin ang="5400000" scaled="0"/>
                  </a:gradFill>
                </a:rPr>
                <a:t> </a:t>
              </a:r>
              <a:r>
                <a:rPr lang="en-US" sz="1200" dirty="0">
                  <a:gradFill>
                    <a:gsLst>
                      <a:gs pos="0">
                        <a:schemeClr val="tx1"/>
                      </a:gs>
                      <a:gs pos="100000">
                        <a:schemeClr val="tx1"/>
                      </a:gs>
                    </a:gsLst>
                    <a:lin ang="5400000" scaled="0"/>
                  </a:gradFill>
                </a:rPr>
                <a:t>(TDS)</a:t>
              </a:r>
            </a:p>
          </p:txBody>
        </p:sp>
        <p:sp>
          <p:nvSpPr>
            <p:cNvPr id="83" name="TextBox 82"/>
            <p:cNvSpPr txBox="1"/>
            <p:nvPr/>
          </p:nvSpPr>
          <p:spPr>
            <a:xfrm>
              <a:off x="9144049" y="738821"/>
              <a:ext cx="384721" cy="138499"/>
            </a:xfrm>
            <a:prstGeom prst="rect">
              <a:avLst/>
            </a:prstGeom>
            <a:noFill/>
          </p:spPr>
          <p:txBody>
            <a:bodyPr wrap="none" lIns="0" tIns="0" rIns="0" bIns="0" rtlCol="0">
              <a:spAutoFit/>
            </a:bodyPr>
            <a:lstStyle/>
            <a:p>
              <a:pPr>
                <a:lnSpc>
                  <a:spcPct val="90000"/>
                </a:lnSpc>
                <a:spcBef>
                  <a:spcPct val="20000"/>
                </a:spcBef>
                <a:buSzPct val="80000"/>
              </a:pPr>
              <a:r>
                <a:rPr lang="zh-CN" altLang="en-US" sz="1000" b="1" dirty="0" smtClean="0">
                  <a:gradFill>
                    <a:gsLst>
                      <a:gs pos="0">
                        <a:schemeClr val="tx1"/>
                      </a:gs>
                      <a:gs pos="100000">
                        <a:schemeClr val="tx1"/>
                      </a:gs>
                    </a:gsLst>
                    <a:lin ang="5400000" scaled="0"/>
                  </a:gradFill>
                </a:rPr>
                <a:t>客户层</a:t>
              </a:r>
              <a:endParaRPr lang="en-US" sz="1200" b="1" dirty="0">
                <a:gradFill>
                  <a:gsLst>
                    <a:gs pos="0">
                      <a:schemeClr val="tx1"/>
                    </a:gs>
                    <a:gs pos="100000">
                      <a:schemeClr val="tx1"/>
                    </a:gs>
                  </a:gsLst>
                  <a:lin ang="5400000" scaled="0"/>
                </a:gradFill>
              </a:endParaRPr>
            </a:p>
          </p:txBody>
        </p:sp>
      </p:grpSp>
      <p:grpSp>
        <p:nvGrpSpPr>
          <p:cNvPr id="91" name="Group 90"/>
          <p:cNvGrpSpPr/>
          <p:nvPr/>
        </p:nvGrpSpPr>
        <p:grpSpPr>
          <a:xfrm>
            <a:off x="7517245" y="2203204"/>
            <a:ext cx="3976070" cy="2084188"/>
            <a:chOff x="7517245" y="2203204"/>
            <a:chExt cx="3976070" cy="2084188"/>
          </a:xfrm>
        </p:grpSpPr>
        <p:cxnSp>
          <p:nvCxnSpPr>
            <p:cNvPr id="13" name="Straight Connector 12"/>
            <p:cNvCxnSpPr/>
            <p:nvPr/>
          </p:nvCxnSpPr>
          <p:spPr>
            <a:xfrm>
              <a:off x="7517245" y="2382991"/>
              <a:ext cx="397607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bwMode="auto">
            <a:xfrm>
              <a:off x="7517245" y="2486300"/>
              <a:ext cx="3976070" cy="1801092"/>
            </a:xfrm>
            <a:prstGeom prst="rect">
              <a:avLst/>
            </a:prstGeom>
            <a:solidFill>
              <a:schemeClr val="accent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zh-CN" altLang="en-US" sz="1400" dirty="0" smtClean="0">
                  <a:gradFill>
                    <a:gsLst>
                      <a:gs pos="0">
                        <a:schemeClr val="bg1"/>
                      </a:gs>
                      <a:gs pos="100000">
                        <a:schemeClr val="bg1"/>
                      </a:gs>
                    </a:gsLst>
                    <a:lin ang="5400000" scaled="0"/>
                  </a:gradFill>
                </a:rPr>
                <a:t>服务层</a:t>
              </a:r>
              <a:endParaRPr lang="en-US" sz="1400" dirty="0">
                <a:gradFill>
                  <a:gsLst>
                    <a:gs pos="0">
                      <a:schemeClr val="bg1"/>
                    </a:gs>
                    <a:gs pos="100000">
                      <a:schemeClr val="bg1"/>
                    </a:gs>
                  </a:gsLst>
                  <a:lin ang="5400000" scaled="0"/>
                </a:gradFill>
              </a:endParaRPr>
            </a:p>
          </p:txBody>
        </p:sp>
        <p:sp>
          <p:nvSpPr>
            <p:cNvPr id="46" name="Rectangle 45"/>
            <p:cNvSpPr/>
            <p:nvPr/>
          </p:nvSpPr>
          <p:spPr bwMode="auto">
            <a:xfrm>
              <a:off x="8959585" y="2802550"/>
              <a:ext cx="1091389" cy="1420185"/>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chemeClr val="tx1"/>
                    </a:gs>
                    <a:gs pos="100000">
                      <a:schemeClr val="tx1"/>
                    </a:gs>
                  </a:gsLst>
                  <a:lin ang="5400000" scaled="0"/>
                </a:gradFill>
              </a:endParaRPr>
            </a:p>
          </p:txBody>
        </p:sp>
        <p:sp>
          <p:nvSpPr>
            <p:cNvPr id="50" name="Rectangle 49"/>
            <p:cNvSpPr/>
            <p:nvPr/>
          </p:nvSpPr>
          <p:spPr bwMode="auto">
            <a:xfrm>
              <a:off x="9048079" y="289832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900" dirty="0">
                  <a:gradFill>
                    <a:gsLst>
                      <a:gs pos="0">
                        <a:schemeClr val="tx1"/>
                      </a:gs>
                      <a:gs pos="100000">
                        <a:schemeClr val="tx1"/>
                      </a:gs>
                    </a:gsLst>
                    <a:lin ang="5400000" scaled="0"/>
                  </a:gradFill>
                </a:rPr>
                <a:t>配置</a:t>
              </a:r>
              <a:endParaRPr lang="en-US" sz="900" dirty="0">
                <a:gradFill>
                  <a:gsLst>
                    <a:gs pos="0">
                      <a:schemeClr val="tx1"/>
                    </a:gs>
                    <a:gs pos="100000">
                      <a:schemeClr val="tx1"/>
                    </a:gs>
                  </a:gsLst>
                  <a:lin ang="5400000" scaled="0"/>
                </a:gradFill>
              </a:endParaRPr>
            </a:p>
          </p:txBody>
        </p:sp>
        <p:sp>
          <p:nvSpPr>
            <p:cNvPr id="51" name="Rectangle 50"/>
            <p:cNvSpPr/>
            <p:nvPr/>
          </p:nvSpPr>
          <p:spPr bwMode="auto">
            <a:xfrm>
              <a:off x="9048079" y="333087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900" dirty="0">
                  <a:gradFill>
                    <a:gsLst>
                      <a:gs pos="0">
                        <a:schemeClr val="tx1"/>
                      </a:gs>
                      <a:gs pos="100000">
                        <a:schemeClr val="tx1"/>
                      </a:gs>
                    </a:gsLst>
                    <a:lin ang="5400000" scaled="0"/>
                  </a:gradFill>
                </a:rPr>
                <a:t>计费和计量</a:t>
              </a:r>
              <a:endParaRPr lang="en-US" sz="900" dirty="0">
                <a:gradFill>
                  <a:gsLst>
                    <a:gs pos="0">
                      <a:schemeClr val="tx1"/>
                    </a:gs>
                    <a:gs pos="100000">
                      <a:schemeClr val="tx1"/>
                    </a:gs>
                  </a:gsLst>
                  <a:lin ang="5400000" scaled="0"/>
                </a:gradFill>
              </a:endParaRPr>
            </a:p>
          </p:txBody>
        </p:sp>
        <p:sp>
          <p:nvSpPr>
            <p:cNvPr id="52" name="Rectangle 51"/>
            <p:cNvSpPr/>
            <p:nvPr/>
          </p:nvSpPr>
          <p:spPr bwMode="auto">
            <a:xfrm>
              <a:off x="9048079" y="3760362"/>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900" dirty="0">
                  <a:gradFill>
                    <a:gsLst>
                      <a:gs pos="0">
                        <a:schemeClr val="tx1"/>
                      </a:gs>
                      <a:gs pos="100000">
                        <a:schemeClr val="tx1"/>
                      </a:gs>
                    </a:gsLst>
                    <a:lin ang="5400000" scaled="0"/>
                  </a:gradFill>
                </a:rPr>
                <a:t>连接路由</a:t>
              </a:r>
              <a:endParaRPr lang="en-US" sz="900" dirty="0">
                <a:gradFill>
                  <a:gsLst>
                    <a:gs pos="0">
                      <a:schemeClr val="tx1"/>
                    </a:gs>
                    <a:gs pos="100000">
                      <a:schemeClr val="tx1"/>
                    </a:gs>
                  </a:gsLst>
                  <a:lin ang="5400000" scaled="0"/>
                </a:gradFill>
              </a:endParaRPr>
            </a:p>
          </p:txBody>
        </p:sp>
        <p:sp>
          <p:nvSpPr>
            <p:cNvPr id="53" name="Rectangle 52"/>
            <p:cNvSpPr/>
            <p:nvPr/>
          </p:nvSpPr>
          <p:spPr bwMode="auto">
            <a:xfrm>
              <a:off x="10150997" y="2802550"/>
              <a:ext cx="1091389" cy="1420185"/>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chemeClr val="tx1"/>
                    </a:gs>
                    <a:gs pos="100000">
                      <a:schemeClr val="tx1"/>
                    </a:gs>
                  </a:gsLst>
                  <a:lin ang="5400000" scaled="0"/>
                </a:gradFill>
              </a:endParaRPr>
            </a:p>
          </p:txBody>
        </p:sp>
        <p:sp>
          <p:nvSpPr>
            <p:cNvPr id="54" name="Rectangle 53"/>
            <p:cNvSpPr/>
            <p:nvPr/>
          </p:nvSpPr>
          <p:spPr bwMode="auto">
            <a:xfrm>
              <a:off x="10239491" y="289832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900" dirty="0">
                  <a:gradFill>
                    <a:gsLst>
                      <a:gs pos="0">
                        <a:schemeClr val="tx1"/>
                      </a:gs>
                      <a:gs pos="100000">
                        <a:schemeClr val="tx1"/>
                      </a:gs>
                    </a:gsLst>
                    <a:lin ang="5400000" scaled="0"/>
                  </a:gradFill>
                </a:rPr>
                <a:t>配置</a:t>
              </a:r>
              <a:endParaRPr lang="en-US" sz="900" dirty="0">
                <a:gradFill>
                  <a:gsLst>
                    <a:gs pos="0">
                      <a:schemeClr val="tx1"/>
                    </a:gs>
                    <a:gs pos="100000">
                      <a:schemeClr val="tx1"/>
                    </a:gs>
                  </a:gsLst>
                  <a:lin ang="5400000" scaled="0"/>
                </a:gradFill>
              </a:endParaRPr>
            </a:p>
          </p:txBody>
        </p:sp>
        <p:sp>
          <p:nvSpPr>
            <p:cNvPr id="55" name="Rectangle 54"/>
            <p:cNvSpPr/>
            <p:nvPr/>
          </p:nvSpPr>
          <p:spPr bwMode="auto">
            <a:xfrm>
              <a:off x="10239491" y="333087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900" dirty="0">
                  <a:gradFill>
                    <a:gsLst>
                      <a:gs pos="0">
                        <a:schemeClr val="tx1"/>
                      </a:gs>
                      <a:gs pos="100000">
                        <a:schemeClr val="tx1"/>
                      </a:gs>
                    </a:gsLst>
                    <a:lin ang="5400000" scaled="0"/>
                  </a:gradFill>
                </a:rPr>
                <a:t>计费和计量</a:t>
              </a:r>
              <a:endParaRPr lang="en-US" sz="900" dirty="0">
                <a:gradFill>
                  <a:gsLst>
                    <a:gs pos="0">
                      <a:schemeClr val="tx1"/>
                    </a:gs>
                    <a:gs pos="100000">
                      <a:schemeClr val="tx1"/>
                    </a:gs>
                  </a:gsLst>
                  <a:lin ang="5400000" scaled="0"/>
                </a:gradFill>
              </a:endParaRPr>
            </a:p>
          </p:txBody>
        </p:sp>
        <p:sp>
          <p:nvSpPr>
            <p:cNvPr id="56" name="Rectangle 55"/>
            <p:cNvSpPr/>
            <p:nvPr/>
          </p:nvSpPr>
          <p:spPr bwMode="auto">
            <a:xfrm>
              <a:off x="10239491" y="3760362"/>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900" dirty="0">
                  <a:gradFill>
                    <a:gsLst>
                      <a:gs pos="0">
                        <a:schemeClr val="tx1"/>
                      </a:gs>
                      <a:gs pos="100000">
                        <a:schemeClr val="tx1"/>
                      </a:gs>
                    </a:gsLst>
                    <a:lin ang="5400000" scaled="0"/>
                  </a:gradFill>
                </a:rPr>
                <a:t>连接路由</a:t>
              </a:r>
              <a:endParaRPr lang="en-US" sz="900" dirty="0">
                <a:gradFill>
                  <a:gsLst>
                    <a:gs pos="0">
                      <a:schemeClr val="tx1"/>
                    </a:gs>
                    <a:gs pos="100000">
                      <a:schemeClr val="tx1"/>
                    </a:gs>
                  </a:gsLst>
                  <a:lin ang="5400000" scaled="0"/>
                </a:gradFill>
              </a:endParaRPr>
            </a:p>
          </p:txBody>
        </p:sp>
        <p:sp>
          <p:nvSpPr>
            <p:cNvPr id="57" name="Rectangle 56"/>
            <p:cNvSpPr/>
            <p:nvPr/>
          </p:nvSpPr>
          <p:spPr bwMode="auto">
            <a:xfrm>
              <a:off x="7754240" y="2802550"/>
              <a:ext cx="1091389" cy="1420185"/>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chemeClr val="tx1"/>
                    </a:gs>
                    <a:gs pos="100000">
                      <a:schemeClr val="tx1"/>
                    </a:gs>
                  </a:gsLst>
                  <a:lin ang="5400000" scaled="0"/>
                </a:gradFill>
              </a:endParaRPr>
            </a:p>
          </p:txBody>
        </p:sp>
        <p:sp>
          <p:nvSpPr>
            <p:cNvPr id="58" name="Rectangle 57"/>
            <p:cNvSpPr/>
            <p:nvPr/>
          </p:nvSpPr>
          <p:spPr bwMode="auto">
            <a:xfrm>
              <a:off x="7842734" y="289832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900" dirty="0">
                  <a:gradFill>
                    <a:gsLst>
                      <a:gs pos="0">
                        <a:schemeClr val="tx1"/>
                      </a:gs>
                      <a:gs pos="100000">
                        <a:schemeClr val="tx1"/>
                      </a:gs>
                    </a:gsLst>
                    <a:lin ang="5400000" scaled="0"/>
                  </a:gradFill>
                </a:rPr>
                <a:t>配置</a:t>
              </a:r>
              <a:endParaRPr lang="en-US" sz="900" dirty="0" smtClean="0">
                <a:gradFill>
                  <a:gsLst>
                    <a:gs pos="0">
                      <a:schemeClr val="tx1"/>
                    </a:gs>
                    <a:gs pos="100000">
                      <a:schemeClr val="tx1"/>
                    </a:gs>
                  </a:gsLst>
                  <a:lin ang="5400000" scaled="0"/>
                </a:gradFill>
              </a:endParaRPr>
            </a:p>
          </p:txBody>
        </p:sp>
        <p:sp>
          <p:nvSpPr>
            <p:cNvPr id="59" name="Rectangle 58"/>
            <p:cNvSpPr/>
            <p:nvPr/>
          </p:nvSpPr>
          <p:spPr bwMode="auto">
            <a:xfrm>
              <a:off x="7842734" y="333087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900" dirty="0">
                  <a:gradFill>
                    <a:gsLst>
                      <a:gs pos="0">
                        <a:schemeClr val="tx1"/>
                      </a:gs>
                      <a:gs pos="100000">
                        <a:schemeClr val="tx1"/>
                      </a:gs>
                    </a:gsLst>
                    <a:lin ang="5400000" scaled="0"/>
                  </a:gradFill>
                </a:rPr>
                <a:t>计费和计量</a:t>
              </a:r>
              <a:endParaRPr lang="en-US" sz="900" dirty="0">
                <a:gradFill>
                  <a:gsLst>
                    <a:gs pos="0">
                      <a:schemeClr val="tx1"/>
                    </a:gs>
                    <a:gs pos="100000">
                      <a:schemeClr val="tx1"/>
                    </a:gs>
                  </a:gsLst>
                  <a:lin ang="5400000" scaled="0"/>
                </a:gradFill>
              </a:endParaRPr>
            </a:p>
          </p:txBody>
        </p:sp>
        <p:sp>
          <p:nvSpPr>
            <p:cNvPr id="60" name="Rectangle 59"/>
            <p:cNvSpPr/>
            <p:nvPr/>
          </p:nvSpPr>
          <p:spPr bwMode="auto">
            <a:xfrm>
              <a:off x="7842734" y="3760362"/>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900" dirty="0" smtClean="0">
                  <a:gradFill>
                    <a:gsLst>
                      <a:gs pos="0">
                        <a:schemeClr val="tx1"/>
                      </a:gs>
                      <a:gs pos="100000">
                        <a:schemeClr val="tx1"/>
                      </a:gs>
                    </a:gsLst>
                    <a:lin ang="5400000" scaled="0"/>
                  </a:gradFill>
                </a:rPr>
                <a:t>连接路由</a:t>
              </a:r>
              <a:endParaRPr lang="en-US" sz="900" dirty="0">
                <a:gradFill>
                  <a:gsLst>
                    <a:gs pos="0">
                      <a:schemeClr val="tx1"/>
                    </a:gs>
                    <a:gs pos="100000">
                      <a:schemeClr val="tx1"/>
                    </a:gs>
                  </a:gsLst>
                  <a:lin ang="5400000" scaled="0"/>
                </a:gradFill>
              </a:endParaRPr>
            </a:p>
          </p:txBody>
        </p:sp>
        <p:sp>
          <p:nvSpPr>
            <p:cNvPr id="17" name="TextBox 16"/>
            <p:cNvSpPr txBox="1"/>
            <p:nvPr/>
          </p:nvSpPr>
          <p:spPr>
            <a:xfrm>
              <a:off x="11286837" y="2992518"/>
              <a:ext cx="141064" cy="166199"/>
            </a:xfrm>
            <a:prstGeom prst="rect">
              <a:avLst/>
            </a:prstGeom>
            <a:noFill/>
          </p:spPr>
          <p:txBody>
            <a:bodyPr wrap="none" lIns="0" tIns="0" rIns="0" bIns="0" rtlCol="0">
              <a:spAutoFit/>
            </a:bodyPr>
            <a:lstStyle/>
            <a:p>
              <a:pPr>
                <a:lnSpc>
                  <a:spcPct val="90000"/>
                </a:lnSpc>
                <a:spcBef>
                  <a:spcPct val="20000"/>
                </a:spcBef>
                <a:buSzPct val="80000"/>
              </a:pPr>
              <a:r>
                <a:rPr lang="en-US" sz="1200" b="1" dirty="0" smtClean="0">
                  <a:gradFill>
                    <a:gsLst>
                      <a:gs pos="0">
                        <a:schemeClr val="bg1"/>
                      </a:gs>
                      <a:gs pos="100000">
                        <a:schemeClr val="bg1"/>
                      </a:gs>
                    </a:gsLst>
                    <a:lin ang="5400000" scaled="0"/>
                  </a:gradFill>
                </a:rPr>
                <a:t>…</a:t>
              </a:r>
              <a:endParaRPr lang="en-US" sz="1200" b="1" dirty="0">
                <a:gradFill>
                  <a:gsLst>
                    <a:gs pos="0">
                      <a:schemeClr val="bg1"/>
                    </a:gs>
                    <a:gs pos="100000">
                      <a:schemeClr val="bg1"/>
                    </a:gs>
                  </a:gsLst>
                  <a:lin ang="5400000" scaled="0"/>
                </a:gradFill>
              </a:endParaRPr>
            </a:p>
          </p:txBody>
        </p:sp>
        <p:sp>
          <p:nvSpPr>
            <p:cNvPr id="61" name="TextBox 60"/>
            <p:cNvSpPr txBox="1"/>
            <p:nvPr/>
          </p:nvSpPr>
          <p:spPr>
            <a:xfrm>
              <a:off x="11286837" y="3425068"/>
              <a:ext cx="141064" cy="166199"/>
            </a:xfrm>
            <a:prstGeom prst="rect">
              <a:avLst/>
            </a:prstGeom>
            <a:noFill/>
          </p:spPr>
          <p:txBody>
            <a:bodyPr wrap="none" lIns="0" tIns="0" rIns="0" bIns="0" rtlCol="0">
              <a:spAutoFit/>
            </a:bodyPr>
            <a:lstStyle/>
            <a:p>
              <a:pPr>
                <a:lnSpc>
                  <a:spcPct val="90000"/>
                </a:lnSpc>
                <a:spcBef>
                  <a:spcPct val="20000"/>
                </a:spcBef>
                <a:buSzPct val="80000"/>
              </a:pPr>
              <a:r>
                <a:rPr lang="en-US" sz="1200" b="1" dirty="0" smtClean="0">
                  <a:gradFill>
                    <a:gsLst>
                      <a:gs pos="0">
                        <a:schemeClr val="bg1"/>
                      </a:gs>
                      <a:gs pos="100000">
                        <a:schemeClr val="bg1"/>
                      </a:gs>
                    </a:gsLst>
                    <a:lin ang="5400000" scaled="0"/>
                  </a:gradFill>
                </a:rPr>
                <a:t>…</a:t>
              </a:r>
              <a:endParaRPr lang="en-US" sz="1200" b="1" dirty="0">
                <a:gradFill>
                  <a:gsLst>
                    <a:gs pos="0">
                      <a:schemeClr val="bg1"/>
                    </a:gs>
                    <a:gs pos="100000">
                      <a:schemeClr val="bg1"/>
                    </a:gs>
                  </a:gsLst>
                  <a:lin ang="5400000" scaled="0"/>
                </a:gradFill>
              </a:endParaRPr>
            </a:p>
          </p:txBody>
        </p:sp>
        <p:sp>
          <p:nvSpPr>
            <p:cNvPr id="62" name="TextBox 61"/>
            <p:cNvSpPr txBox="1"/>
            <p:nvPr/>
          </p:nvSpPr>
          <p:spPr>
            <a:xfrm>
              <a:off x="11286837" y="3854559"/>
              <a:ext cx="141064" cy="166199"/>
            </a:xfrm>
            <a:prstGeom prst="rect">
              <a:avLst/>
            </a:prstGeom>
            <a:noFill/>
          </p:spPr>
          <p:txBody>
            <a:bodyPr wrap="none" lIns="0" tIns="0" rIns="0" bIns="0" rtlCol="0">
              <a:spAutoFit/>
            </a:bodyPr>
            <a:lstStyle/>
            <a:p>
              <a:pPr>
                <a:lnSpc>
                  <a:spcPct val="90000"/>
                </a:lnSpc>
                <a:spcBef>
                  <a:spcPct val="20000"/>
                </a:spcBef>
                <a:buSzPct val="80000"/>
              </a:pPr>
              <a:r>
                <a:rPr lang="en-US" sz="1200" b="1" dirty="0" smtClean="0">
                  <a:gradFill>
                    <a:gsLst>
                      <a:gs pos="0">
                        <a:schemeClr val="bg1"/>
                      </a:gs>
                      <a:gs pos="100000">
                        <a:schemeClr val="bg1"/>
                      </a:gs>
                    </a:gsLst>
                    <a:lin ang="5400000" scaled="0"/>
                  </a:gradFill>
                </a:rPr>
                <a:t>…</a:t>
              </a:r>
              <a:endParaRPr lang="en-US" sz="1200" b="1" dirty="0">
                <a:gradFill>
                  <a:gsLst>
                    <a:gs pos="0">
                      <a:schemeClr val="bg1"/>
                    </a:gs>
                    <a:gs pos="100000">
                      <a:schemeClr val="bg1"/>
                    </a:gs>
                  </a:gsLst>
                  <a:lin ang="5400000" scaled="0"/>
                </a:gradFill>
              </a:endParaRPr>
            </a:p>
          </p:txBody>
        </p:sp>
        <p:cxnSp>
          <p:nvCxnSpPr>
            <p:cNvPr id="82" name="Straight Arrow Connector 81"/>
            <p:cNvCxnSpPr/>
            <p:nvPr/>
          </p:nvCxnSpPr>
          <p:spPr>
            <a:xfrm flipV="1">
              <a:off x="9534277" y="2243104"/>
              <a:ext cx="0" cy="243196"/>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9610327" y="2203204"/>
              <a:ext cx="512961" cy="138499"/>
            </a:xfrm>
            <a:prstGeom prst="rect">
              <a:avLst/>
            </a:prstGeom>
            <a:noFill/>
          </p:spPr>
          <p:txBody>
            <a:bodyPr wrap="none" lIns="0" tIns="0" rIns="0" bIns="0" rtlCol="0">
              <a:spAutoFit/>
            </a:bodyPr>
            <a:lstStyle/>
            <a:p>
              <a:pPr>
                <a:lnSpc>
                  <a:spcPct val="90000"/>
                </a:lnSpc>
                <a:spcBef>
                  <a:spcPct val="20000"/>
                </a:spcBef>
                <a:buSzPct val="80000"/>
              </a:pPr>
              <a:r>
                <a:rPr lang="en-US" sz="1000" dirty="0" smtClean="0">
                  <a:gradFill>
                    <a:gsLst>
                      <a:gs pos="0">
                        <a:schemeClr val="tx1"/>
                      </a:gs>
                      <a:gs pos="100000">
                        <a:schemeClr val="tx1"/>
                      </a:gs>
                    </a:gsLst>
                    <a:lin ang="5400000" scaled="0"/>
                  </a:gradFill>
                </a:rPr>
                <a:t>TDS+SSL</a:t>
              </a:r>
              <a:endParaRPr lang="en-US" sz="1000" dirty="0">
                <a:gradFill>
                  <a:gsLst>
                    <a:gs pos="0">
                      <a:schemeClr val="tx1"/>
                    </a:gs>
                    <a:gs pos="100000">
                      <a:schemeClr val="tx1"/>
                    </a:gs>
                  </a:gsLst>
                  <a:lin ang="5400000" scaled="0"/>
                </a:gradFill>
              </a:endParaRPr>
            </a:p>
          </p:txBody>
        </p:sp>
      </p:grpSp>
      <p:grpSp>
        <p:nvGrpSpPr>
          <p:cNvPr id="3072" name="Group 3071"/>
          <p:cNvGrpSpPr/>
          <p:nvPr/>
        </p:nvGrpSpPr>
        <p:grpSpPr>
          <a:xfrm>
            <a:off x="7517244" y="4348917"/>
            <a:ext cx="3976070" cy="1931810"/>
            <a:chOff x="7517244" y="4348917"/>
            <a:chExt cx="3976070" cy="1931810"/>
          </a:xfrm>
        </p:grpSpPr>
        <p:sp>
          <p:nvSpPr>
            <p:cNvPr id="63" name="Rectangle 62"/>
            <p:cNvSpPr/>
            <p:nvPr/>
          </p:nvSpPr>
          <p:spPr bwMode="auto">
            <a:xfrm>
              <a:off x="7517244" y="4348917"/>
              <a:ext cx="3976070" cy="1931810"/>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zh-CN" altLang="en-US" sz="1400" dirty="0" smtClean="0">
                  <a:gradFill>
                    <a:gsLst>
                      <a:gs pos="0">
                        <a:schemeClr val="bg1"/>
                      </a:gs>
                      <a:gs pos="100000">
                        <a:schemeClr val="bg1"/>
                      </a:gs>
                    </a:gsLst>
                    <a:lin ang="5400000" scaled="0"/>
                  </a:gradFill>
                </a:rPr>
                <a:t>平台层</a:t>
              </a:r>
              <a:endParaRPr lang="en-US" sz="1400" dirty="0">
                <a:gradFill>
                  <a:gsLst>
                    <a:gs pos="0">
                      <a:schemeClr val="bg1"/>
                    </a:gs>
                    <a:gs pos="100000">
                      <a:schemeClr val="bg1"/>
                    </a:gs>
                  </a:gsLst>
                  <a:lin ang="5400000" scaled="0"/>
                </a:gradFill>
              </a:endParaRPr>
            </a:p>
          </p:txBody>
        </p:sp>
        <p:sp>
          <p:nvSpPr>
            <p:cNvPr id="64" name="Rectangle 63"/>
            <p:cNvSpPr/>
            <p:nvPr/>
          </p:nvSpPr>
          <p:spPr bwMode="auto">
            <a:xfrm>
              <a:off x="8959584" y="4645139"/>
              <a:ext cx="1091389" cy="1420185"/>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chemeClr val="tx1"/>
                    </a:gs>
                    <a:gs pos="100000">
                      <a:schemeClr val="tx1"/>
                    </a:gs>
                  </a:gsLst>
                  <a:lin ang="5400000" scaled="0"/>
                </a:gradFill>
              </a:endParaRPr>
            </a:p>
          </p:txBody>
        </p:sp>
        <p:sp>
          <p:nvSpPr>
            <p:cNvPr id="65" name="Rectangle 64"/>
            <p:cNvSpPr/>
            <p:nvPr/>
          </p:nvSpPr>
          <p:spPr bwMode="auto">
            <a:xfrm>
              <a:off x="9048078" y="4740910"/>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900" dirty="0">
                  <a:gradFill>
                    <a:gsLst>
                      <a:gs pos="0">
                        <a:schemeClr val="tx1"/>
                      </a:gs>
                      <a:gs pos="100000">
                        <a:schemeClr val="tx1"/>
                      </a:gs>
                    </a:gsLst>
                    <a:lin ang="5400000" scaled="0"/>
                  </a:gradFill>
                </a:rPr>
                <a:t>SQL Server</a:t>
              </a:r>
            </a:p>
          </p:txBody>
        </p:sp>
        <p:sp>
          <p:nvSpPr>
            <p:cNvPr id="66" name="Rectangle 65"/>
            <p:cNvSpPr/>
            <p:nvPr/>
          </p:nvSpPr>
          <p:spPr bwMode="auto">
            <a:xfrm>
              <a:off x="9048078" y="5173460"/>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900" dirty="0">
                  <a:gradFill>
                    <a:gsLst>
                      <a:gs pos="0">
                        <a:schemeClr val="tx1"/>
                      </a:gs>
                      <a:gs pos="100000">
                        <a:schemeClr val="tx1"/>
                      </a:gs>
                    </a:gsLst>
                    <a:lin ang="5400000" scaled="0"/>
                  </a:gradFill>
                </a:rPr>
                <a:t>SQL Database Fabric</a:t>
              </a:r>
            </a:p>
          </p:txBody>
        </p:sp>
        <p:sp>
          <p:nvSpPr>
            <p:cNvPr id="67" name="Rectangle 66"/>
            <p:cNvSpPr/>
            <p:nvPr/>
          </p:nvSpPr>
          <p:spPr bwMode="auto">
            <a:xfrm>
              <a:off x="9048078" y="560295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900" dirty="0">
                  <a:gradFill>
                    <a:gsLst>
                      <a:gs pos="0">
                        <a:schemeClr val="tx1"/>
                      </a:gs>
                      <a:gs pos="100000">
                        <a:schemeClr val="tx1"/>
                      </a:gs>
                    </a:gsLst>
                    <a:lin ang="5400000" scaled="0"/>
                  </a:gradFill>
                </a:rPr>
                <a:t>Management Services</a:t>
              </a:r>
            </a:p>
          </p:txBody>
        </p:sp>
        <p:sp>
          <p:nvSpPr>
            <p:cNvPr id="68" name="Rectangle 67"/>
            <p:cNvSpPr/>
            <p:nvPr/>
          </p:nvSpPr>
          <p:spPr bwMode="auto">
            <a:xfrm>
              <a:off x="10150996" y="4636189"/>
              <a:ext cx="1091389" cy="1420185"/>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chemeClr val="tx1"/>
                    </a:gs>
                    <a:gs pos="100000">
                      <a:schemeClr val="tx1"/>
                    </a:gs>
                  </a:gsLst>
                  <a:lin ang="5400000" scaled="0"/>
                </a:gradFill>
              </a:endParaRPr>
            </a:p>
          </p:txBody>
        </p:sp>
        <p:sp>
          <p:nvSpPr>
            <p:cNvPr id="69" name="Rectangle 68"/>
            <p:cNvSpPr/>
            <p:nvPr/>
          </p:nvSpPr>
          <p:spPr bwMode="auto">
            <a:xfrm>
              <a:off x="10239490" y="4731960"/>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900" dirty="0">
                  <a:gradFill>
                    <a:gsLst>
                      <a:gs pos="0">
                        <a:schemeClr val="tx1"/>
                      </a:gs>
                      <a:gs pos="100000">
                        <a:schemeClr val="tx1"/>
                      </a:gs>
                    </a:gsLst>
                    <a:lin ang="5400000" scaled="0"/>
                  </a:gradFill>
                </a:rPr>
                <a:t>SQL Server</a:t>
              </a:r>
            </a:p>
          </p:txBody>
        </p:sp>
        <p:sp>
          <p:nvSpPr>
            <p:cNvPr id="70" name="Rectangle 69"/>
            <p:cNvSpPr/>
            <p:nvPr/>
          </p:nvSpPr>
          <p:spPr bwMode="auto">
            <a:xfrm>
              <a:off x="10239490" y="5164510"/>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900" dirty="0">
                  <a:gradFill>
                    <a:gsLst>
                      <a:gs pos="0">
                        <a:schemeClr val="tx1"/>
                      </a:gs>
                      <a:gs pos="100000">
                        <a:schemeClr val="tx1"/>
                      </a:gs>
                    </a:gsLst>
                    <a:lin ang="5400000" scaled="0"/>
                  </a:gradFill>
                </a:rPr>
                <a:t>SQL Database Fabric</a:t>
              </a:r>
            </a:p>
          </p:txBody>
        </p:sp>
        <p:sp>
          <p:nvSpPr>
            <p:cNvPr id="71" name="Rectangle 70"/>
            <p:cNvSpPr/>
            <p:nvPr/>
          </p:nvSpPr>
          <p:spPr bwMode="auto">
            <a:xfrm>
              <a:off x="10239490" y="559400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900" dirty="0">
                  <a:gradFill>
                    <a:gsLst>
                      <a:gs pos="0">
                        <a:schemeClr val="tx1"/>
                      </a:gs>
                      <a:gs pos="100000">
                        <a:schemeClr val="tx1"/>
                      </a:gs>
                    </a:gsLst>
                    <a:lin ang="5400000" scaled="0"/>
                  </a:gradFill>
                </a:rPr>
                <a:t>Management Services</a:t>
              </a:r>
            </a:p>
          </p:txBody>
        </p:sp>
        <p:sp>
          <p:nvSpPr>
            <p:cNvPr id="72" name="Rectangle 71"/>
            <p:cNvSpPr/>
            <p:nvPr/>
          </p:nvSpPr>
          <p:spPr bwMode="auto">
            <a:xfrm>
              <a:off x="7754240" y="4645139"/>
              <a:ext cx="1091389" cy="1420185"/>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chemeClr val="tx1"/>
                    </a:gs>
                    <a:gs pos="100000">
                      <a:schemeClr val="tx1"/>
                    </a:gs>
                  </a:gsLst>
                  <a:lin ang="5400000" scaled="0"/>
                </a:gradFill>
              </a:endParaRPr>
            </a:p>
          </p:txBody>
        </p:sp>
        <p:sp>
          <p:nvSpPr>
            <p:cNvPr id="73" name="Rectangle 72"/>
            <p:cNvSpPr/>
            <p:nvPr/>
          </p:nvSpPr>
          <p:spPr bwMode="auto">
            <a:xfrm>
              <a:off x="7842734" y="4740910"/>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900" dirty="0">
                  <a:gradFill>
                    <a:gsLst>
                      <a:gs pos="0">
                        <a:schemeClr val="tx1"/>
                      </a:gs>
                      <a:gs pos="100000">
                        <a:schemeClr val="tx1"/>
                      </a:gs>
                    </a:gsLst>
                    <a:lin ang="5400000" scaled="0"/>
                  </a:gradFill>
                </a:rPr>
                <a:t>SQL Server</a:t>
              </a:r>
            </a:p>
          </p:txBody>
        </p:sp>
        <p:sp>
          <p:nvSpPr>
            <p:cNvPr id="74" name="Rectangle 73"/>
            <p:cNvSpPr/>
            <p:nvPr/>
          </p:nvSpPr>
          <p:spPr bwMode="auto">
            <a:xfrm>
              <a:off x="7842734" y="5173460"/>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900" dirty="0">
                  <a:gradFill>
                    <a:gsLst>
                      <a:gs pos="0">
                        <a:schemeClr val="tx1"/>
                      </a:gs>
                      <a:gs pos="100000">
                        <a:schemeClr val="tx1"/>
                      </a:gs>
                    </a:gsLst>
                    <a:lin ang="5400000" scaled="0"/>
                  </a:gradFill>
                </a:rPr>
                <a:t>SQL Database Fabric</a:t>
              </a:r>
            </a:p>
          </p:txBody>
        </p:sp>
        <p:sp>
          <p:nvSpPr>
            <p:cNvPr id="75" name="Rectangle 74"/>
            <p:cNvSpPr/>
            <p:nvPr/>
          </p:nvSpPr>
          <p:spPr bwMode="auto">
            <a:xfrm>
              <a:off x="7842734" y="560295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900" dirty="0">
                  <a:gradFill>
                    <a:gsLst>
                      <a:gs pos="0">
                        <a:schemeClr val="tx1"/>
                      </a:gs>
                      <a:gs pos="100000">
                        <a:schemeClr val="tx1"/>
                      </a:gs>
                    </a:gsLst>
                    <a:lin ang="5400000" scaled="0"/>
                  </a:gradFill>
                </a:rPr>
                <a:t>Management Services</a:t>
              </a:r>
            </a:p>
          </p:txBody>
        </p:sp>
        <p:sp>
          <p:nvSpPr>
            <p:cNvPr id="76" name="TextBox 75"/>
            <p:cNvSpPr txBox="1"/>
            <p:nvPr/>
          </p:nvSpPr>
          <p:spPr>
            <a:xfrm>
              <a:off x="11286837" y="4826157"/>
              <a:ext cx="141064" cy="166199"/>
            </a:xfrm>
            <a:prstGeom prst="rect">
              <a:avLst/>
            </a:prstGeom>
            <a:noFill/>
          </p:spPr>
          <p:txBody>
            <a:bodyPr wrap="none" lIns="0" tIns="0" rIns="0" bIns="0" rtlCol="0">
              <a:spAutoFit/>
            </a:bodyPr>
            <a:lstStyle/>
            <a:p>
              <a:pPr>
                <a:lnSpc>
                  <a:spcPct val="90000"/>
                </a:lnSpc>
                <a:spcBef>
                  <a:spcPct val="20000"/>
                </a:spcBef>
                <a:buSzPct val="80000"/>
              </a:pPr>
              <a:r>
                <a:rPr lang="en-US" sz="1200" b="1" dirty="0" smtClean="0">
                  <a:gradFill>
                    <a:gsLst>
                      <a:gs pos="0">
                        <a:schemeClr val="bg1"/>
                      </a:gs>
                      <a:gs pos="100000">
                        <a:schemeClr val="bg1"/>
                      </a:gs>
                    </a:gsLst>
                    <a:lin ang="5400000" scaled="0"/>
                  </a:gradFill>
                </a:rPr>
                <a:t>…</a:t>
              </a:r>
              <a:endParaRPr lang="en-US" sz="1200" b="1" dirty="0">
                <a:gradFill>
                  <a:gsLst>
                    <a:gs pos="0">
                      <a:schemeClr val="bg1"/>
                    </a:gs>
                    <a:gs pos="100000">
                      <a:schemeClr val="bg1"/>
                    </a:gs>
                  </a:gsLst>
                  <a:lin ang="5400000" scaled="0"/>
                </a:gradFill>
              </a:endParaRPr>
            </a:p>
          </p:txBody>
        </p:sp>
        <p:sp>
          <p:nvSpPr>
            <p:cNvPr id="77" name="TextBox 76"/>
            <p:cNvSpPr txBox="1"/>
            <p:nvPr/>
          </p:nvSpPr>
          <p:spPr>
            <a:xfrm>
              <a:off x="11286837" y="5272131"/>
              <a:ext cx="141064" cy="166199"/>
            </a:xfrm>
            <a:prstGeom prst="rect">
              <a:avLst/>
            </a:prstGeom>
            <a:noFill/>
          </p:spPr>
          <p:txBody>
            <a:bodyPr wrap="none" lIns="0" tIns="0" rIns="0" bIns="0" rtlCol="0">
              <a:spAutoFit/>
            </a:bodyPr>
            <a:lstStyle/>
            <a:p>
              <a:pPr>
                <a:lnSpc>
                  <a:spcPct val="90000"/>
                </a:lnSpc>
                <a:spcBef>
                  <a:spcPct val="20000"/>
                </a:spcBef>
                <a:buSzPct val="80000"/>
              </a:pPr>
              <a:r>
                <a:rPr lang="en-US" sz="1200" b="1" dirty="0" smtClean="0">
                  <a:gradFill>
                    <a:gsLst>
                      <a:gs pos="0">
                        <a:schemeClr val="bg1"/>
                      </a:gs>
                      <a:gs pos="100000">
                        <a:schemeClr val="bg1"/>
                      </a:gs>
                    </a:gsLst>
                    <a:lin ang="5400000" scaled="0"/>
                  </a:gradFill>
                </a:rPr>
                <a:t>…</a:t>
              </a:r>
              <a:endParaRPr lang="en-US" sz="1200" b="1" dirty="0">
                <a:gradFill>
                  <a:gsLst>
                    <a:gs pos="0">
                      <a:schemeClr val="bg1"/>
                    </a:gs>
                    <a:gs pos="100000">
                      <a:schemeClr val="bg1"/>
                    </a:gs>
                  </a:gsLst>
                  <a:lin ang="5400000" scaled="0"/>
                </a:gradFill>
              </a:endParaRPr>
            </a:p>
          </p:txBody>
        </p:sp>
        <p:sp>
          <p:nvSpPr>
            <p:cNvPr id="78" name="TextBox 77"/>
            <p:cNvSpPr txBox="1"/>
            <p:nvPr/>
          </p:nvSpPr>
          <p:spPr>
            <a:xfrm>
              <a:off x="11298173" y="5697148"/>
              <a:ext cx="141064" cy="166199"/>
            </a:xfrm>
            <a:prstGeom prst="rect">
              <a:avLst/>
            </a:prstGeom>
            <a:noFill/>
          </p:spPr>
          <p:txBody>
            <a:bodyPr wrap="none" lIns="0" tIns="0" rIns="0" bIns="0" rtlCol="0">
              <a:spAutoFit/>
            </a:bodyPr>
            <a:lstStyle/>
            <a:p>
              <a:pPr>
                <a:lnSpc>
                  <a:spcPct val="90000"/>
                </a:lnSpc>
                <a:spcBef>
                  <a:spcPct val="20000"/>
                </a:spcBef>
                <a:buSzPct val="80000"/>
              </a:pPr>
              <a:r>
                <a:rPr lang="en-US" sz="1200" b="1" dirty="0" smtClean="0">
                  <a:gradFill>
                    <a:gsLst>
                      <a:gs pos="0">
                        <a:schemeClr val="bg1"/>
                      </a:gs>
                      <a:gs pos="100000">
                        <a:schemeClr val="bg1"/>
                      </a:gs>
                    </a:gsLst>
                    <a:lin ang="5400000" scaled="0"/>
                  </a:gradFill>
                </a:rPr>
                <a:t>…</a:t>
              </a:r>
              <a:endParaRPr lang="en-US" sz="1200" b="1" dirty="0">
                <a:gradFill>
                  <a:gsLst>
                    <a:gs pos="0">
                      <a:schemeClr val="bg1"/>
                    </a:gs>
                    <a:gs pos="100000">
                      <a:schemeClr val="bg1"/>
                    </a:gs>
                  </a:gsLst>
                  <a:lin ang="5400000" scaled="0"/>
                </a:gradFill>
              </a:endParaRPr>
            </a:p>
          </p:txBody>
        </p:sp>
        <p:cxnSp>
          <p:nvCxnSpPr>
            <p:cNvPr id="20" name="Elbow Connector 19"/>
            <p:cNvCxnSpPr/>
            <p:nvPr/>
          </p:nvCxnSpPr>
          <p:spPr>
            <a:xfrm rot="5400000" flipH="1" flipV="1">
              <a:off x="9493838" y="4862471"/>
              <a:ext cx="8950" cy="2396756"/>
            </a:xfrm>
            <a:prstGeom prst="bentConnector3">
              <a:avLst>
                <a:gd name="adj1" fmla="val -1728592"/>
              </a:avLst>
            </a:prstGeom>
            <a:ln w="158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V="1">
              <a:off x="9505279" y="6065324"/>
              <a:ext cx="0" cy="141516"/>
            </a:xfrm>
            <a:prstGeom prst="straightConnector1">
              <a:avLst/>
            </a:prstGeom>
            <a:ln w="158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69121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xEl>
                                              <p:pRg st="1" end="1"/>
                                            </p:txEl>
                                          </p:spTgt>
                                        </p:tgtEl>
                                        <p:attrNameLst>
                                          <p:attrName>style.visibility</p:attrName>
                                        </p:attrNameLst>
                                      </p:cBhvr>
                                      <p:to>
                                        <p:strVal val="visible"/>
                                      </p:to>
                                    </p:set>
                                    <p:animEffect transition="in" filter="fade">
                                      <p:cBhvr>
                                        <p:cTn id="7" dur="1000"/>
                                        <p:tgtEl>
                                          <p:spTgt spid="30">
                                            <p:txEl>
                                              <p:pRg st="1" end="1"/>
                                            </p:txEl>
                                          </p:spTgt>
                                        </p:tgtEl>
                                      </p:cBhvr>
                                    </p:animEffect>
                                    <p:anim calcmode="lin" valueType="num">
                                      <p:cBhvr>
                                        <p:cTn id="8" dur="1000" fill="hold"/>
                                        <p:tgtEl>
                                          <p:spTgt spid="30">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xEl>
                                              <p:pRg st="2" end="2"/>
                                            </p:txEl>
                                          </p:spTgt>
                                        </p:tgtEl>
                                        <p:attrNameLst>
                                          <p:attrName>style.visibility</p:attrName>
                                        </p:attrNameLst>
                                      </p:cBhvr>
                                      <p:to>
                                        <p:strVal val="visible"/>
                                      </p:to>
                                    </p:set>
                                    <p:animEffect transition="in" filter="fade">
                                      <p:cBhvr>
                                        <p:cTn id="14" dur="1000"/>
                                        <p:tgtEl>
                                          <p:spTgt spid="30">
                                            <p:txEl>
                                              <p:pRg st="2" end="2"/>
                                            </p:txEl>
                                          </p:spTgt>
                                        </p:tgtEl>
                                      </p:cBhvr>
                                    </p:animEffect>
                                    <p:anim calcmode="lin" valueType="num">
                                      <p:cBhvr>
                                        <p:cTn id="15" dur="1000" fill="hold"/>
                                        <p:tgtEl>
                                          <p:spTgt spid="3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
                                            <p:txEl>
                                              <p:pRg st="3" end="3"/>
                                            </p:txEl>
                                          </p:spTgt>
                                        </p:tgtEl>
                                        <p:attrNameLst>
                                          <p:attrName>style.visibility</p:attrName>
                                        </p:attrNameLst>
                                      </p:cBhvr>
                                      <p:to>
                                        <p:strVal val="visible"/>
                                      </p:to>
                                    </p:set>
                                    <p:animEffect transition="in" filter="fade">
                                      <p:cBhvr>
                                        <p:cTn id="21" dur="1000"/>
                                        <p:tgtEl>
                                          <p:spTgt spid="30">
                                            <p:txEl>
                                              <p:pRg st="3" end="3"/>
                                            </p:txEl>
                                          </p:spTgt>
                                        </p:tgtEl>
                                      </p:cBhvr>
                                    </p:animEffect>
                                    <p:anim calcmode="lin" valueType="num">
                                      <p:cBhvr>
                                        <p:cTn id="22" dur="1000" fill="hold"/>
                                        <p:tgtEl>
                                          <p:spTgt spid="30">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0">
                                            <p:txEl>
                                              <p:pRg st="4" end="4"/>
                                            </p:txEl>
                                          </p:spTgt>
                                        </p:tgtEl>
                                        <p:attrNameLst>
                                          <p:attrName>style.visibility</p:attrName>
                                        </p:attrNameLst>
                                      </p:cBhvr>
                                      <p:to>
                                        <p:strVal val="visible"/>
                                      </p:to>
                                    </p:set>
                                    <p:animEffect transition="in" filter="fade">
                                      <p:cBhvr>
                                        <p:cTn id="28" dur="1000"/>
                                        <p:tgtEl>
                                          <p:spTgt spid="30">
                                            <p:txEl>
                                              <p:pRg st="4" end="4"/>
                                            </p:txEl>
                                          </p:spTgt>
                                        </p:tgtEl>
                                      </p:cBhvr>
                                    </p:animEffect>
                                    <p:anim calcmode="lin" valueType="num">
                                      <p:cBhvr>
                                        <p:cTn id="29" dur="1000" fill="hold"/>
                                        <p:tgtEl>
                                          <p:spTgt spid="30">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0">
                                            <p:txEl>
                                              <p:pRg st="0" end="0"/>
                                            </p:txEl>
                                          </p:spTgt>
                                        </p:tgtEl>
                                        <p:attrNameLst>
                                          <p:attrName>style.visibility</p:attrName>
                                        </p:attrNameLst>
                                      </p:cBhvr>
                                      <p:to>
                                        <p:strVal val="visible"/>
                                      </p:to>
                                    </p:set>
                                    <p:animEffect transition="in" filter="fade">
                                      <p:cBhvr>
                                        <p:cTn id="35" dur="1000"/>
                                        <p:tgtEl>
                                          <p:spTgt spid="30">
                                            <p:txEl>
                                              <p:pRg st="0" end="0"/>
                                            </p:txEl>
                                          </p:spTgt>
                                        </p:tgtEl>
                                      </p:cBhvr>
                                    </p:animEffect>
                                    <p:anim calcmode="lin" valueType="num">
                                      <p:cBhvr>
                                        <p:cTn id="36" dur="10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30">
                                            <p:txEl>
                                              <p:pRg st="0" end="0"/>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fade">
                                      <p:cBhvr>
                                        <p:cTn id="40" dur="1000"/>
                                        <p:tgtEl>
                                          <p:spTgt spid="80"/>
                                        </p:tgtEl>
                                      </p:cBhvr>
                                    </p:animEffect>
                                    <p:anim calcmode="lin" valueType="num">
                                      <p:cBhvr>
                                        <p:cTn id="41" dur="1000" fill="hold"/>
                                        <p:tgtEl>
                                          <p:spTgt spid="80"/>
                                        </p:tgtEl>
                                        <p:attrNameLst>
                                          <p:attrName>ppt_x</p:attrName>
                                        </p:attrNameLst>
                                      </p:cBhvr>
                                      <p:tavLst>
                                        <p:tav tm="0">
                                          <p:val>
                                            <p:strVal val="#ppt_x"/>
                                          </p:val>
                                        </p:tav>
                                        <p:tav tm="100000">
                                          <p:val>
                                            <p:strVal val="#ppt_x"/>
                                          </p:val>
                                        </p:tav>
                                      </p:tavLst>
                                    </p:anim>
                                    <p:anim calcmode="lin" valueType="num">
                                      <p:cBhvr>
                                        <p:cTn id="42" dur="1000" fill="hold"/>
                                        <p:tgtEl>
                                          <p:spTgt spid="8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91"/>
                                        </p:tgtEl>
                                        <p:attrNameLst>
                                          <p:attrName>style.visibility</p:attrName>
                                        </p:attrNameLst>
                                      </p:cBhvr>
                                      <p:to>
                                        <p:strVal val="visible"/>
                                      </p:to>
                                    </p:set>
                                    <p:animEffect transition="in" filter="fade">
                                      <p:cBhvr>
                                        <p:cTn id="45" dur="1000"/>
                                        <p:tgtEl>
                                          <p:spTgt spid="91"/>
                                        </p:tgtEl>
                                      </p:cBhvr>
                                    </p:animEffect>
                                    <p:anim calcmode="lin" valueType="num">
                                      <p:cBhvr>
                                        <p:cTn id="46" dur="1000" fill="hold"/>
                                        <p:tgtEl>
                                          <p:spTgt spid="91"/>
                                        </p:tgtEl>
                                        <p:attrNameLst>
                                          <p:attrName>ppt_x</p:attrName>
                                        </p:attrNameLst>
                                      </p:cBhvr>
                                      <p:tavLst>
                                        <p:tav tm="0">
                                          <p:val>
                                            <p:strVal val="#ppt_x"/>
                                          </p:val>
                                        </p:tav>
                                        <p:tav tm="100000">
                                          <p:val>
                                            <p:strVal val="#ppt_x"/>
                                          </p:val>
                                        </p:tav>
                                      </p:tavLst>
                                    </p:anim>
                                    <p:anim calcmode="lin" valueType="num">
                                      <p:cBhvr>
                                        <p:cTn id="47" dur="1000" fill="hold"/>
                                        <p:tgtEl>
                                          <p:spTgt spid="9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3072"/>
                                        </p:tgtEl>
                                        <p:attrNameLst>
                                          <p:attrName>style.visibility</p:attrName>
                                        </p:attrNameLst>
                                      </p:cBhvr>
                                      <p:to>
                                        <p:strVal val="visible"/>
                                      </p:to>
                                    </p:set>
                                    <p:animEffect transition="in" filter="fade">
                                      <p:cBhvr>
                                        <p:cTn id="50" dur="1000"/>
                                        <p:tgtEl>
                                          <p:spTgt spid="3072"/>
                                        </p:tgtEl>
                                      </p:cBhvr>
                                    </p:animEffect>
                                    <p:anim calcmode="lin" valueType="num">
                                      <p:cBhvr>
                                        <p:cTn id="51" dur="1000" fill="hold"/>
                                        <p:tgtEl>
                                          <p:spTgt spid="3072"/>
                                        </p:tgtEl>
                                        <p:attrNameLst>
                                          <p:attrName>ppt_x</p:attrName>
                                        </p:attrNameLst>
                                      </p:cBhvr>
                                      <p:tavLst>
                                        <p:tav tm="0">
                                          <p:val>
                                            <p:strVal val="#ppt_x"/>
                                          </p:val>
                                        </p:tav>
                                        <p:tav tm="100000">
                                          <p:val>
                                            <p:strVal val="#ppt_x"/>
                                          </p:val>
                                        </p:tav>
                                      </p:tavLst>
                                    </p:anim>
                                    <p:anim calcmode="lin" valueType="num">
                                      <p:cBhvr>
                                        <p:cTn id="52" dur="1000" fill="hold"/>
                                        <p:tgtEl>
                                          <p:spTgt spid="3072"/>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1000"/>
                                        <p:tgtEl>
                                          <p:spTgt spid="79"/>
                                        </p:tgtEl>
                                      </p:cBhvr>
                                    </p:animEffect>
                                    <p:anim calcmode="lin" valueType="num">
                                      <p:cBhvr>
                                        <p:cTn id="56" dur="1000" fill="hold"/>
                                        <p:tgtEl>
                                          <p:spTgt spid="79"/>
                                        </p:tgtEl>
                                        <p:attrNameLst>
                                          <p:attrName>ppt_x</p:attrName>
                                        </p:attrNameLst>
                                      </p:cBhvr>
                                      <p:tavLst>
                                        <p:tav tm="0">
                                          <p:val>
                                            <p:strVal val="#ppt_x"/>
                                          </p:val>
                                        </p:tav>
                                        <p:tav tm="100000">
                                          <p:val>
                                            <p:strVal val="#ppt_x"/>
                                          </p:val>
                                        </p:tav>
                                      </p:tavLst>
                                    </p:anim>
                                    <p:anim calcmode="lin" valueType="num">
                                      <p:cBhvr>
                                        <p:cTn id="57"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553998"/>
          </a:xfrm>
        </p:spPr>
        <p:txBody>
          <a:bodyPr/>
          <a:lstStyle/>
          <a:p>
            <a:r>
              <a:rPr lang="zh-CN" altLang="en-US" sz="4000" dirty="0" smtClean="0"/>
              <a:t>物理架</a:t>
            </a:r>
            <a:r>
              <a:rPr lang="zh-CN" altLang="en-US" sz="4000" dirty="0"/>
              <a:t>构</a:t>
            </a:r>
            <a:endParaRPr lang="en-US" sz="40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491" b="1379"/>
          <a:stretch/>
        </p:blipFill>
        <p:spPr bwMode="auto">
          <a:xfrm>
            <a:off x="2832314" y="864642"/>
            <a:ext cx="7258453" cy="5764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7962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09398"/>
          </a:xfrm>
        </p:spPr>
        <p:txBody>
          <a:bodyPr/>
          <a:lstStyle/>
          <a:p>
            <a:r>
              <a:rPr lang="zh-CN" altLang="en-US" sz="4400" dirty="0" smtClean="0"/>
              <a:t>与传统数据库对比</a:t>
            </a:r>
            <a:endParaRPr lang="en-US" sz="4400" dirty="0">
              <a:solidFill>
                <a:srgbClr val="92D050"/>
              </a:solidFill>
            </a:endParaRPr>
          </a:p>
        </p:txBody>
      </p:sp>
      <p:sp>
        <p:nvSpPr>
          <p:cNvPr id="7" name="Content Placeholder 2"/>
          <p:cNvSpPr txBox="1">
            <a:spLocks/>
          </p:cNvSpPr>
          <p:nvPr/>
        </p:nvSpPr>
        <p:spPr>
          <a:xfrm>
            <a:off x="520701" y="1434269"/>
            <a:ext cx="5573712"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zh-CN" altLang="en-US" sz="2800" spc="-100" dirty="0" smtClean="0">
                <a:solidFill>
                  <a:schemeClr val="accent2">
                    <a:alpha val="99000"/>
                  </a:schemeClr>
                </a:solidFill>
                <a:latin typeface="Segoe UI Light" pitchFamily="34" charset="0"/>
              </a:rPr>
              <a:t>使用熟悉的技术</a:t>
            </a:r>
            <a:endParaRPr lang="en-US" sz="2800" spc="-100" dirty="0" smtClean="0">
              <a:solidFill>
                <a:schemeClr val="accent2">
                  <a:alpha val="99000"/>
                </a:schemeClr>
              </a:solidFill>
              <a:latin typeface="Segoe UI Light" pitchFamily="34" charset="0"/>
            </a:endParaRPr>
          </a:p>
          <a:p>
            <a:pPr marL="3175" lvl="1" indent="0" defTabSz="914325">
              <a:spcBef>
                <a:spcPts val="900"/>
              </a:spcBef>
              <a:buNone/>
            </a:pPr>
            <a:r>
              <a:rPr lang="en-US" sz="1400" spc="-51" dirty="0" smtClean="0"/>
              <a:t>Transact-SQL</a:t>
            </a:r>
            <a:endParaRPr lang="en-US" sz="1400" spc="-51" dirty="0"/>
          </a:p>
          <a:p>
            <a:pPr marL="3175" lvl="1" indent="0" defTabSz="914325">
              <a:spcBef>
                <a:spcPts val="900"/>
              </a:spcBef>
              <a:buNone/>
            </a:pPr>
            <a:r>
              <a:rPr lang="en-US" sz="1400" spc="-51" dirty="0" smtClean="0"/>
              <a:t>Languages</a:t>
            </a:r>
            <a:endParaRPr lang="en-US" sz="1400" spc="-51" dirty="0"/>
          </a:p>
          <a:p>
            <a:pPr marL="228600" lvl="1" indent="0" defTabSz="914325">
              <a:spcBef>
                <a:spcPts val="600"/>
              </a:spcBef>
              <a:buNone/>
            </a:pPr>
            <a:r>
              <a:rPr lang="en-US" sz="1200" spc="-51" dirty="0"/>
              <a:t>.NET Framework (C#, Visual Basic, F#) via ADO.NET</a:t>
            </a:r>
          </a:p>
          <a:p>
            <a:pPr marL="228600" lvl="1" indent="0" defTabSz="914325">
              <a:spcBef>
                <a:spcPts val="600"/>
              </a:spcBef>
              <a:buNone/>
            </a:pPr>
            <a:r>
              <a:rPr lang="en-US" sz="1200" spc="-51" dirty="0"/>
              <a:t>C / C++ via ODBC</a:t>
            </a:r>
          </a:p>
          <a:p>
            <a:pPr marL="228600" lvl="1" indent="0" defTabSz="914325">
              <a:spcBef>
                <a:spcPts val="600"/>
              </a:spcBef>
              <a:buNone/>
            </a:pPr>
            <a:r>
              <a:rPr lang="en-US" sz="1200" spc="-51" dirty="0"/>
              <a:t>Java via Microsoft JDBC provider</a:t>
            </a:r>
          </a:p>
          <a:p>
            <a:pPr marL="228600" lvl="1" indent="0" defTabSz="914325">
              <a:spcBef>
                <a:spcPts val="600"/>
              </a:spcBef>
              <a:buNone/>
            </a:pPr>
            <a:r>
              <a:rPr lang="en-US" sz="1200" spc="-51" dirty="0"/>
              <a:t>PHP via Microsoft PHP provider</a:t>
            </a:r>
          </a:p>
          <a:p>
            <a:pPr marL="3175" lvl="1" indent="0" defTabSz="914325">
              <a:spcBef>
                <a:spcPts val="900"/>
              </a:spcBef>
              <a:buNone/>
            </a:pPr>
            <a:r>
              <a:rPr lang="zh-CN" altLang="en-US" sz="1400" spc="-51" dirty="0" smtClean="0"/>
              <a:t>框架</a:t>
            </a:r>
            <a:endParaRPr lang="en-US" sz="1400" spc="-51" dirty="0"/>
          </a:p>
          <a:p>
            <a:pPr marL="228600" lvl="1" indent="0" defTabSz="914325">
              <a:spcBef>
                <a:spcPts val="600"/>
              </a:spcBef>
              <a:buNone/>
            </a:pPr>
            <a:r>
              <a:rPr lang="en-US" sz="1200" spc="-51" dirty="0"/>
              <a:t>OData, Entity Framework, WCF Data Services, NHibernate</a:t>
            </a:r>
          </a:p>
          <a:p>
            <a:pPr marL="3175" lvl="1" indent="0" defTabSz="914325">
              <a:spcBef>
                <a:spcPts val="900"/>
              </a:spcBef>
              <a:buNone/>
            </a:pPr>
            <a:r>
              <a:rPr lang="zh-CN" altLang="en-US" sz="1400" spc="-51" dirty="0" smtClean="0"/>
              <a:t>工具</a:t>
            </a:r>
            <a:endParaRPr lang="en-US" sz="1400" spc="-51" dirty="0"/>
          </a:p>
          <a:p>
            <a:pPr marL="228600" lvl="1" indent="0" defTabSz="914325">
              <a:spcBef>
                <a:spcPts val="600"/>
              </a:spcBef>
              <a:buNone/>
            </a:pPr>
            <a:r>
              <a:rPr lang="en-US" sz="1200" spc="-51" dirty="0"/>
              <a:t>SQL Server Management Studio (2008 R2 and later)</a:t>
            </a:r>
          </a:p>
          <a:p>
            <a:pPr marL="228600" lvl="1" indent="0" defTabSz="914325">
              <a:spcBef>
                <a:spcPts val="600"/>
              </a:spcBef>
              <a:buNone/>
            </a:pPr>
            <a:r>
              <a:rPr lang="en-US" sz="1200" spc="-51" dirty="0"/>
              <a:t>SQL Server command-line utilities (SQLCMD, BCP)</a:t>
            </a:r>
          </a:p>
          <a:p>
            <a:pPr marL="228600" lvl="1" indent="0" defTabSz="914325">
              <a:spcBef>
                <a:spcPts val="600"/>
              </a:spcBef>
              <a:buNone/>
            </a:pPr>
            <a:r>
              <a:rPr lang="en-US" sz="1200" spc="-51" dirty="0"/>
              <a:t>CA Erwin</a:t>
            </a:r>
            <a:r>
              <a:rPr lang="en-US" sz="1200" spc="-51" baseline="30000" dirty="0"/>
              <a:t>®</a:t>
            </a:r>
            <a:r>
              <a:rPr lang="en-US" sz="1200" spc="-51" dirty="0"/>
              <a:t> Data Modeler</a:t>
            </a:r>
          </a:p>
          <a:p>
            <a:pPr marL="228600" lvl="1" indent="0" defTabSz="914325">
              <a:spcBef>
                <a:spcPts val="600"/>
              </a:spcBef>
              <a:buNone/>
            </a:pPr>
            <a:r>
              <a:rPr lang="en-US" sz="1200" spc="-51" dirty="0"/>
              <a:t>Embarcadero Technologies DBArtisan</a:t>
            </a:r>
            <a:r>
              <a:rPr lang="en-US" sz="1200" spc="-51" baseline="30000" dirty="0"/>
              <a:t>®</a:t>
            </a:r>
          </a:p>
        </p:txBody>
      </p:sp>
      <p:sp>
        <p:nvSpPr>
          <p:cNvPr id="8" name="Content Placeholder 2"/>
          <p:cNvSpPr txBox="1">
            <a:spLocks/>
          </p:cNvSpPr>
          <p:nvPr/>
        </p:nvSpPr>
        <p:spPr>
          <a:xfrm>
            <a:off x="6094413" y="837998"/>
            <a:ext cx="5573712" cy="3139321"/>
          </a:xfrm>
          <a:prstGeom prst="rect">
            <a:avLst/>
          </a:prstGeom>
        </p:spPr>
        <p:txBody>
          <a:bodyPr lIns="0" tIns="0" rIns="0" bIns="0">
            <a:spAutoFit/>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buNone/>
            </a:pPr>
            <a:r>
              <a:rPr lang="en-US" spc="-100" dirty="0" smtClean="0">
                <a:solidFill>
                  <a:schemeClr val="accent2">
                    <a:alpha val="99000"/>
                  </a:schemeClr>
                </a:solidFill>
                <a:latin typeface="Segoe UI Light" pitchFamily="34" charset="0"/>
              </a:rPr>
              <a:t>SQL </a:t>
            </a:r>
            <a:r>
              <a:rPr lang="en-US" spc="-100" dirty="0">
                <a:solidFill>
                  <a:schemeClr val="accent2">
                    <a:alpha val="99000"/>
                  </a:schemeClr>
                </a:solidFill>
                <a:latin typeface="Segoe UI Light" pitchFamily="34" charset="0"/>
              </a:rPr>
              <a:t>Server </a:t>
            </a:r>
            <a:r>
              <a:rPr lang="zh-CN" altLang="en-US" spc="-100" dirty="0" smtClean="0">
                <a:solidFill>
                  <a:schemeClr val="accent2">
                    <a:alpha val="99000"/>
                  </a:schemeClr>
                </a:solidFill>
                <a:latin typeface="Segoe UI Light" pitchFamily="34" charset="0"/>
              </a:rPr>
              <a:t>比较</a:t>
            </a:r>
            <a:endParaRPr lang="en-US" spc="-100" dirty="0">
              <a:solidFill>
                <a:schemeClr val="accent2">
                  <a:alpha val="99000"/>
                </a:schemeClr>
              </a:solidFill>
              <a:latin typeface="Segoe UI Light" pitchFamily="34" charset="0"/>
            </a:endParaRPr>
          </a:p>
          <a:p>
            <a:pPr marL="3175" lvl="1" indent="0" defTabSz="914325">
              <a:spcBef>
                <a:spcPts val="900"/>
              </a:spcBef>
              <a:buNone/>
            </a:pPr>
            <a:r>
              <a:rPr lang="zh-CN" altLang="en-US" sz="1600" spc="-51" dirty="0" smtClean="0"/>
              <a:t>关</a:t>
            </a:r>
            <a:r>
              <a:rPr lang="zh-CN" altLang="en-US" sz="1600" spc="-51" dirty="0"/>
              <a:t>注于逻辑</a:t>
            </a:r>
            <a:r>
              <a:rPr lang="en-US" altLang="zh-CN" sz="1600" spc="-51" dirty="0"/>
              <a:t>/</a:t>
            </a:r>
            <a:r>
              <a:rPr lang="zh-CN" altLang="en-US" sz="1600" spc="-51" dirty="0"/>
              <a:t>物理管理</a:t>
            </a:r>
            <a:endParaRPr lang="en-US" altLang="zh-CN" sz="1600" spc="-51" dirty="0"/>
          </a:p>
          <a:p>
            <a:pPr marL="3175" lvl="1" indent="0" defTabSz="914325">
              <a:spcBef>
                <a:spcPts val="900"/>
              </a:spcBef>
              <a:buNone/>
            </a:pPr>
            <a:r>
              <a:rPr lang="zh-CN" altLang="en-US" sz="1600" spc="-51" dirty="0"/>
              <a:t>数据库和日志自动存放</a:t>
            </a:r>
            <a:endParaRPr lang="en-US" altLang="zh-CN" sz="1600" spc="-51" dirty="0"/>
          </a:p>
          <a:p>
            <a:pPr marL="3175" lvl="1" indent="0" defTabSz="914325">
              <a:spcBef>
                <a:spcPts val="900"/>
              </a:spcBef>
              <a:buNone/>
            </a:pPr>
            <a:r>
              <a:rPr lang="zh-CN" altLang="en-US" sz="1600" spc="-51" dirty="0"/>
              <a:t>对每个数据库维护</a:t>
            </a:r>
            <a:r>
              <a:rPr lang="en-US" altLang="zh-CN" sz="1600" spc="-51" dirty="0"/>
              <a:t>3</a:t>
            </a:r>
            <a:r>
              <a:rPr lang="zh-CN" altLang="en-US" sz="1600" spc="-51" dirty="0"/>
              <a:t>个高可用的备份</a:t>
            </a:r>
            <a:endParaRPr lang="en-US" altLang="zh-CN" sz="1600" spc="-51" dirty="0"/>
          </a:p>
          <a:p>
            <a:pPr marL="3175" lvl="1" indent="0" defTabSz="914325">
              <a:spcBef>
                <a:spcPts val="900"/>
              </a:spcBef>
              <a:buNone/>
            </a:pPr>
            <a:r>
              <a:rPr lang="zh-CN" altLang="en-US" sz="1600" spc="-51" dirty="0"/>
              <a:t>数据库完全隔离</a:t>
            </a:r>
            <a:endParaRPr lang="en-US" altLang="zh-CN" sz="1600" spc="-51" dirty="0"/>
          </a:p>
          <a:p>
            <a:pPr marL="3175" lvl="1" indent="0" defTabSz="914325">
              <a:spcBef>
                <a:spcPts val="900"/>
              </a:spcBef>
              <a:buNone/>
            </a:pPr>
            <a:r>
              <a:rPr lang="zh-CN" altLang="en-US" sz="1600" spc="-51" dirty="0"/>
              <a:t>表需要簇索引</a:t>
            </a:r>
            <a:endParaRPr lang="en-US" altLang="zh-CN" sz="1600" spc="-51" dirty="0"/>
          </a:p>
          <a:p>
            <a:pPr marL="3175" lvl="1" indent="0" defTabSz="914325">
              <a:spcBef>
                <a:spcPts val="900"/>
              </a:spcBef>
              <a:buNone/>
            </a:pPr>
            <a:r>
              <a:rPr lang="zh-CN" altLang="en-US" sz="1600" b="1" spc="-51" dirty="0"/>
              <a:t>最大</a:t>
            </a:r>
            <a:r>
              <a:rPr lang="en-US" altLang="zh-CN" sz="1600" b="1" spc="-51" dirty="0" smtClean="0"/>
              <a:t>150GB</a:t>
            </a:r>
            <a:r>
              <a:rPr lang="zh-CN" altLang="en-US" sz="1600" b="1" spc="-51" dirty="0" smtClean="0"/>
              <a:t>（</a:t>
            </a:r>
            <a:r>
              <a:rPr lang="en-US" altLang="zh-CN" sz="1600" b="1" spc="-51" dirty="0" smtClean="0"/>
              <a:t>500GB</a:t>
            </a:r>
            <a:r>
              <a:rPr lang="zh-CN" altLang="en-US" sz="1600" b="1" spc="-51" dirty="0" smtClean="0"/>
              <a:t>）</a:t>
            </a:r>
            <a:endParaRPr lang="en-US" altLang="zh-CN" sz="1600" b="1" spc="-51" dirty="0"/>
          </a:p>
          <a:p>
            <a:pPr marL="3175" lvl="1" indent="0" defTabSz="914325">
              <a:spcBef>
                <a:spcPts val="900"/>
              </a:spcBef>
              <a:buNone/>
            </a:pPr>
            <a:r>
              <a:rPr lang="zh-CN" altLang="en-US" sz="1600" b="1" spc="-51" dirty="0"/>
              <a:t>一般情况下，需要一定的迁移工作量</a:t>
            </a:r>
            <a:endParaRPr lang="en-US" altLang="zh-CN" sz="1600" b="1" spc="-51" dirty="0"/>
          </a:p>
          <a:p>
            <a:pPr marL="3175" lvl="1" indent="0" defTabSz="914325">
              <a:spcBef>
                <a:spcPts val="900"/>
              </a:spcBef>
              <a:buNone/>
            </a:pPr>
            <a:endParaRPr lang="en-US" sz="1600" spc="-51" dirty="0" smtClean="0"/>
          </a:p>
        </p:txBody>
      </p:sp>
      <p:sp>
        <p:nvSpPr>
          <p:cNvPr id="9" name="Content Placeholder 2"/>
          <p:cNvSpPr txBox="1">
            <a:spLocks/>
          </p:cNvSpPr>
          <p:nvPr/>
        </p:nvSpPr>
        <p:spPr>
          <a:xfrm>
            <a:off x="6094413" y="3815287"/>
            <a:ext cx="5573712" cy="2465290"/>
          </a:xfrm>
          <a:prstGeom prst="rect">
            <a:avLst/>
          </a:prstGeom>
        </p:spPr>
        <p:txBody>
          <a:bodyPr lIns="0" tIns="0" rIns="0" bIns="0">
            <a:spAutoFit/>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buNone/>
            </a:pPr>
            <a:r>
              <a:rPr lang="zh-CN" altLang="en-US" spc="-100" dirty="0" smtClean="0">
                <a:solidFill>
                  <a:schemeClr val="accent2">
                    <a:alpha val="99000"/>
                  </a:schemeClr>
                </a:solidFill>
                <a:latin typeface="Segoe UI Light" pitchFamily="34" charset="0"/>
              </a:rPr>
              <a:t>不支持的</a:t>
            </a:r>
            <a:r>
              <a:rPr lang="en-US" spc="-100" dirty="0" smtClean="0">
                <a:solidFill>
                  <a:schemeClr val="accent2">
                    <a:alpha val="99000"/>
                  </a:schemeClr>
                </a:solidFill>
                <a:latin typeface="Segoe UI Light" pitchFamily="34" charset="0"/>
              </a:rPr>
              <a:t>SQL </a:t>
            </a:r>
            <a:r>
              <a:rPr lang="en-US" spc="-100" dirty="0">
                <a:solidFill>
                  <a:schemeClr val="accent2">
                    <a:alpha val="99000"/>
                  </a:schemeClr>
                </a:solidFill>
                <a:latin typeface="Segoe UI Light" pitchFamily="34" charset="0"/>
              </a:rPr>
              <a:t>Server </a:t>
            </a:r>
            <a:r>
              <a:rPr lang="zh-CN" altLang="en-US" spc="-100" dirty="0" smtClean="0">
                <a:solidFill>
                  <a:schemeClr val="accent2">
                    <a:alpha val="99000"/>
                  </a:schemeClr>
                </a:solidFill>
                <a:latin typeface="Segoe UI Light" pitchFamily="34" charset="0"/>
              </a:rPr>
              <a:t>功能</a:t>
            </a:r>
            <a:endParaRPr lang="en-US" spc="-100" dirty="0">
              <a:solidFill>
                <a:schemeClr val="accent2">
                  <a:alpha val="99000"/>
                </a:schemeClr>
              </a:solidFill>
              <a:latin typeface="Segoe UI Light" pitchFamily="34" charset="0"/>
            </a:endParaRPr>
          </a:p>
          <a:p>
            <a:pPr marL="3175" lvl="1" indent="0" defTabSz="914325">
              <a:spcBef>
                <a:spcPts val="900"/>
              </a:spcBef>
              <a:buNone/>
            </a:pPr>
            <a:r>
              <a:rPr lang="en-US" sz="1600" spc="-51" dirty="0" smtClean="0"/>
              <a:t>Use </a:t>
            </a:r>
            <a:r>
              <a:rPr lang="zh-CN" altLang="en-US" sz="1600" spc="-51" dirty="0" smtClean="0"/>
              <a:t>命令</a:t>
            </a:r>
            <a:r>
              <a:rPr lang="en-US" sz="1600" spc="-51" dirty="0" smtClean="0"/>
              <a:t>, </a:t>
            </a:r>
            <a:r>
              <a:rPr lang="zh-CN" altLang="en-US" sz="1600" spc="-51" dirty="0" smtClean="0"/>
              <a:t>分布式事务，分布式视图</a:t>
            </a:r>
            <a:endParaRPr lang="en-US" altLang="zh-CN" sz="1600" spc="-51" dirty="0" smtClean="0"/>
          </a:p>
          <a:p>
            <a:pPr marL="3175" lvl="1" indent="0" defTabSz="914325">
              <a:spcBef>
                <a:spcPts val="900"/>
              </a:spcBef>
              <a:buNone/>
            </a:pPr>
            <a:r>
              <a:rPr lang="zh-CN" altLang="en-US" sz="1600" spc="-51" dirty="0" smtClean="0"/>
              <a:t>服务代理</a:t>
            </a:r>
            <a:endParaRPr lang="en-US" altLang="zh-CN" sz="1600" spc="-51" dirty="0" smtClean="0"/>
          </a:p>
          <a:p>
            <a:pPr marL="3175" lvl="1" indent="0" defTabSz="914325">
              <a:spcBef>
                <a:spcPts val="900"/>
              </a:spcBef>
              <a:buNone/>
            </a:pPr>
            <a:r>
              <a:rPr lang="zh-CN" altLang="en-US" sz="1600" spc="-51" dirty="0" smtClean="0"/>
              <a:t>通用语言运行库 </a:t>
            </a:r>
            <a:r>
              <a:rPr lang="en-US" sz="1600" spc="-51" dirty="0" smtClean="0"/>
              <a:t>(</a:t>
            </a:r>
            <a:r>
              <a:rPr lang="en-US" sz="1600" spc="-51" dirty="0"/>
              <a:t>CLR)</a:t>
            </a:r>
          </a:p>
          <a:p>
            <a:pPr marL="3175" lvl="1" indent="0" defTabSz="914325">
              <a:spcBef>
                <a:spcPts val="900"/>
              </a:spcBef>
              <a:buNone/>
            </a:pPr>
            <a:r>
              <a:rPr lang="en-US" sz="1600" spc="-51" dirty="0"/>
              <a:t>SQL </a:t>
            </a:r>
            <a:r>
              <a:rPr lang="zh-CN" altLang="en-US" sz="1600" spc="-51" dirty="0" smtClean="0"/>
              <a:t>代理</a:t>
            </a:r>
            <a:endParaRPr lang="en-US" sz="1600" spc="-51" dirty="0" smtClean="0"/>
          </a:p>
          <a:p>
            <a:pPr marL="3175" lvl="1" indent="0" defTabSz="914325">
              <a:spcBef>
                <a:spcPts val="900"/>
              </a:spcBef>
              <a:buNone/>
            </a:pPr>
            <a:r>
              <a:rPr lang="zh-CN" altLang="en-US" sz="1600" spc="-51" dirty="0" smtClean="0"/>
              <a:t>本地加密</a:t>
            </a:r>
            <a:endParaRPr lang="en-US" sz="1600" spc="-51" dirty="0" smtClean="0"/>
          </a:p>
          <a:p>
            <a:pPr marL="3175" lvl="1" indent="0" defTabSz="914325">
              <a:spcBef>
                <a:spcPts val="900"/>
              </a:spcBef>
              <a:buNone/>
            </a:pPr>
            <a:r>
              <a:rPr lang="zh-CN" altLang="en-US" sz="1600" spc="-51" dirty="0" smtClean="0"/>
              <a:t>备份</a:t>
            </a:r>
            <a:r>
              <a:rPr lang="en-US" altLang="zh-CN" sz="1600" spc="-51" dirty="0"/>
              <a:t>/</a:t>
            </a:r>
            <a:r>
              <a:rPr lang="zh-CN" altLang="en-US" sz="1600" spc="-51" dirty="0"/>
              <a:t>还</a:t>
            </a:r>
            <a:r>
              <a:rPr lang="zh-CN" altLang="en-US" sz="1600" spc="-51" dirty="0" smtClean="0"/>
              <a:t>原</a:t>
            </a:r>
            <a:endParaRPr lang="en-US" altLang="zh-CN" sz="1600" spc="-51" dirty="0"/>
          </a:p>
        </p:txBody>
      </p:sp>
    </p:spTree>
    <p:extLst>
      <p:ext uri="{BB962C8B-B14F-4D97-AF65-F5344CB8AC3E}">
        <p14:creationId xmlns:p14="http://schemas.microsoft.com/office/powerpoint/2010/main" val="39817474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4" y="1447800"/>
            <a:ext cx="6692168" cy="1523494"/>
          </a:xfrm>
        </p:spPr>
        <p:txBody>
          <a:bodyPr/>
          <a:lstStyle/>
          <a:p>
            <a:r>
              <a:rPr lang="zh-CN" altLang="en-US" sz="4800" dirty="0" smtClean="0"/>
              <a:t>创建一个</a:t>
            </a:r>
            <a:r>
              <a:rPr lang="en-US" altLang="zh-CN" sz="4800" dirty="0" smtClean="0"/>
              <a:t>SQL </a:t>
            </a:r>
            <a:r>
              <a:rPr lang="zh-CN" altLang="en-US" sz="4800" dirty="0" smtClean="0"/>
              <a:t>数据库</a:t>
            </a:r>
            <a:endParaRPr lang="en-US" sz="4800" dirty="0"/>
          </a:p>
        </p:txBody>
      </p:sp>
      <p:sp>
        <p:nvSpPr>
          <p:cNvPr id="4" name="Text Placeholder 3"/>
          <p:cNvSpPr>
            <a:spLocks noGrp="1"/>
          </p:cNvSpPr>
          <p:nvPr>
            <p:ph type="body" sz="quarter" idx="10"/>
          </p:nvPr>
        </p:nvSpPr>
        <p:spPr/>
        <p:txBody>
          <a:bodyPr/>
          <a:lstStyle/>
          <a:p>
            <a:r>
              <a:rPr lang="zh-CN" altLang="en-US" dirty="0" smtClean="0">
                <a:solidFill>
                  <a:schemeClr val="bg1">
                    <a:alpha val="99000"/>
                  </a:schemeClr>
                </a:solidFill>
              </a:rPr>
              <a:t>演示</a:t>
            </a:r>
            <a:endParaRPr lang="en-US" dirty="0">
              <a:solidFill>
                <a:schemeClr val="bg1">
                  <a:alpha val="99000"/>
                </a:schemeClr>
              </a:solidFill>
            </a:endParaRPr>
          </a:p>
        </p:txBody>
      </p:sp>
    </p:spTree>
    <p:extLst>
      <p:ext uri="{BB962C8B-B14F-4D97-AF65-F5344CB8AC3E}">
        <p14:creationId xmlns:p14="http://schemas.microsoft.com/office/powerpoint/2010/main" val="1329053411"/>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管理工具</a:t>
            </a:r>
            <a:endParaRPr lang="en-US" dirty="0">
              <a:solidFill>
                <a:srgbClr val="92D050"/>
              </a:solidFill>
            </a:endParaRPr>
          </a:p>
        </p:txBody>
      </p:sp>
      <p:pic>
        <p:nvPicPr>
          <p:cNvPr id="5"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631" y="3961884"/>
            <a:ext cx="3954577" cy="2243103"/>
          </a:xfrm>
          <a:prstGeom prst="rect">
            <a:avLst/>
          </a:prstGeom>
        </p:spPr>
      </p:pic>
      <p:pic>
        <p:nvPicPr>
          <p:cNvPr id="6"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631" y="1219107"/>
            <a:ext cx="3954577" cy="2319364"/>
          </a:xfrm>
          <a:prstGeom prst="rect">
            <a:avLst/>
          </a:prstGeom>
        </p:spPr>
      </p:pic>
      <p:sp>
        <p:nvSpPr>
          <p:cNvPr id="7" name="Content Placeholder 2"/>
          <p:cNvSpPr txBox="1">
            <a:spLocks/>
          </p:cNvSpPr>
          <p:nvPr/>
        </p:nvSpPr>
        <p:spPr>
          <a:xfrm>
            <a:off x="6323013" y="1434269"/>
            <a:ext cx="5573712"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zh-CN" altLang="en-US" spc="-100" dirty="0" smtClean="0">
                <a:solidFill>
                  <a:schemeClr val="accent2">
                    <a:alpha val="99000"/>
                  </a:schemeClr>
                </a:solidFill>
                <a:latin typeface="Segoe UI Light" pitchFamily="34" charset="0"/>
              </a:rPr>
              <a:t>传统工具：</a:t>
            </a:r>
            <a:endParaRPr lang="en-US" altLang="zh-CN" spc="-100" dirty="0" smtClean="0">
              <a:solidFill>
                <a:schemeClr val="accent2">
                  <a:alpha val="99000"/>
                </a:schemeClr>
              </a:solidFill>
              <a:latin typeface="Segoe UI Light" pitchFamily="34" charset="0"/>
            </a:endParaRPr>
          </a:p>
          <a:p>
            <a:pPr marL="398463" lvl="1" indent="0" defTabSz="914325">
              <a:spcBef>
                <a:spcPts val="0"/>
              </a:spcBef>
              <a:spcAft>
                <a:spcPts val="300"/>
              </a:spcAft>
              <a:buNone/>
            </a:pPr>
            <a:r>
              <a:rPr lang="en-US" spc="-100" dirty="0" smtClean="0">
                <a:solidFill>
                  <a:schemeClr val="accent2">
                    <a:alpha val="99000"/>
                  </a:schemeClr>
                </a:solidFill>
                <a:latin typeface="Segoe UI Light" pitchFamily="34" charset="0"/>
              </a:rPr>
              <a:t>SQL Server </a:t>
            </a:r>
            <a:r>
              <a:rPr lang="zh-CN" altLang="en-US" spc="-100" dirty="0" smtClean="0">
                <a:solidFill>
                  <a:schemeClr val="accent2">
                    <a:alpha val="99000"/>
                  </a:schemeClr>
                </a:solidFill>
                <a:latin typeface="Segoe UI Light" pitchFamily="34" charset="0"/>
              </a:rPr>
              <a:t>数据工具</a:t>
            </a:r>
            <a:r>
              <a:rPr lang="en-US" spc="-100" dirty="0" smtClean="0">
                <a:solidFill>
                  <a:schemeClr val="accent2">
                    <a:alpha val="99000"/>
                  </a:schemeClr>
                </a:solidFill>
                <a:latin typeface="Segoe UI Light" pitchFamily="34" charset="0"/>
              </a:rPr>
              <a:t>(SSDT)</a:t>
            </a:r>
          </a:p>
          <a:p>
            <a:pPr marL="398463" lvl="1" indent="0" defTabSz="914325">
              <a:spcBef>
                <a:spcPts val="0"/>
              </a:spcBef>
              <a:spcAft>
                <a:spcPts val="300"/>
              </a:spcAft>
              <a:buNone/>
            </a:pPr>
            <a:r>
              <a:rPr lang="en-US" altLang="zh-CN" spc="-100" dirty="0" smtClean="0">
                <a:solidFill>
                  <a:schemeClr val="accent2">
                    <a:alpha val="99000"/>
                  </a:schemeClr>
                </a:solidFill>
                <a:latin typeface="Segoe UI Light" pitchFamily="34" charset="0"/>
              </a:rPr>
              <a:t>SQL Server management studio</a:t>
            </a:r>
            <a:endParaRPr lang="en-US" spc="-100" dirty="0" smtClean="0">
              <a:solidFill>
                <a:schemeClr val="accent2">
                  <a:alpha val="99000"/>
                </a:schemeClr>
              </a:solidFill>
              <a:latin typeface="Segoe UI Light" pitchFamily="34" charset="0"/>
            </a:endParaRPr>
          </a:p>
          <a:p>
            <a:pPr marL="3175" indent="0" defTabSz="914325">
              <a:spcBef>
                <a:spcPts val="0"/>
              </a:spcBef>
              <a:spcAft>
                <a:spcPts val="300"/>
              </a:spcAft>
              <a:buNone/>
            </a:pPr>
            <a:endParaRPr lang="en-US" spc="-100" dirty="0" smtClean="0">
              <a:solidFill>
                <a:schemeClr val="accent2">
                  <a:alpha val="99000"/>
                </a:schemeClr>
              </a:solidFill>
              <a:latin typeface="Segoe UI Light" pitchFamily="34" charset="0"/>
            </a:endParaRPr>
          </a:p>
          <a:p>
            <a:pPr marL="3175" indent="0" defTabSz="914325">
              <a:spcBef>
                <a:spcPts val="0"/>
              </a:spcBef>
              <a:spcAft>
                <a:spcPts val="300"/>
              </a:spcAft>
              <a:buNone/>
            </a:pPr>
            <a:endParaRPr lang="en-US" spc="-100" dirty="0">
              <a:solidFill>
                <a:schemeClr val="accent2">
                  <a:alpha val="99000"/>
                </a:schemeClr>
              </a:solidFill>
              <a:latin typeface="Segoe UI Light" pitchFamily="34" charset="0"/>
            </a:endParaRPr>
          </a:p>
          <a:p>
            <a:pPr marL="3175" indent="0" defTabSz="914325">
              <a:spcBef>
                <a:spcPts val="0"/>
              </a:spcBef>
              <a:spcAft>
                <a:spcPts val="300"/>
              </a:spcAft>
              <a:buNone/>
            </a:pPr>
            <a:endParaRPr lang="en-US" spc="-100" dirty="0" smtClean="0">
              <a:solidFill>
                <a:schemeClr val="accent2">
                  <a:alpha val="99000"/>
                </a:schemeClr>
              </a:solidFill>
              <a:latin typeface="Segoe UI Light" pitchFamily="34" charset="0"/>
            </a:endParaRPr>
          </a:p>
          <a:p>
            <a:pPr marL="3175" indent="0" defTabSz="914325">
              <a:spcBef>
                <a:spcPts val="0"/>
              </a:spcBef>
              <a:spcAft>
                <a:spcPts val="300"/>
              </a:spcAft>
              <a:buNone/>
            </a:pPr>
            <a:r>
              <a:rPr lang="zh-CN" altLang="en-US" spc="-100" dirty="0" smtClean="0">
                <a:solidFill>
                  <a:schemeClr val="accent2">
                    <a:alpha val="99000"/>
                  </a:schemeClr>
                </a:solidFill>
                <a:latin typeface="Segoe UI Light" pitchFamily="34" charset="0"/>
              </a:rPr>
              <a:t>新工具：</a:t>
            </a:r>
            <a:r>
              <a:rPr lang="en-US" spc="-100" dirty="0" smtClean="0">
                <a:solidFill>
                  <a:schemeClr val="accent2">
                    <a:alpha val="99000"/>
                  </a:schemeClr>
                </a:solidFill>
                <a:latin typeface="Segoe UI Light" pitchFamily="34" charset="0"/>
              </a:rPr>
              <a:t>SQL Database </a:t>
            </a:r>
            <a:r>
              <a:rPr lang="en-US" altLang="zh-CN" spc="-100" dirty="0" smtClean="0">
                <a:solidFill>
                  <a:schemeClr val="accent2">
                    <a:alpha val="99000"/>
                  </a:schemeClr>
                </a:solidFill>
                <a:latin typeface="Segoe UI Light" pitchFamily="34" charset="0"/>
              </a:rPr>
              <a:t>Web</a:t>
            </a:r>
            <a:r>
              <a:rPr lang="zh-CN" altLang="en-US" spc="-100" dirty="0" smtClean="0">
                <a:solidFill>
                  <a:schemeClr val="accent2">
                    <a:alpha val="99000"/>
                  </a:schemeClr>
                </a:solidFill>
                <a:latin typeface="Segoe UI Light" pitchFamily="34" charset="0"/>
              </a:rPr>
              <a:t>界面</a:t>
            </a:r>
            <a:endParaRPr lang="en-US" spc="-100" dirty="0">
              <a:solidFill>
                <a:schemeClr val="accent2">
                  <a:alpha val="99000"/>
                </a:schemeClr>
              </a:solidFill>
              <a:latin typeface="Segoe UI Light" pitchFamily="34" charset="0"/>
            </a:endParaRPr>
          </a:p>
          <a:p>
            <a:pPr marL="3175" lvl="1" indent="0" defTabSz="914325">
              <a:spcBef>
                <a:spcPts val="900"/>
              </a:spcBef>
              <a:buNone/>
            </a:pPr>
            <a:r>
              <a:rPr lang="en-US" sz="1600" spc="-51" dirty="0" smtClean="0"/>
              <a:t>Web </a:t>
            </a:r>
            <a:r>
              <a:rPr lang="en-US" sz="1600" spc="-51" dirty="0"/>
              <a:t>designers for tables, views, stored </a:t>
            </a:r>
            <a:r>
              <a:rPr lang="en-US" sz="1600" spc="-51" dirty="0" err="1" smtClean="0"/>
              <a:t>procs</a:t>
            </a:r>
            <a:endParaRPr lang="en-US" sz="1600" spc="-51" dirty="0" smtClean="0"/>
          </a:p>
          <a:p>
            <a:pPr marL="3175" lvl="1" indent="0" defTabSz="914325">
              <a:spcBef>
                <a:spcPts val="900"/>
              </a:spcBef>
              <a:buNone/>
            </a:pPr>
            <a:r>
              <a:rPr lang="en-US" sz="1600" spc="-51" dirty="0" smtClean="0"/>
              <a:t>Interactive query editing and execution</a:t>
            </a:r>
            <a:br>
              <a:rPr lang="en-US" sz="1600" spc="-51" dirty="0" smtClean="0"/>
            </a:br>
            <a:endParaRPr lang="en-US" sz="2000" dirty="0" smtClean="0"/>
          </a:p>
        </p:txBody>
      </p:sp>
    </p:spTree>
    <p:extLst>
      <p:ext uri="{BB962C8B-B14F-4D97-AF65-F5344CB8AC3E}">
        <p14:creationId xmlns:p14="http://schemas.microsoft.com/office/powerpoint/2010/main" val="23788089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500"/>
                                        <p:tgtEl>
                                          <p:spTgt spid="7">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animEffect transition="in" filter="fade">
                                      <p:cBhvr>
                                        <p:cTn id="25" dur="500"/>
                                        <p:tgtEl>
                                          <p:spTgt spid="7">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7">
                                            <p:txEl>
                                              <p:pRg st="8" end="8"/>
                                            </p:txEl>
                                          </p:spTgt>
                                        </p:tgtEl>
                                        <p:attrNameLst>
                                          <p:attrName>style.visibility</p:attrName>
                                        </p:attrNameLst>
                                      </p:cBhvr>
                                      <p:to>
                                        <p:strVal val="visible"/>
                                      </p:to>
                                    </p:set>
                                    <p:animEffect transition="in" filter="fade">
                                      <p:cBhvr>
                                        <p:cTn id="28" dur="500"/>
                                        <p:tgtEl>
                                          <p:spTgt spid="7">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zh-CN" altLang="en-US" sz="4800" dirty="0" smtClean="0"/>
              <a:t>管理</a:t>
            </a:r>
            <a:r>
              <a:rPr lang="en-US" altLang="zh-CN" sz="4800" dirty="0" smtClean="0"/>
              <a:t>SQL </a:t>
            </a:r>
            <a:r>
              <a:rPr lang="zh-CN" altLang="en-US" sz="4800" dirty="0" smtClean="0"/>
              <a:t>数据库</a:t>
            </a:r>
            <a:endParaRPr lang="en-US" sz="4800" dirty="0"/>
          </a:p>
        </p:txBody>
      </p:sp>
      <p:sp>
        <p:nvSpPr>
          <p:cNvPr id="3" name="Subtitle 2"/>
          <p:cNvSpPr>
            <a:spLocks noGrp="1"/>
          </p:cNvSpPr>
          <p:nvPr>
            <p:ph type="subTitle" idx="1"/>
          </p:nvPr>
        </p:nvSpPr>
        <p:spPr/>
        <p:txBody>
          <a:bodyPr/>
          <a:lstStyle/>
          <a:p>
            <a:endParaRPr lang="en-US"/>
          </a:p>
        </p:txBody>
      </p:sp>
      <p:sp>
        <p:nvSpPr>
          <p:cNvPr id="4" name="Text Placeholder 3"/>
          <p:cNvSpPr>
            <a:spLocks noGrp="1"/>
          </p:cNvSpPr>
          <p:nvPr>
            <p:ph type="body" sz="quarter" idx="10"/>
          </p:nvPr>
        </p:nvSpPr>
        <p:spPr/>
        <p:txBody>
          <a:bodyPr/>
          <a:lstStyle/>
          <a:p>
            <a:r>
              <a:rPr lang="zh-CN" altLang="en-US" dirty="0" smtClean="0">
                <a:solidFill>
                  <a:schemeClr val="bg1">
                    <a:alpha val="99000"/>
                  </a:schemeClr>
                </a:solidFill>
              </a:rPr>
              <a:t>演示</a:t>
            </a:r>
            <a:endParaRPr lang="en-US" dirty="0">
              <a:solidFill>
                <a:schemeClr val="bg1">
                  <a:alpha val="99000"/>
                </a:schemeClr>
              </a:solidFill>
            </a:endParaRPr>
          </a:p>
        </p:txBody>
      </p:sp>
    </p:spTree>
    <p:extLst>
      <p:ext uri="{BB962C8B-B14F-4D97-AF65-F5344CB8AC3E}">
        <p14:creationId xmlns:p14="http://schemas.microsoft.com/office/powerpoint/2010/main" val="1129733000"/>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553998"/>
          </a:xfrm>
        </p:spPr>
        <p:txBody>
          <a:bodyPr/>
          <a:lstStyle/>
          <a:p>
            <a:r>
              <a:rPr lang="zh-CN" altLang="en-US" sz="4000" dirty="0" smtClean="0"/>
              <a:t>已有数据库迁移</a:t>
            </a:r>
            <a:endParaRPr lang="en-US" sz="4000" dirty="0">
              <a:solidFill>
                <a:srgbClr val="92D050"/>
              </a:solidFill>
            </a:endParaRPr>
          </a:p>
        </p:txBody>
      </p:sp>
      <p:pic>
        <p:nvPicPr>
          <p:cNvPr id="1026" name="Picture 2" descr="http://img.my.csdn.net/uploads/201302/28/1362056357_998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80" y="1197622"/>
            <a:ext cx="3810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mg.my.csdn.net/uploads/201301/30/1359555315_668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7089" y="1200994"/>
            <a:ext cx="5715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78389" y="5065042"/>
            <a:ext cx="3367781" cy="646331"/>
          </a:xfrm>
          <a:prstGeom prst="rect">
            <a:avLst/>
          </a:prstGeom>
        </p:spPr>
        <p:txBody>
          <a:bodyPr wrap="none">
            <a:spAutoFit/>
          </a:bodyPr>
          <a:lstStyle/>
          <a:p>
            <a:r>
              <a:rPr lang="en-US" altLang="zh-CN" b="1" spc="-51" dirty="0" smtClean="0"/>
              <a:t>SQL Server </a:t>
            </a:r>
            <a:r>
              <a:rPr lang="en-US" altLang="zh-CN" b="1" spc="-51" dirty="0" smtClean="0">
                <a:sym typeface="Wingdings" panose="05000000000000000000" pitchFamily="2" charset="2"/>
              </a:rPr>
              <a:t> SQL database:</a:t>
            </a:r>
          </a:p>
          <a:p>
            <a:r>
              <a:rPr lang="en-US" altLang="zh-CN" b="1" spc="-51" dirty="0" smtClean="0"/>
              <a:t>SQL </a:t>
            </a:r>
            <a:r>
              <a:rPr lang="en-US" altLang="zh-CN" b="1" spc="-51" dirty="0"/>
              <a:t>database migration wizard</a:t>
            </a:r>
            <a:endParaRPr lang="en-US" dirty="0"/>
          </a:p>
        </p:txBody>
      </p:sp>
      <p:sp>
        <p:nvSpPr>
          <p:cNvPr id="9" name="Rectangle 8"/>
          <p:cNvSpPr/>
          <p:nvPr/>
        </p:nvSpPr>
        <p:spPr>
          <a:xfrm>
            <a:off x="6542814" y="5077825"/>
            <a:ext cx="3275192" cy="646331"/>
          </a:xfrm>
          <a:prstGeom prst="rect">
            <a:avLst/>
          </a:prstGeom>
        </p:spPr>
        <p:txBody>
          <a:bodyPr wrap="none">
            <a:spAutoFit/>
          </a:bodyPr>
          <a:lstStyle/>
          <a:p>
            <a:r>
              <a:rPr lang="en-US" altLang="zh-CN" b="1" spc="-51" dirty="0" smtClean="0"/>
              <a:t>MySQL </a:t>
            </a:r>
            <a:r>
              <a:rPr lang="en-US" altLang="zh-CN" b="1" spc="-51" dirty="0" smtClean="0">
                <a:sym typeface="Wingdings" panose="05000000000000000000" pitchFamily="2" charset="2"/>
              </a:rPr>
              <a:t> SQL database:</a:t>
            </a:r>
          </a:p>
          <a:p>
            <a:r>
              <a:rPr lang="en-US" altLang="zh-CN" b="1" spc="-51" dirty="0" smtClean="0"/>
              <a:t>SQL server migration assistant</a:t>
            </a:r>
            <a:endParaRPr lang="en-US" dirty="0"/>
          </a:p>
        </p:txBody>
      </p:sp>
    </p:spTree>
    <p:extLst>
      <p:ext uri="{BB962C8B-B14F-4D97-AF65-F5344CB8AC3E}">
        <p14:creationId xmlns:p14="http://schemas.microsoft.com/office/powerpoint/2010/main" val="3933045162"/>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zh-CN" altLang="en-US" dirty="0"/>
              <a:t>迁移</a:t>
            </a:r>
            <a:r>
              <a:rPr lang="en-US" altLang="zh-CN" sz="4800" dirty="0" smtClean="0"/>
              <a:t>SQL </a:t>
            </a:r>
            <a:r>
              <a:rPr lang="zh-CN" altLang="en-US" dirty="0"/>
              <a:t>数据库</a:t>
            </a:r>
            <a:endParaRPr lang="en-US" sz="4800" dirty="0"/>
          </a:p>
        </p:txBody>
      </p:sp>
      <p:sp>
        <p:nvSpPr>
          <p:cNvPr id="3" name="Subtitle 2"/>
          <p:cNvSpPr>
            <a:spLocks noGrp="1"/>
          </p:cNvSpPr>
          <p:nvPr>
            <p:ph type="subTitle" idx="1"/>
          </p:nvPr>
        </p:nvSpPr>
        <p:spPr/>
        <p:txBody>
          <a:bodyPr/>
          <a:lstStyle/>
          <a:p>
            <a:endParaRPr lang="en-US"/>
          </a:p>
        </p:txBody>
      </p:sp>
      <p:sp>
        <p:nvSpPr>
          <p:cNvPr id="4" name="Text Placeholder 3"/>
          <p:cNvSpPr>
            <a:spLocks noGrp="1"/>
          </p:cNvSpPr>
          <p:nvPr>
            <p:ph type="body" sz="quarter" idx="10"/>
          </p:nvPr>
        </p:nvSpPr>
        <p:spPr/>
        <p:txBody>
          <a:bodyPr/>
          <a:lstStyle/>
          <a:p>
            <a:r>
              <a:rPr lang="zh-CN" altLang="en-US" dirty="0" smtClean="0">
                <a:solidFill>
                  <a:schemeClr val="bg1">
                    <a:alpha val="99000"/>
                  </a:schemeClr>
                </a:solidFill>
              </a:rPr>
              <a:t>演示</a:t>
            </a:r>
            <a:endParaRPr lang="en-US" dirty="0">
              <a:solidFill>
                <a:schemeClr val="bg1">
                  <a:alpha val="99000"/>
                </a:schemeClr>
              </a:solidFill>
            </a:endParaRPr>
          </a:p>
        </p:txBody>
      </p:sp>
    </p:spTree>
    <p:extLst>
      <p:ext uri="{BB962C8B-B14F-4D97-AF65-F5344CB8AC3E}">
        <p14:creationId xmlns:p14="http://schemas.microsoft.com/office/powerpoint/2010/main" val="2584450683"/>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02928" y="316454"/>
            <a:ext cx="5803901" cy="747897"/>
          </a:xfrm>
        </p:spPr>
        <p:txBody>
          <a:bodyPr/>
          <a:lstStyle/>
          <a:p>
            <a:r>
              <a:rPr lang="en-US" altLang="zh-CN" dirty="0" smtClean="0"/>
              <a:t>SQL</a:t>
            </a:r>
            <a:r>
              <a:rPr lang="zh-CN" altLang="en-US" dirty="0" smtClean="0"/>
              <a:t>数据库安全</a:t>
            </a:r>
            <a:endParaRPr lang="en-US" dirty="0"/>
          </a:p>
        </p:txBody>
      </p:sp>
      <p:sp>
        <p:nvSpPr>
          <p:cNvPr id="10" name="TextBox 9"/>
          <p:cNvSpPr txBox="1"/>
          <p:nvPr/>
        </p:nvSpPr>
        <p:spPr>
          <a:xfrm>
            <a:off x="954860" y="1975369"/>
            <a:ext cx="7687434" cy="1569660"/>
          </a:xfrm>
          <a:prstGeom prst="rect">
            <a:avLst/>
          </a:prstGeom>
        </p:spPr>
        <p:txBody>
          <a:bodyPr wrap="square">
            <a:spAutoFit/>
          </a:bodyPr>
          <a:lstStyle>
            <a:defPPr>
              <a:defRPr lang="en-US"/>
            </a:defPPr>
            <a:lvl1pPr defTabSz="914361">
              <a:defRPr sz="2800" kern="0">
                <a:gradFill>
                  <a:gsLst>
                    <a:gs pos="0">
                      <a:srgbClr val="FFFFFF"/>
                    </a:gs>
                    <a:gs pos="100000">
                      <a:srgbClr val="FFFFFF"/>
                    </a:gs>
                  </a:gsLst>
                  <a:lin ang="5400000" scaled="0"/>
                </a:gradFill>
              </a:defRPr>
            </a:lvl1pPr>
          </a:lstStyle>
          <a:p>
            <a:pPr marL="457200" indent="-457200">
              <a:buFont typeface="Arial" panose="020B0604020202020204" pitchFamily="34" charset="0"/>
              <a:buChar char="•"/>
            </a:pPr>
            <a:r>
              <a:rPr lang="zh-CN" altLang="en-US" sz="3200" dirty="0" smtClean="0">
                <a:solidFill>
                  <a:schemeClr val="tx1"/>
                </a:solidFill>
              </a:rPr>
              <a:t>网络层：服务器防火墙策略</a:t>
            </a:r>
            <a:endParaRPr lang="en-US" altLang="zh-CN" sz="3200" dirty="0" smtClean="0">
              <a:solidFill>
                <a:schemeClr val="tx1"/>
              </a:solidFill>
            </a:endParaRPr>
          </a:p>
          <a:p>
            <a:pPr marL="457200" indent="-457200">
              <a:buFont typeface="Arial" panose="020B0604020202020204" pitchFamily="34" charset="0"/>
              <a:buChar char="•"/>
            </a:pPr>
            <a:r>
              <a:rPr lang="zh-CN" altLang="en-US" sz="3200" dirty="0" smtClean="0">
                <a:solidFill>
                  <a:schemeClr val="tx1"/>
                </a:solidFill>
              </a:rPr>
              <a:t>服务器层：</a:t>
            </a:r>
            <a:r>
              <a:rPr lang="zh-CN" altLang="en-US" sz="3200" dirty="0" smtClean="0">
                <a:solidFill>
                  <a:schemeClr val="tx1"/>
                </a:solidFill>
              </a:rPr>
              <a:t>服务器用户认证</a:t>
            </a:r>
            <a:endParaRPr lang="en-US" altLang="zh-CN" sz="3200" dirty="0" smtClean="0">
              <a:solidFill>
                <a:schemeClr val="tx1"/>
              </a:solidFill>
            </a:endParaRPr>
          </a:p>
          <a:p>
            <a:pPr marL="457200" indent="-457200">
              <a:buFont typeface="Arial" panose="020B0604020202020204" pitchFamily="34" charset="0"/>
              <a:buChar char="•"/>
            </a:pPr>
            <a:r>
              <a:rPr lang="zh-CN" altLang="en-US" sz="3200" dirty="0" smtClean="0">
                <a:solidFill>
                  <a:schemeClr val="tx1"/>
                </a:solidFill>
              </a:rPr>
              <a:t>数</a:t>
            </a:r>
            <a:r>
              <a:rPr lang="zh-CN" altLang="en-US" sz="3200" dirty="0">
                <a:solidFill>
                  <a:schemeClr val="tx1"/>
                </a:solidFill>
              </a:rPr>
              <a:t>据</a:t>
            </a:r>
            <a:r>
              <a:rPr lang="zh-CN" altLang="en-US" sz="3200" dirty="0" smtClean="0">
                <a:solidFill>
                  <a:schemeClr val="tx1"/>
                </a:solidFill>
              </a:rPr>
              <a:t>库实例层：数据库访问控制</a:t>
            </a:r>
            <a:endParaRPr lang="en-US" altLang="zh-CN" sz="3200" dirty="0">
              <a:solidFill>
                <a:schemeClr val="tx1"/>
              </a:solidFill>
            </a:endParaRPr>
          </a:p>
        </p:txBody>
      </p:sp>
    </p:spTree>
    <p:extLst>
      <p:ext uri="{BB962C8B-B14F-4D97-AF65-F5344CB8AC3E}">
        <p14:creationId xmlns:p14="http://schemas.microsoft.com/office/powerpoint/2010/main" val="2827514755"/>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Group 71"/>
          <p:cNvGrpSpPr/>
          <p:nvPr/>
        </p:nvGrpSpPr>
        <p:grpSpPr>
          <a:xfrm>
            <a:off x="792460" y="1468877"/>
            <a:ext cx="3851488" cy="4238502"/>
            <a:chOff x="5104512" y="1101224"/>
            <a:chExt cx="3851488" cy="4238502"/>
          </a:xfrm>
        </p:grpSpPr>
        <p:sp>
          <p:nvSpPr>
            <p:cNvPr id="6" name="Rectangle 5"/>
            <p:cNvSpPr/>
            <p:nvPr/>
          </p:nvSpPr>
          <p:spPr bwMode="auto">
            <a:xfrm>
              <a:off x="5104512" y="2743185"/>
              <a:ext cx="3851488" cy="2596541"/>
            </a:xfrm>
            <a:prstGeom prst="rect">
              <a:avLst/>
            </a:prstGeom>
            <a:solidFill>
              <a:schemeClr val="accent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91440" rIns="91436" bIns="91440" numCol="1" rtlCol="0" anchor="b" anchorCtr="0" compatLnSpc="1">
              <a:prstTxWarp prst="textNoShape">
                <a:avLst/>
              </a:prstTxWarp>
            </a:bodyPr>
            <a:lstStyle/>
            <a:p>
              <a:pPr algn="ctr" defTabSz="914099" fontAlgn="base">
                <a:spcBef>
                  <a:spcPct val="0"/>
                </a:spcBef>
                <a:spcAft>
                  <a:spcPct val="0"/>
                </a:spcAft>
              </a:pPr>
              <a:r>
                <a:rPr lang="zh-CN" altLang="en-US" dirty="0" smtClean="0">
                  <a:gradFill>
                    <a:gsLst>
                      <a:gs pos="0">
                        <a:schemeClr val="bg1"/>
                      </a:gs>
                      <a:gs pos="100000">
                        <a:schemeClr val="bg1"/>
                      </a:gs>
                    </a:gsLst>
                    <a:lin ang="5400000" scaled="0"/>
                  </a:gradFill>
                </a:rPr>
                <a:t>服务层</a:t>
              </a:r>
              <a:endParaRPr lang="en-US" dirty="0">
                <a:gradFill>
                  <a:gsLst>
                    <a:gs pos="0">
                      <a:schemeClr val="bg1"/>
                    </a:gs>
                    <a:gs pos="100000">
                      <a:schemeClr val="bg1"/>
                    </a:gs>
                  </a:gsLst>
                  <a:lin ang="5400000" scaled="0"/>
                </a:gradFill>
              </a:endParaRPr>
            </a:p>
          </p:txBody>
        </p:sp>
        <p:sp>
          <p:nvSpPr>
            <p:cNvPr id="7" name="Rectangle 6"/>
            <p:cNvSpPr/>
            <p:nvPr/>
          </p:nvSpPr>
          <p:spPr bwMode="auto">
            <a:xfrm>
              <a:off x="5487100" y="4333973"/>
              <a:ext cx="3086312" cy="500745"/>
            </a:xfrm>
            <a:prstGeom prst="rect">
              <a:avLst/>
            </a:prstGeom>
            <a:solidFill>
              <a:schemeClr val="accent6">
                <a:lumMod val="20000"/>
                <a:lumOff val="8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dirty="0" smtClean="0">
                  <a:gradFill>
                    <a:gsLst>
                      <a:gs pos="0">
                        <a:schemeClr val="tx1"/>
                      </a:gs>
                      <a:gs pos="100000">
                        <a:schemeClr val="tx1"/>
                      </a:gs>
                    </a:gsLst>
                    <a:lin ang="5400000" scaled="0"/>
                  </a:gradFill>
                </a:rPr>
                <a:t>SQL</a:t>
              </a:r>
              <a:r>
                <a:rPr lang="zh-CN" altLang="en-US" dirty="0" smtClean="0">
                  <a:gradFill>
                    <a:gsLst>
                      <a:gs pos="0">
                        <a:schemeClr val="tx1"/>
                      </a:gs>
                      <a:gs pos="100000">
                        <a:schemeClr val="tx1"/>
                      </a:gs>
                    </a:gsLst>
                    <a:lin ang="5400000" scaled="0"/>
                  </a:gradFill>
                </a:rPr>
                <a:t>数据库服务器</a:t>
              </a:r>
              <a:endParaRPr lang="en-US" altLang="zh-CN" dirty="0" smtClean="0">
                <a:gradFill>
                  <a:gsLst>
                    <a:gs pos="0">
                      <a:schemeClr val="tx1"/>
                    </a:gs>
                    <a:gs pos="100000">
                      <a:schemeClr val="tx1"/>
                    </a:gs>
                  </a:gsLst>
                  <a:lin ang="5400000" scaled="0"/>
                </a:gradFill>
              </a:endParaRPr>
            </a:p>
          </p:txBody>
        </p:sp>
        <p:grpSp>
          <p:nvGrpSpPr>
            <p:cNvPr id="2" name="Group 1"/>
            <p:cNvGrpSpPr/>
            <p:nvPr/>
          </p:nvGrpSpPr>
          <p:grpSpPr>
            <a:xfrm>
              <a:off x="5487100" y="3931202"/>
              <a:ext cx="3086312" cy="275844"/>
              <a:chOff x="5522700" y="3940629"/>
              <a:chExt cx="3086312" cy="275844"/>
            </a:xfrm>
          </p:grpSpPr>
          <p:sp>
            <p:nvSpPr>
              <p:cNvPr id="8" name="Rectangle 7"/>
              <p:cNvSpPr/>
              <p:nvPr/>
            </p:nvSpPr>
            <p:spPr bwMode="auto">
              <a:xfrm>
                <a:off x="5522700" y="3940629"/>
                <a:ext cx="3086312" cy="27214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9" name="Rectangle 8"/>
              <p:cNvSpPr/>
              <p:nvPr/>
            </p:nvSpPr>
            <p:spPr bwMode="auto">
              <a:xfrm>
                <a:off x="5522700"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10" name="Rectangle 9"/>
              <p:cNvSpPr/>
              <p:nvPr/>
            </p:nvSpPr>
            <p:spPr bwMode="auto">
              <a:xfrm>
                <a:off x="5700279"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11" name="Rectangle 10"/>
              <p:cNvSpPr/>
              <p:nvPr/>
            </p:nvSpPr>
            <p:spPr bwMode="auto">
              <a:xfrm>
                <a:off x="5877858"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12" name="Rectangle 11"/>
              <p:cNvSpPr/>
              <p:nvPr/>
            </p:nvSpPr>
            <p:spPr bwMode="auto">
              <a:xfrm>
                <a:off x="6055436"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13" name="Rectangle 12"/>
              <p:cNvSpPr/>
              <p:nvPr/>
            </p:nvSpPr>
            <p:spPr bwMode="auto">
              <a:xfrm>
                <a:off x="6230749"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14" name="Rectangle 13"/>
              <p:cNvSpPr/>
              <p:nvPr/>
            </p:nvSpPr>
            <p:spPr bwMode="auto">
              <a:xfrm>
                <a:off x="6408328"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15" name="Rectangle 14"/>
              <p:cNvSpPr/>
              <p:nvPr/>
            </p:nvSpPr>
            <p:spPr bwMode="auto">
              <a:xfrm>
                <a:off x="6585907"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16" name="Rectangle 15"/>
              <p:cNvSpPr/>
              <p:nvPr/>
            </p:nvSpPr>
            <p:spPr bwMode="auto">
              <a:xfrm>
                <a:off x="6763485"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17" name="Rectangle 16"/>
              <p:cNvSpPr/>
              <p:nvPr/>
            </p:nvSpPr>
            <p:spPr bwMode="auto">
              <a:xfrm>
                <a:off x="6940806"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18" name="Rectangle 17"/>
              <p:cNvSpPr/>
              <p:nvPr/>
            </p:nvSpPr>
            <p:spPr bwMode="auto">
              <a:xfrm>
                <a:off x="7118385"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19" name="Rectangle 18"/>
              <p:cNvSpPr/>
              <p:nvPr/>
            </p:nvSpPr>
            <p:spPr bwMode="auto">
              <a:xfrm>
                <a:off x="7295964"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20" name="Rectangle 19"/>
              <p:cNvSpPr/>
              <p:nvPr/>
            </p:nvSpPr>
            <p:spPr bwMode="auto">
              <a:xfrm>
                <a:off x="7473542"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21" name="Rectangle 20"/>
              <p:cNvSpPr/>
              <p:nvPr/>
            </p:nvSpPr>
            <p:spPr bwMode="auto">
              <a:xfrm>
                <a:off x="7648855"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22" name="Rectangle 21"/>
              <p:cNvSpPr/>
              <p:nvPr/>
            </p:nvSpPr>
            <p:spPr bwMode="auto">
              <a:xfrm>
                <a:off x="7826434"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23" name="Rectangle 22"/>
              <p:cNvSpPr/>
              <p:nvPr/>
            </p:nvSpPr>
            <p:spPr bwMode="auto">
              <a:xfrm>
                <a:off x="8004013"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24" name="Rectangle 23"/>
              <p:cNvSpPr/>
              <p:nvPr/>
            </p:nvSpPr>
            <p:spPr bwMode="auto">
              <a:xfrm>
                <a:off x="8181591"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25" name="Rectangle 24"/>
              <p:cNvSpPr/>
              <p:nvPr/>
            </p:nvSpPr>
            <p:spPr bwMode="auto">
              <a:xfrm>
                <a:off x="8360719" y="3940629"/>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26" name="Rectangle 25"/>
              <p:cNvSpPr/>
              <p:nvPr/>
            </p:nvSpPr>
            <p:spPr bwMode="auto">
              <a:xfrm>
                <a:off x="8538297" y="3940629"/>
                <a:ext cx="70715"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27" name="Rectangle 26"/>
              <p:cNvSpPr/>
              <p:nvPr/>
            </p:nvSpPr>
            <p:spPr bwMode="auto">
              <a:xfrm>
                <a:off x="5612150"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28" name="Rectangle 27"/>
              <p:cNvSpPr/>
              <p:nvPr/>
            </p:nvSpPr>
            <p:spPr bwMode="auto">
              <a:xfrm>
                <a:off x="5789729"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29" name="Rectangle 28"/>
              <p:cNvSpPr/>
              <p:nvPr/>
            </p:nvSpPr>
            <p:spPr bwMode="auto">
              <a:xfrm>
                <a:off x="5967308"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30" name="Rectangle 29"/>
              <p:cNvSpPr/>
              <p:nvPr/>
            </p:nvSpPr>
            <p:spPr bwMode="auto">
              <a:xfrm>
                <a:off x="6144886"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31" name="Rectangle 30"/>
              <p:cNvSpPr/>
              <p:nvPr/>
            </p:nvSpPr>
            <p:spPr bwMode="auto">
              <a:xfrm>
                <a:off x="6320199"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32" name="Rectangle 31"/>
              <p:cNvSpPr/>
              <p:nvPr/>
            </p:nvSpPr>
            <p:spPr bwMode="auto">
              <a:xfrm>
                <a:off x="6497778"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33" name="Rectangle 32"/>
              <p:cNvSpPr/>
              <p:nvPr/>
            </p:nvSpPr>
            <p:spPr bwMode="auto">
              <a:xfrm>
                <a:off x="6675357"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34" name="Rectangle 33"/>
              <p:cNvSpPr/>
              <p:nvPr/>
            </p:nvSpPr>
            <p:spPr bwMode="auto">
              <a:xfrm>
                <a:off x="6852935"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35" name="Rectangle 34"/>
              <p:cNvSpPr/>
              <p:nvPr/>
            </p:nvSpPr>
            <p:spPr bwMode="auto">
              <a:xfrm>
                <a:off x="7030256"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36" name="Rectangle 35"/>
              <p:cNvSpPr/>
              <p:nvPr/>
            </p:nvSpPr>
            <p:spPr bwMode="auto">
              <a:xfrm>
                <a:off x="7207835"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37" name="Rectangle 36"/>
              <p:cNvSpPr/>
              <p:nvPr/>
            </p:nvSpPr>
            <p:spPr bwMode="auto">
              <a:xfrm>
                <a:off x="7385414"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38" name="Rectangle 37"/>
              <p:cNvSpPr/>
              <p:nvPr/>
            </p:nvSpPr>
            <p:spPr bwMode="auto">
              <a:xfrm>
                <a:off x="7562992"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39" name="Rectangle 38"/>
              <p:cNvSpPr/>
              <p:nvPr/>
            </p:nvSpPr>
            <p:spPr bwMode="auto">
              <a:xfrm>
                <a:off x="7738305"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40" name="Rectangle 39"/>
              <p:cNvSpPr/>
              <p:nvPr/>
            </p:nvSpPr>
            <p:spPr bwMode="auto">
              <a:xfrm>
                <a:off x="7915884"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41" name="Rectangle 40"/>
              <p:cNvSpPr/>
              <p:nvPr/>
            </p:nvSpPr>
            <p:spPr bwMode="auto">
              <a:xfrm>
                <a:off x="8093463"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42" name="Rectangle 41"/>
              <p:cNvSpPr/>
              <p:nvPr/>
            </p:nvSpPr>
            <p:spPr bwMode="auto">
              <a:xfrm>
                <a:off x="8271041" y="4035553"/>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43" name="Rectangle 42"/>
              <p:cNvSpPr/>
              <p:nvPr/>
            </p:nvSpPr>
            <p:spPr bwMode="auto">
              <a:xfrm>
                <a:off x="8450169" y="4035553"/>
                <a:ext cx="158843"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45" name="Rectangle 44"/>
              <p:cNvSpPr/>
              <p:nvPr/>
            </p:nvSpPr>
            <p:spPr bwMode="auto">
              <a:xfrm>
                <a:off x="5522700"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46" name="Rectangle 45"/>
              <p:cNvSpPr/>
              <p:nvPr/>
            </p:nvSpPr>
            <p:spPr bwMode="auto">
              <a:xfrm>
                <a:off x="5700279"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47" name="Rectangle 46"/>
              <p:cNvSpPr/>
              <p:nvPr/>
            </p:nvSpPr>
            <p:spPr bwMode="auto">
              <a:xfrm>
                <a:off x="5877858"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48" name="Rectangle 47"/>
              <p:cNvSpPr/>
              <p:nvPr/>
            </p:nvSpPr>
            <p:spPr bwMode="auto">
              <a:xfrm>
                <a:off x="6055436"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49" name="Rectangle 48"/>
              <p:cNvSpPr/>
              <p:nvPr/>
            </p:nvSpPr>
            <p:spPr bwMode="auto">
              <a:xfrm>
                <a:off x="6230749"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50" name="Rectangle 49"/>
              <p:cNvSpPr/>
              <p:nvPr/>
            </p:nvSpPr>
            <p:spPr bwMode="auto">
              <a:xfrm>
                <a:off x="6408328"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51" name="Rectangle 50"/>
              <p:cNvSpPr/>
              <p:nvPr/>
            </p:nvSpPr>
            <p:spPr bwMode="auto">
              <a:xfrm>
                <a:off x="6585907"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52" name="Rectangle 51"/>
              <p:cNvSpPr/>
              <p:nvPr/>
            </p:nvSpPr>
            <p:spPr bwMode="auto">
              <a:xfrm>
                <a:off x="6763485"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53" name="Rectangle 52"/>
              <p:cNvSpPr/>
              <p:nvPr/>
            </p:nvSpPr>
            <p:spPr bwMode="auto">
              <a:xfrm>
                <a:off x="6940806"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54" name="Rectangle 53"/>
              <p:cNvSpPr/>
              <p:nvPr/>
            </p:nvSpPr>
            <p:spPr bwMode="auto">
              <a:xfrm>
                <a:off x="7118385"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55" name="Rectangle 54"/>
              <p:cNvSpPr/>
              <p:nvPr/>
            </p:nvSpPr>
            <p:spPr bwMode="auto">
              <a:xfrm>
                <a:off x="7295964"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56" name="Rectangle 55"/>
              <p:cNvSpPr/>
              <p:nvPr/>
            </p:nvSpPr>
            <p:spPr bwMode="auto">
              <a:xfrm>
                <a:off x="7473542"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57" name="Rectangle 56"/>
              <p:cNvSpPr/>
              <p:nvPr/>
            </p:nvSpPr>
            <p:spPr bwMode="auto">
              <a:xfrm>
                <a:off x="7648855"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58" name="Rectangle 57"/>
              <p:cNvSpPr/>
              <p:nvPr/>
            </p:nvSpPr>
            <p:spPr bwMode="auto">
              <a:xfrm>
                <a:off x="7826434"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59" name="Rectangle 58"/>
              <p:cNvSpPr/>
              <p:nvPr/>
            </p:nvSpPr>
            <p:spPr bwMode="auto">
              <a:xfrm>
                <a:off x="8004013"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60" name="Rectangle 59"/>
              <p:cNvSpPr/>
              <p:nvPr/>
            </p:nvSpPr>
            <p:spPr bwMode="auto">
              <a:xfrm>
                <a:off x="8181591"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61" name="Rectangle 60"/>
              <p:cNvSpPr/>
              <p:nvPr/>
            </p:nvSpPr>
            <p:spPr bwMode="auto">
              <a:xfrm>
                <a:off x="8360719" y="4134177"/>
                <a:ext cx="164592"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62" name="Rectangle 61"/>
              <p:cNvSpPr/>
              <p:nvPr/>
            </p:nvSpPr>
            <p:spPr bwMode="auto">
              <a:xfrm>
                <a:off x="8538297" y="4134177"/>
                <a:ext cx="70715"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sp>
            <p:nvSpPr>
              <p:cNvPr id="63" name="Rectangle 62"/>
              <p:cNvSpPr/>
              <p:nvPr/>
            </p:nvSpPr>
            <p:spPr bwMode="auto">
              <a:xfrm>
                <a:off x="5522700" y="4036318"/>
                <a:ext cx="76990" cy="82296"/>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grpSp>
        <p:sp>
          <p:nvSpPr>
            <p:cNvPr id="64" name="Rectangle 63"/>
            <p:cNvSpPr/>
            <p:nvPr/>
          </p:nvSpPr>
          <p:spPr bwMode="auto">
            <a:xfrm>
              <a:off x="6639756" y="2986047"/>
              <a:ext cx="1942995" cy="500745"/>
            </a:xfrm>
            <a:prstGeom prst="rect">
              <a:avLst/>
            </a:prstGeom>
            <a:solidFill>
              <a:schemeClr val="accent6">
                <a:lumMod val="20000"/>
                <a:lumOff val="8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a:gradFill>
                  <a:gsLst>
                    <a:gs pos="0">
                      <a:schemeClr val="tx1"/>
                    </a:gs>
                    <a:gs pos="100000">
                      <a:schemeClr val="tx1"/>
                    </a:gs>
                  </a:gsLst>
                  <a:lin ang="5400000" scaled="0"/>
                </a:gradFill>
              </a:endParaRPr>
            </a:p>
          </p:txBody>
        </p:sp>
        <p:pic>
          <p:nvPicPr>
            <p:cNvPr id="3" name="Picture 2" descr="C:\Users\ADI\Pictures\Logos\Windows az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8523" y="3098296"/>
              <a:ext cx="1805461" cy="276246"/>
            </a:xfrm>
            <a:prstGeom prst="rect">
              <a:avLst/>
            </a:prstGeom>
            <a:noFill/>
            <a:extLst>
              <a:ext uri="{909E8E84-426E-40DD-AFC4-6F175D3DCCD1}">
                <a14:hiddenFill xmlns:a14="http://schemas.microsoft.com/office/drawing/2010/main">
                  <a:solidFill>
                    <a:srgbClr val="FFFFFF"/>
                  </a:solidFill>
                </a14:hiddenFill>
              </a:ext>
            </a:extLst>
          </p:spPr>
        </p:pic>
        <p:cxnSp>
          <p:nvCxnSpPr>
            <p:cNvPr id="66" name="Straight Arrow Connector 65"/>
            <p:cNvCxnSpPr/>
            <p:nvPr/>
          </p:nvCxnSpPr>
          <p:spPr>
            <a:xfrm>
              <a:off x="7613255" y="3486792"/>
              <a:ext cx="0" cy="44441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6096300" y="2743185"/>
              <a:ext cx="0" cy="1188017"/>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6096300" y="2265688"/>
              <a:ext cx="0" cy="471447"/>
            </a:xfrm>
            <a:prstGeom prst="straightConnector1">
              <a:avLst/>
            </a:prstGeom>
            <a:ln w="38100">
              <a:solidFill>
                <a:schemeClr val="accent2"/>
              </a:solidFill>
              <a:tailEnd type="none"/>
            </a:ln>
          </p:spPr>
          <p:style>
            <a:lnRef idx="1">
              <a:schemeClr val="accent1"/>
            </a:lnRef>
            <a:fillRef idx="0">
              <a:schemeClr val="accent1"/>
            </a:fillRef>
            <a:effectRef idx="0">
              <a:schemeClr val="accent1"/>
            </a:effectRef>
            <a:fontRef idx="minor">
              <a:schemeClr val="tx1"/>
            </a:fontRef>
          </p:style>
        </p:cxnSp>
        <p:sp>
          <p:nvSpPr>
            <p:cNvPr id="73" name="Freeform 10"/>
            <p:cNvSpPr>
              <a:spLocks noEditPoints="1"/>
            </p:cNvSpPr>
            <p:nvPr/>
          </p:nvSpPr>
          <p:spPr bwMode="black">
            <a:xfrm>
              <a:off x="5112078" y="1101224"/>
              <a:ext cx="1945266" cy="1164463"/>
            </a:xfrm>
            <a:custGeom>
              <a:avLst/>
              <a:gdLst>
                <a:gd name="T0" fmla="*/ 401 w 672"/>
                <a:gd name="T1" fmla="*/ 114 h 402"/>
                <a:gd name="T2" fmla="*/ 545 w 672"/>
                <a:gd name="T3" fmla="*/ 258 h 402"/>
                <a:gd name="T4" fmla="*/ 401 w 672"/>
                <a:gd name="T5" fmla="*/ 402 h 402"/>
                <a:gd name="T6" fmla="*/ 401 w 672"/>
                <a:gd name="T7" fmla="*/ 402 h 402"/>
                <a:gd name="T8" fmla="*/ 401 w 672"/>
                <a:gd name="T9" fmla="*/ 402 h 402"/>
                <a:gd name="T10" fmla="*/ 96 w 672"/>
                <a:gd name="T11" fmla="*/ 402 h 402"/>
                <a:gd name="T12" fmla="*/ 96 w 672"/>
                <a:gd name="T13" fmla="*/ 402 h 402"/>
                <a:gd name="T14" fmla="*/ 90 w 672"/>
                <a:gd name="T15" fmla="*/ 402 h 402"/>
                <a:gd name="T16" fmla="*/ 90 w 672"/>
                <a:gd name="T17" fmla="*/ 402 h 402"/>
                <a:gd name="T18" fmla="*/ 89 w 672"/>
                <a:gd name="T19" fmla="*/ 402 h 402"/>
                <a:gd name="T20" fmla="*/ 0 w 672"/>
                <a:gd name="T21" fmla="*/ 314 h 402"/>
                <a:gd name="T22" fmla="*/ 89 w 672"/>
                <a:gd name="T23" fmla="*/ 225 h 402"/>
                <a:gd name="T24" fmla="*/ 124 w 672"/>
                <a:gd name="T25" fmla="*/ 233 h 402"/>
                <a:gd name="T26" fmla="*/ 226 w 672"/>
                <a:gd name="T27" fmla="*/ 171 h 402"/>
                <a:gd name="T28" fmla="*/ 278 w 672"/>
                <a:gd name="T29" fmla="*/ 184 h 402"/>
                <a:gd name="T30" fmla="*/ 401 w 672"/>
                <a:gd name="T31" fmla="*/ 114 h 402"/>
                <a:gd name="T32" fmla="*/ 544 w 672"/>
                <a:gd name="T33" fmla="*/ 0 h 402"/>
                <a:gd name="T34" fmla="*/ 672 w 672"/>
                <a:gd name="T35" fmla="*/ 128 h 402"/>
                <a:gd name="T36" fmla="*/ 557 w 672"/>
                <a:gd name="T37" fmla="*/ 255 h 402"/>
                <a:gd name="T38" fmla="*/ 557 w 672"/>
                <a:gd name="T39" fmla="*/ 253 h 402"/>
                <a:gd name="T40" fmla="*/ 403 w 672"/>
                <a:gd name="T41" fmla="*/ 100 h 402"/>
                <a:gd name="T42" fmla="*/ 273 w 672"/>
                <a:gd name="T43" fmla="*/ 171 h 402"/>
                <a:gd name="T44" fmla="*/ 229 w 672"/>
                <a:gd name="T45" fmla="*/ 159 h 402"/>
                <a:gd name="T46" fmla="*/ 192 w 672"/>
                <a:gd name="T47" fmla="*/ 168 h 402"/>
                <a:gd name="T48" fmla="*/ 265 w 672"/>
                <a:gd name="T49" fmla="*/ 104 h 402"/>
                <a:gd name="T50" fmla="*/ 295 w 672"/>
                <a:gd name="T51" fmla="*/ 111 h 402"/>
                <a:gd name="T52" fmla="*/ 387 w 672"/>
                <a:gd name="T53" fmla="*/ 53 h 402"/>
                <a:gd name="T54" fmla="*/ 433 w 672"/>
                <a:gd name="T55" fmla="*/ 65 h 402"/>
                <a:gd name="T56" fmla="*/ 544 w 672"/>
                <a:gd name="T57"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2" h="402">
                  <a:moveTo>
                    <a:pt x="401" y="114"/>
                  </a:moveTo>
                  <a:cubicBezTo>
                    <a:pt x="481" y="114"/>
                    <a:pt x="545" y="178"/>
                    <a:pt x="545" y="258"/>
                  </a:cubicBezTo>
                  <a:cubicBezTo>
                    <a:pt x="545" y="338"/>
                    <a:pt x="481" y="402"/>
                    <a:pt x="401" y="402"/>
                  </a:cubicBezTo>
                  <a:cubicBezTo>
                    <a:pt x="401" y="402"/>
                    <a:pt x="401" y="402"/>
                    <a:pt x="401" y="402"/>
                  </a:cubicBezTo>
                  <a:cubicBezTo>
                    <a:pt x="401" y="402"/>
                    <a:pt x="401" y="402"/>
                    <a:pt x="401" y="402"/>
                  </a:cubicBezTo>
                  <a:cubicBezTo>
                    <a:pt x="96" y="402"/>
                    <a:pt x="96" y="402"/>
                    <a:pt x="96" y="402"/>
                  </a:cubicBezTo>
                  <a:cubicBezTo>
                    <a:pt x="96" y="402"/>
                    <a:pt x="96" y="402"/>
                    <a:pt x="96" y="402"/>
                  </a:cubicBezTo>
                  <a:cubicBezTo>
                    <a:pt x="90" y="402"/>
                    <a:pt x="90" y="402"/>
                    <a:pt x="90" y="402"/>
                  </a:cubicBezTo>
                  <a:cubicBezTo>
                    <a:pt x="90" y="402"/>
                    <a:pt x="90" y="402"/>
                    <a:pt x="90" y="402"/>
                  </a:cubicBezTo>
                  <a:cubicBezTo>
                    <a:pt x="90" y="402"/>
                    <a:pt x="89" y="402"/>
                    <a:pt x="89" y="402"/>
                  </a:cubicBezTo>
                  <a:cubicBezTo>
                    <a:pt x="40" y="402"/>
                    <a:pt x="0" y="363"/>
                    <a:pt x="0" y="314"/>
                  </a:cubicBezTo>
                  <a:cubicBezTo>
                    <a:pt x="0" y="265"/>
                    <a:pt x="40" y="225"/>
                    <a:pt x="89" y="225"/>
                  </a:cubicBezTo>
                  <a:cubicBezTo>
                    <a:pt x="102" y="225"/>
                    <a:pt x="114" y="228"/>
                    <a:pt x="124" y="233"/>
                  </a:cubicBezTo>
                  <a:cubicBezTo>
                    <a:pt x="143" y="196"/>
                    <a:pt x="181" y="171"/>
                    <a:pt x="226" y="171"/>
                  </a:cubicBezTo>
                  <a:cubicBezTo>
                    <a:pt x="244" y="171"/>
                    <a:pt x="262" y="176"/>
                    <a:pt x="278" y="184"/>
                  </a:cubicBezTo>
                  <a:cubicBezTo>
                    <a:pt x="303" y="142"/>
                    <a:pt x="349" y="114"/>
                    <a:pt x="401" y="114"/>
                  </a:cubicBezTo>
                  <a:close/>
                  <a:moveTo>
                    <a:pt x="544" y="0"/>
                  </a:moveTo>
                  <a:cubicBezTo>
                    <a:pt x="615" y="0"/>
                    <a:pt x="672" y="57"/>
                    <a:pt x="672" y="128"/>
                  </a:cubicBezTo>
                  <a:cubicBezTo>
                    <a:pt x="672" y="194"/>
                    <a:pt x="622" y="249"/>
                    <a:pt x="557" y="255"/>
                  </a:cubicBezTo>
                  <a:cubicBezTo>
                    <a:pt x="557" y="253"/>
                    <a:pt x="557" y="253"/>
                    <a:pt x="557" y="253"/>
                  </a:cubicBezTo>
                  <a:cubicBezTo>
                    <a:pt x="557" y="168"/>
                    <a:pt x="488" y="100"/>
                    <a:pt x="403" y="100"/>
                  </a:cubicBezTo>
                  <a:cubicBezTo>
                    <a:pt x="348" y="100"/>
                    <a:pt x="300" y="128"/>
                    <a:pt x="273" y="171"/>
                  </a:cubicBezTo>
                  <a:cubicBezTo>
                    <a:pt x="260" y="163"/>
                    <a:pt x="245" y="159"/>
                    <a:pt x="229" y="159"/>
                  </a:cubicBezTo>
                  <a:cubicBezTo>
                    <a:pt x="216" y="159"/>
                    <a:pt x="203" y="162"/>
                    <a:pt x="192" y="168"/>
                  </a:cubicBezTo>
                  <a:cubicBezTo>
                    <a:pt x="196" y="132"/>
                    <a:pt x="227" y="104"/>
                    <a:pt x="265" y="104"/>
                  </a:cubicBezTo>
                  <a:cubicBezTo>
                    <a:pt x="275" y="104"/>
                    <a:pt x="286" y="106"/>
                    <a:pt x="295" y="111"/>
                  </a:cubicBezTo>
                  <a:cubicBezTo>
                    <a:pt x="311" y="77"/>
                    <a:pt x="346" y="53"/>
                    <a:pt x="387" y="53"/>
                  </a:cubicBezTo>
                  <a:cubicBezTo>
                    <a:pt x="403" y="53"/>
                    <a:pt x="419" y="57"/>
                    <a:pt x="433" y="65"/>
                  </a:cubicBezTo>
                  <a:cubicBezTo>
                    <a:pt x="455" y="26"/>
                    <a:pt x="496" y="0"/>
                    <a:pt x="544" y="0"/>
                  </a:cubicBezTo>
                  <a:close/>
                </a:path>
              </a:pathLst>
            </a:custGeom>
            <a:solidFill>
              <a:schemeClr val="accent6"/>
            </a:solidFill>
            <a:ln>
              <a:noFill/>
            </a:ln>
            <a:extLst/>
          </p:spPr>
          <p:txBody>
            <a:bodyPr vert="horz" wrap="square" lIns="91440" tIns="45720" rIns="640080" bIns="91440" numCol="1" anchor="b" anchorCtr="0" compatLnSpc="1">
              <a:prstTxWarp prst="textNoShape">
                <a:avLst/>
              </a:prstTxWarp>
            </a:bodyPr>
            <a:lstStyle/>
            <a:p>
              <a:pPr algn="ctr"/>
              <a:r>
                <a:rPr lang="zh-CN" altLang="en-US" sz="2400" dirty="0" smtClean="0">
                  <a:gradFill>
                    <a:gsLst>
                      <a:gs pos="0">
                        <a:schemeClr val="bg1"/>
                      </a:gs>
                      <a:gs pos="100000">
                        <a:schemeClr val="bg1"/>
                      </a:gs>
                    </a:gsLst>
                    <a:lin ang="5400000" scaled="0"/>
                  </a:gradFill>
                </a:rPr>
                <a:t>互联网</a:t>
              </a:r>
              <a:endParaRPr lang="en-US" sz="2400" dirty="0">
                <a:gradFill>
                  <a:gsLst>
                    <a:gs pos="0">
                      <a:schemeClr val="bg1"/>
                    </a:gs>
                    <a:gs pos="100000">
                      <a:schemeClr val="bg1"/>
                    </a:gs>
                  </a:gsLst>
                  <a:lin ang="5400000" scaled="0"/>
                </a:gradFill>
              </a:endParaRPr>
            </a:p>
          </p:txBody>
        </p:sp>
        <p:sp>
          <p:nvSpPr>
            <p:cNvPr id="74" name="Rectangle 73"/>
            <p:cNvSpPr/>
            <p:nvPr/>
          </p:nvSpPr>
          <p:spPr bwMode="auto">
            <a:xfrm>
              <a:off x="5482388" y="3915525"/>
              <a:ext cx="3086312" cy="291521"/>
            </a:xfrm>
            <a:prstGeom prst="rect">
              <a:avLst/>
            </a:prstGeom>
            <a:no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0" rIns="0" bIns="0" numCol="1" rtlCol="0" anchor="ctr" anchorCtr="0" compatLnSpc="1">
              <a:prstTxWarp prst="textNoShape">
                <a:avLst/>
              </a:prstTxWarp>
            </a:bodyPr>
            <a:lstStyle/>
            <a:p>
              <a:pPr algn="ctr" defTabSz="914099" fontAlgn="base">
                <a:spcBef>
                  <a:spcPct val="0"/>
                </a:spcBef>
                <a:spcAft>
                  <a:spcPct val="0"/>
                </a:spcAft>
              </a:pPr>
              <a:r>
                <a:rPr lang="en-US" sz="1600" b="1" dirty="0" smtClean="0">
                  <a:gradFill>
                    <a:gsLst>
                      <a:gs pos="0">
                        <a:schemeClr val="tx1"/>
                      </a:gs>
                      <a:gs pos="100000">
                        <a:schemeClr val="tx1"/>
                      </a:gs>
                    </a:gsLst>
                    <a:lin ang="5400000" scaled="0"/>
                  </a:gradFill>
                </a:rPr>
                <a:t>SQL </a:t>
              </a:r>
              <a:r>
                <a:rPr lang="zh-CN" altLang="en-US" sz="1600" b="1" dirty="0" smtClean="0">
                  <a:gradFill>
                    <a:gsLst>
                      <a:gs pos="0">
                        <a:schemeClr val="tx1"/>
                      </a:gs>
                      <a:gs pos="100000">
                        <a:schemeClr val="tx1"/>
                      </a:gs>
                    </a:gsLst>
                    <a:lin ang="5400000" scaled="0"/>
                  </a:gradFill>
                </a:rPr>
                <a:t>数据库防火墙</a:t>
              </a:r>
              <a:endParaRPr lang="en-US" sz="1600" b="1" dirty="0">
                <a:gradFill>
                  <a:gsLst>
                    <a:gs pos="0">
                      <a:schemeClr val="tx1"/>
                    </a:gs>
                    <a:gs pos="100000">
                      <a:schemeClr val="tx1"/>
                    </a:gs>
                  </a:gsLst>
                  <a:lin ang="5400000" scaled="0"/>
                </a:gradFill>
              </a:endParaRPr>
            </a:p>
          </p:txBody>
        </p:sp>
      </p:grpSp>
      <p:sp>
        <p:nvSpPr>
          <p:cNvPr id="4" name="Title 3"/>
          <p:cNvSpPr>
            <a:spLocks noGrp="1"/>
          </p:cNvSpPr>
          <p:nvPr>
            <p:ph type="title"/>
          </p:nvPr>
        </p:nvSpPr>
        <p:spPr/>
        <p:txBody>
          <a:bodyPr/>
          <a:lstStyle/>
          <a:p>
            <a:r>
              <a:rPr lang="en-US" dirty="0" smtClean="0"/>
              <a:t>SQL </a:t>
            </a:r>
            <a:r>
              <a:rPr lang="zh-CN" altLang="en-US" dirty="0" smtClean="0"/>
              <a:t>数据库防</a:t>
            </a:r>
            <a:r>
              <a:rPr lang="zh-CN" altLang="en-US" dirty="0"/>
              <a:t>火墙</a:t>
            </a:r>
            <a:endParaRPr lang="en-US" dirty="0"/>
          </a:p>
        </p:txBody>
      </p:sp>
      <p:sp>
        <p:nvSpPr>
          <p:cNvPr id="5" name="Content Placeholder 4"/>
          <p:cNvSpPr>
            <a:spLocks noGrp="1"/>
          </p:cNvSpPr>
          <p:nvPr>
            <p:ph type="body" sz="quarter" idx="10"/>
          </p:nvPr>
        </p:nvSpPr>
        <p:spPr>
          <a:xfrm>
            <a:off x="6349922" y="1619882"/>
            <a:ext cx="5258936" cy="2737673"/>
          </a:xfrm>
        </p:spPr>
        <p:txBody>
          <a:bodyPr/>
          <a:lstStyle/>
          <a:p>
            <a:r>
              <a:rPr lang="zh-CN" altLang="en-US" sz="3600" dirty="0" smtClean="0">
                <a:solidFill>
                  <a:schemeClr val="accent2">
                    <a:alpha val="99000"/>
                  </a:schemeClr>
                </a:solidFill>
              </a:rPr>
              <a:t>保护你的数据</a:t>
            </a:r>
            <a:endParaRPr lang="en-US" sz="3600" dirty="0" smtClean="0"/>
          </a:p>
          <a:p>
            <a:r>
              <a:rPr lang="zh-CN" altLang="en-US" sz="2000" dirty="0" smtClean="0">
                <a:latin typeface="+mn-lt"/>
              </a:rPr>
              <a:t>对数据库基于</a:t>
            </a:r>
            <a:r>
              <a:rPr lang="en-US" altLang="zh-CN" sz="2000" dirty="0" smtClean="0">
                <a:latin typeface="+mn-lt"/>
              </a:rPr>
              <a:t>IP</a:t>
            </a:r>
            <a:r>
              <a:rPr lang="zh-CN" altLang="en-US" sz="2000" dirty="0" smtClean="0">
                <a:latin typeface="+mn-lt"/>
              </a:rPr>
              <a:t>地址访问的控制</a:t>
            </a:r>
            <a:endParaRPr lang="en-US" altLang="zh-CN" sz="2000" dirty="0" smtClean="0">
              <a:latin typeface="+mn-lt"/>
            </a:endParaRPr>
          </a:p>
          <a:p>
            <a:r>
              <a:rPr lang="zh-CN" altLang="en-US" sz="2000" dirty="0">
                <a:latin typeface="+mn-lt"/>
              </a:rPr>
              <a:t>规</a:t>
            </a:r>
            <a:r>
              <a:rPr lang="zh-CN" altLang="en-US" sz="2000" dirty="0" smtClean="0">
                <a:latin typeface="+mn-lt"/>
              </a:rPr>
              <a:t>则可以在服务器和数据库上定义</a:t>
            </a:r>
            <a:endParaRPr lang="en-US" altLang="zh-CN" sz="2000" dirty="0" smtClean="0">
              <a:latin typeface="+mn-lt"/>
            </a:endParaRPr>
          </a:p>
          <a:p>
            <a:r>
              <a:rPr lang="zh-CN" altLang="en-US" sz="2000" dirty="0">
                <a:latin typeface="+mn-lt"/>
              </a:rPr>
              <a:t>默</a:t>
            </a:r>
            <a:r>
              <a:rPr lang="zh-CN" altLang="en-US" sz="2000" dirty="0" smtClean="0">
                <a:latin typeface="+mn-lt"/>
              </a:rPr>
              <a:t>认没有</a:t>
            </a:r>
            <a:r>
              <a:rPr lang="en-US" altLang="zh-CN" sz="2000" dirty="0" smtClean="0">
                <a:latin typeface="+mn-lt"/>
              </a:rPr>
              <a:t>IP</a:t>
            </a:r>
            <a:r>
              <a:rPr lang="zh-CN" altLang="en-US" sz="2000" dirty="0">
                <a:latin typeface="+mn-lt"/>
              </a:rPr>
              <a:t>经</a:t>
            </a:r>
            <a:r>
              <a:rPr lang="zh-CN" altLang="en-US" sz="2000" dirty="0" smtClean="0">
                <a:latin typeface="+mn-lt"/>
              </a:rPr>
              <a:t>过认证</a:t>
            </a:r>
            <a:endParaRPr lang="en-US" altLang="zh-CN" sz="2000" dirty="0" smtClean="0">
              <a:latin typeface="+mn-lt"/>
            </a:endParaRPr>
          </a:p>
          <a:p>
            <a:r>
              <a:rPr lang="zh-CN" altLang="en-US" sz="2000" dirty="0">
                <a:latin typeface="+mn-lt"/>
              </a:rPr>
              <a:t>使</a:t>
            </a:r>
            <a:r>
              <a:rPr lang="zh-CN" altLang="en-US" sz="2000" dirty="0" smtClean="0">
                <a:latin typeface="+mn-lt"/>
              </a:rPr>
              <a:t>用</a:t>
            </a:r>
            <a:r>
              <a:rPr lang="en-US" altLang="zh-CN" sz="2000" dirty="0" smtClean="0">
                <a:latin typeface="+mn-lt"/>
              </a:rPr>
              <a:t>SQL</a:t>
            </a:r>
            <a:r>
              <a:rPr lang="zh-CN" altLang="en-US" sz="2000" dirty="0" smtClean="0">
                <a:latin typeface="+mn-lt"/>
              </a:rPr>
              <a:t>数据库网站和</a:t>
            </a:r>
            <a:r>
              <a:rPr lang="en-US" altLang="zh-CN" sz="2000" dirty="0" smtClean="0">
                <a:latin typeface="+mn-lt"/>
              </a:rPr>
              <a:t>REST API</a:t>
            </a:r>
            <a:r>
              <a:rPr lang="zh-CN" altLang="en-US" sz="2000" dirty="0" smtClean="0">
                <a:latin typeface="+mn-lt"/>
              </a:rPr>
              <a:t>配置</a:t>
            </a:r>
            <a:endParaRPr lang="en-US" altLang="zh-CN" sz="2000" dirty="0" smtClean="0">
              <a:latin typeface="+mn-lt"/>
            </a:endParaRPr>
          </a:p>
          <a:p>
            <a:r>
              <a:rPr lang="zh-CN" altLang="en-US" sz="2000" dirty="0" smtClean="0">
                <a:latin typeface="+mn-lt"/>
              </a:rPr>
              <a:t>在</a:t>
            </a:r>
            <a:r>
              <a:rPr lang="en-US" altLang="zh-CN" sz="2000" dirty="0" smtClean="0">
                <a:latin typeface="+mn-lt"/>
              </a:rPr>
              <a:t>Windows Azure</a:t>
            </a:r>
            <a:r>
              <a:rPr lang="zh-CN" altLang="en-US" sz="2000" dirty="0" smtClean="0">
                <a:latin typeface="+mn-lt"/>
              </a:rPr>
              <a:t>中运行的应用程序可以禁用</a:t>
            </a:r>
            <a:r>
              <a:rPr lang="en-US" altLang="zh-CN" sz="2000" dirty="0" smtClean="0">
                <a:latin typeface="+mn-lt"/>
              </a:rPr>
              <a:t>/</a:t>
            </a:r>
            <a:r>
              <a:rPr lang="zh-CN" altLang="en-US" sz="2000" dirty="0" smtClean="0">
                <a:latin typeface="+mn-lt"/>
              </a:rPr>
              <a:t>启用访问</a:t>
            </a:r>
            <a:endParaRPr lang="en-US" sz="2000" dirty="0">
              <a:latin typeface="+mn-lt"/>
            </a:endParaRPr>
          </a:p>
        </p:txBody>
      </p:sp>
    </p:spTree>
    <p:extLst>
      <p:ext uri="{BB962C8B-B14F-4D97-AF65-F5344CB8AC3E}">
        <p14:creationId xmlns:p14="http://schemas.microsoft.com/office/powerpoint/2010/main" val="1340337408"/>
      </p:ext>
    </p:extLst>
  </p:cSld>
  <p:clrMapOvr>
    <a:masterClrMapping/>
  </p:clrMapOvr>
  <mc:AlternateContent xmlns:mc="http://schemas.openxmlformats.org/markup-compatibility/2006" xmlns:p14="http://schemas.microsoft.com/office/powerpoint/2010/main">
    <mc:Choice Requires="p14">
      <p:transition spd="med" p14:dur="700" advTm="4078">
        <p:fade/>
      </p:transition>
    </mc:Choice>
    <mc:Fallback xmlns="">
      <p:transition spd="med" advTm="4078">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19112" y="228600"/>
            <a:ext cx="11149013" cy="609398"/>
          </a:xfrm>
        </p:spPr>
        <p:txBody>
          <a:bodyPr/>
          <a:lstStyle/>
          <a:p>
            <a:pPr marL="3175" defTabSz="914325">
              <a:spcBef>
                <a:spcPts val="0"/>
              </a:spcBef>
              <a:spcAft>
                <a:spcPts val="300"/>
              </a:spcAft>
            </a:pPr>
            <a:r>
              <a:rPr lang="zh-CN" altLang="en-US" sz="4400" dirty="0">
                <a:solidFill>
                  <a:schemeClr val="tx1">
                    <a:alpha val="99000"/>
                  </a:schemeClr>
                </a:solidFill>
              </a:rPr>
              <a:t>服务器认证和访问控制</a:t>
            </a:r>
            <a:endParaRPr lang="en-US" sz="4400" dirty="0">
              <a:solidFill>
                <a:schemeClr val="tx1">
                  <a:alpha val="99000"/>
                </a:schemeClr>
              </a:solidFill>
            </a:endParaRPr>
          </a:p>
        </p:txBody>
      </p:sp>
      <p:sp>
        <p:nvSpPr>
          <p:cNvPr id="6" name="Content Placeholder 2"/>
          <p:cNvSpPr txBox="1">
            <a:spLocks/>
          </p:cNvSpPr>
          <p:nvPr/>
        </p:nvSpPr>
        <p:spPr>
          <a:xfrm>
            <a:off x="6323013" y="1664932"/>
            <a:ext cx="5345112" cy="3261299"/>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lvl="1" indent="0" defTabSz="914325">
              <a:spcBef>
                <a:spcPts val="900"/>
              </a:spcBef>
              <a:buNone/>
            </a:pPr>
            <a:r>
              <a:rPr lang="zh-CN" altLang="en-US" sz="1800" spc="-51" dirty="0" smtClean="0"/>
              <a:t>支</a:t>
            </a:r>
            <a:r>
              <a:rPr lang="zh-CN" altLang="en-US" sz="1800" spc="-51" dirty="0"/>
              <a:t>持</a:t>
            </a:r>
            <a:r>
              <a:rPr lang="en-US" altLang="zh-CN" sz="1800" spc="-51" dirty="0" smtClean="0"/>
              <a:t>SQL</a:t>
            </a:r>
            <a:r>
              <a:rPr lang="zh-CN" altLang="en-US" sz="1800" spc="-51" dirty="0"/>
              <a:t>认</a:t>
            </a:r>
            <a:r>
              <a:rPr lang="zh-CN" altLang="en-US" sz="1800" spc="-51" dirty="0" smtClean="0"/>
              <a:t>证 </a:t>
            </a:r>
            <a:r>
              <a:rPr lang="en-US" altLang="zh-CN" sz="1800" spc="-51" dirty="0" smtClean="0"/>
              <a:t>(</a:t>
            </a:r>
            <a:r>
              <a:rPr lang="zh-CN" altLang="en-US" sz="1800" spc="-51" dirty="0" smtClean="0"/>
              <a:t>没有</a:t>
            </a:r>
            <a:r>
              <a:rPr lang="en-US" altLang="zh-CN" sz="1800" spc="-51" dirty="0" smtClean="0"/>
              <a:t>Windows</a:t>
            </a:r>
            <a:r>
              <a:rPr lang="zh-CN" altLang="en-US" sz="1800" spc="-51" dirty="0" smtClean="0"/>
              <a:t>认证</a:t>
            </a:r>
            <a:r>
              <a:rPr lang="en-US" altLang="zh-CN" sz="1800" spc="-51" dirty="0" smtClean="0"/>
              <a:t>)</a:t>
            </a:r>
          </a:p>
          <a:p>
            <a:pPr marL="3175" lvl="1" indent="0" defTabSz="914325">
              <a:spcBef>
                <a:spcPts val="900"/>
              </a:spcBef>
              <a:buNone/>
            </a:pPr>
            <a:r>
              <a:rPr lang="en-US" altLang="zh-CN" sz="1800" spc="-51" dirty="0"/>
              <a:t>Admin</a:t>
            </a:r>
            <a:r>
              <a:rPr lang="zh-CN" altLang="en-US" sz="1800" spc="-51" dirty="0"/>
              <a:t>登录类似</a:t>
            </a:r>
            <a:r>
              <a:rPr lang="en-US" altLang="zh-CN" sz="1800" b="1" spc="-51" dirty="0" err="1" smtClean="0"/>
              <a:t>sa</a:t>
            </a:r>
            <a:endParaRPr lang="en-US" altLang="zh-CN" sz="1800" b="1" spc="-51" dirty="0" smtClean="0"/>
          </a:p>
          <a:p>
            <a:pPr marL="3175" lvl="1" indent="0" defTabSz="914325">
              <a:spcBef>
                <a:spcPts val="900"/>
              </a:spcBef>
              <a:buNone/>
            </a:pPr>
            <a:r>
              <a:rPr lang="zh-CN" altLang="en-US" sz="1800" spc="-51" dirty="0"/>
              <a:t>连接到</a:t>
            </a:r>
            <a:r>
              <a:rPr lang="en-US" altLang="zh-CN" sz="1800" b="1" spc="-51" dirty="0"/>
              <a:t>master</a:t>
            </a:r>
            <a:r>
              <a:rPr lang="en-US" altLang="zh-CN" sz="1800" spc="-51" dirty="0"/>
              <a:t> </a:t>
            </a:r>
            <a:r>
              <a:rPr lang="zh-CN" altLang="en-US" sz="1800" spc="-51" dirty="0"/>
              <a:t>管理登录</a:t>
            </a:r>
            <a:endParaRPr lang="en-US" altLang="zh-CN" sz="1800" spc="-51" dirty="0"/>
          </a:p>
          <a:p>
            <a:pPr marL="3175" lvl="1" indent="0" defTabSz="914325">
              <a:spcBef>
                <a:spcPts val="900"/>
              </a:spcBef>
              <a:buNone/>
            </a:pPr>
            <a:r>
              <a:rPr lang="en-US" sz="1800" b="1" spc="-51" dirty="0" err="1" smtClean="0"/>
              <a:t>loginmanager</a:t>
            </a:r>
            <a:r>
              <a:rPr lang="en-US" sz="1800" b="1" spc="-51" dirty="0" smtClean="0"/>
              <a:t>:</a:t>
            </a:r>
            <a:r>
              <a:rPr lang="en-US" sz="1800" spc="-51" dirty="0" smtClean="0"/>
              <a:t> </a:t>
            </a:r>
            <a:r>
              <a:rPr lang="zh-CN" altLang="en-US" sz="1800" spc="-51" dirty="0" smtClean="0"/>
              <a:t>服务层级别安全角色，用于创建</a:t>
            </a:r>
            <a:r>
              <a:rPr lang="en-US" altLang="zh-CN" sz="1800" spc="-51" dirty="0" smtClean="0"/>
              <a:t>Login</a:t>
            </a:r>
            <a:endParaRPr lang="en-US" sz="1800" spc="-51" dirty="0" smtClean="0"/>
          </a:p>
          <a:p>
            <a:pPr marL="3175" lvl="1" indent="0" defTabSz="914325">
              <a:spcBef>
                <a:spcPts val="900"/>
              </a:spcBef>
              <a:buNone/>
            </a:pPr>
            <a:r>
              <a:rPr lang="en-US" sz="1800" b="1" spc="-51" dirty="0" err="1" smtClean="0"/>
              <a:t>dbmanager</a:t>
            </a:r>
            <a:r>
              <a:rPr lang="en-US" sz="1800" b="1" spc="-51" dirty="0" smtClean="0"/>
              <a:t>:</a:t>
            </a:r>
            <a:r>
              <a:rPr lang="zh-CN" altLang="en-US" sz="1800" spc="-51" dirty="0"/>
              <a:t>服务层级别安全角</a:t>
            </a:r>
            <a:r>
              <a:rPr lang="zh-CN" altLang="en-US" sz="1800" spc="-51" dirty="0" smtClean="0"/>
              <a:t>色，用户创建数据库</a:t>
            </a:r>
            <a:endParaRPr lang="en-US" sz="1800" spc="-51" dirty="0"/>
          </a:p>
        </p:txBody>
      </p:sp>
      <p:sp>
        <p:nvSpPr>
          <p:cNvPr id="9" name="Freeform 58"/>
          <p:cNvSpPr>
            <a:spLocks noEditPoints="1"/>
          </p:cNvSpPr>
          <p:nvPr/>
        </p:nvSpPr>
        <p:spPr bwMode="black">
          <a:xfrm>
            <a:off x="1064517" y="1668036"/>
            <a:ext cx="3551570" cy="3806640"/>
          </a:xfrm>
          <a:custGeom>
            <a:avLst/>
            <a:gdLst>
              <a:gd name="T0" fmla="*/ 181 w 182"/>
              <a:gd name="T1" fmla="*/ 65 h 195"/>
              <a:gd name="T2" fmla="*/ 88 w 182"/>
              <a:gd name="T3" fmla="*/ 0 h 195"/>
              <a:gd name="T4" fmla="*/ 88 w 182"/>
              <a:gd name="T5" fmla="*/ 40 h 195"/>
              <a:gd name="T6" fmla="*/ 1 w 182"/>
              <a:gd name="T7" fmla="*/ 40 h 195"/>
              <a:gd name="T8" fmla="*/ 1 w 182"/>
              <a:gd name="T9" fmla="*/ 89 h 195"/>
              <a:gd name="T10" fmla="*/ 57 w 182"/>
              <a:gd name="T11" fmla="*/ 89 h 195"/>
              <a:gd name="T12" fmla="*/ 88 w 182"/>
              <a:gd name="T13" fmla="*/ 68 h 195"/>
              <a:gd name="T14" fmla="*/ 88 w 182"/>
              <a:gd name="T15" fmla="*/ 130 h 195"/>
              <a:gd name="T16" fmla="*/ 181 w 182"/>
              <a:gd name="T17" fmla="*/ 65 h 195"/>
              <a:gd name="T18" fmla="*/ 19 w 182"/>
              <a:gd name="T19" fmla="*/ 127 h 195"/>
              <a:gd name="T20" fmla="*/ 88 w 182"/>
              <a:gd name="T21" fmla="*/ 172 h 195"/>
              <a:gd name="T22" fmla="*/ 88 w 182"/>
              <a:gd name="T23" fmla="*/ 142 h 195"/>
              <a:gd name="T24" fmla="*/ 178 w 182"/>
              <a:gd name="T25" fmla="*/ 142 h 195"/>
              <a:gd name="T26" fmla="*/ 178 w 182"/>
              <a:gd name="T27" fmla="*/ 153 h 195"/>
              <a:gd name="T28" fmla="*/ 100 w 182"/>
              <a:gd name="T29" fmla="*/ 153 h 195"/>
              <a:gd name="T30" fmla="*/ 100 w 182"/>
              <a:gd name="T31" fmla="*/ 195 h 195"/>
              <a:gd name="T32" fmla="*/ 0 w 182"/>
              <a:gd name="T33" fmla="*/ 127 h 195"/>
              <a:gd name="T34" fmla="*/ 19 w 182"/>
              <a:gd name="T35" fmla="*/ 12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 h="195">
                <a:moveTo>
                  <a:pt x="181" y="65"/>
                </a:moveTo>
                <a:cubicBezTo>
                  <a:pt x="88" y="0"/>
                  <a:pt x="88" y="0"/>
                  <a:pt x="88" y="0"/>
                </a:cubicBezTo>
                <a:cubicBezTo>
                  <a:pt x="88" y="40"/>
                  <a:pt x="88" y="40"/>
                  <a:pt x="88" y="40"/>
                </a:cubicBezTo>
                <a:cubicBezTo>
                  <a:pt x="1" y="40"/>
                  <a:pt x="1" y="40"/>
                  <a:pt x="1" y="40"/>
                </a:cubicBezTo>
                <a:cubicBezTo>
                  <a:pt x="1" y="89"/>
                  <a:pt x="1" y="89"/>
                  <a:pt x="1" y="89"/>
                </a:cubicBezTo>
                <a:cubicBezTo>
                  <a:pt x="57" y="89"/>
                  <a:pt x="57" y="89"/>
                  <a:pt x="57" y="89"/>
                </a:cubicBezTo>
                <a:cubicBezTo>
                  <a:pt x="88" y="68"/>
                  <a:pt x="88" y="68"/>
                  <a:pt x="88" y="68"/>
                </a:cubicBezTo>
                <a:cubicBezTo>
                  <a:pt x="88" y="130"/>
                  <a:pt x="88" y="130"/>
                  <a:pt x="88" y="130"/>
                </a:cubicBezTo>
                <a:cubicBezTo>
                  <a:pt x="181" y="65"/>
                  <a:pt x="181" y="65"/>
                  <a:pt x="181" y="65"/>
                </a:cubicBezTo>
                <a:close/>
                <a:moveTo>
                  <a:pt x="19" y="127"/>
                </a:moveTo>
                <a:cubicBezTo>
                  <a:pt x="88" y="172"/>
                  <a:pt x="88" y="172"/>
                  <a:pt x="88" y="172"/>
                </a:cubicBezTo>
                <a:cubicBezTo>
                  <a:pt x="88" y="142"/>
                  <a:pt x="88" y="142"/>
                  <a:pt x="88" y="142"/>
                </a:cubicBezTo>
                <a:cubicBezTo>
                  <a:pt x="178" y="142"/>
                  <a:pt x="178" y="142"/>
                  <a:pt x="178" y="142"/>
                </a:cubicBezTo>
                <a:cubicBezTo>
                  <a:pt x="182" y="142"/>
                  <a:pt x="182" y="153"/>
                  <a:pt x="178" y="153"/>
                </a:cubicBezTo>
                <a:cubicBezTo>
                  <a:pt x="100" y="153"/>
                  <a:pt x="100" y="153"/>
                  <a:pt x="100" y="153"/>
                </a:cubicBezTo>
                <a:cubicBezTo>
                  <a:pt x="100" y="195"/>
                  <a:pt x="100" y="195"/>
                  <a:pt x="100" y="195"/>
                </a:cubicBezTo>
                <a:cubicBezTo>
                  <a:pt x="0" y="127"/>
                  <a:pt x="0" y="127"/>
                  <a:pt x="0" y="127"/>
                </a:cubicBezTo>
                <a:cubicBezTo>
                  <a:pt x="19" y="127"/>
                  <a:pt x="19" y="127"/>
                  <a:pt x="19" y="127"/>
                </a:cubicBezTo>
                <a:close/>
              </a:path>
            </a:pathLst>
          </a:custGeom>
          <a:solidFill>
            <a:schemeClr val="accent2"/>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32872665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dirty="0"/>
              <a:t>数据库认证和访问控制</a:t>
            </a:r>
          </a:p>
        </p:txBody>
      </p:sp>
      <p:sp>
        <p:nvSpPr>
          <p:cNvPr id="7" name="Content Placeholder 2"/>
          <p:cNvSpPr txBox="1">
            <a:spLocks/>
          </p:cNvSpPr>
          <p:nvPr/>
        </p:nvSpPr>
        <p:spPr>
          <a:xfrm>
            <a:off x="520700" y="1566077"/>
            <a:ext cx="5925819" cy="2239074"/>
          </a:xfrm>
          <a:prstGeom prst="rect">
            <a:avLst/>
          </a:prstGeom>
        </p:spPr>
        <p:txBody>
          <a:bodyPr wrap="square" lIns="0" tIns="0" rIns="0" bIns="0">
            <a:spAutoFit/>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lvl="1" indent="0" defTabSz="914325">
              <a:spcBef>
                <a:spcPts val="900"/>
              </a:spcBef>
              <a:buNone/>
            </a:pPr>
            <a:r>
              <a:rPr lang="zh-CN" altLang="en-US" sz="2000" spc="-51" dirty="0" smtClean="0"/>
              <a:t>登录需要相关的用户账户</a:t>
            </a:r>
            <a:endParaRPr lang="en-US" altLang="zh-CN" sz="2000" spc="-51" dirty="0" smtClean="0"/>
          </a:p>
          <a:p>
            <a:pPr marL="3175" lvl="1" indent="0" defTabSz="914325">
              <a:spcBef>
                <a:spcPts val="900"/>
              </a:spcBef>
              <a:buNone/>
            </a:pPr>
            <a:r>
              <a:rPr lang="en-US" altLang="zh-CN" sz="2000" spc="-51" dirty="0" smtClean="0"/>
              <a:t>Admin</a:t>
            </a:r>
            <a:r>
              <a:rPr lang="zh-CN" altLang="en-US" sz="2000" spc="-51" dirty="0" smtClean="0"/>
              <a:t>登录自动和</a:t>
            </a:r>
            <a:r>
              <a:rPr lang="en-US" altLang="zh-CN" sz="2000" spc="-51" dirty="0" err="1" smtClean="0"/>
              <a:t>dbo</a:t>
            </a:r>
            <a:r>
              <a:rPr lang="zh-CN" altLang="en-US" sz="2000" spc="-51" dirty="0" smtClean="0"/>
              <a:t>关联</a:t>
            </a:r>
            <a:endParaRPr lang="en-US" altLang="zh-CN" sz="2000" spc="-51" dirty="0" smtClean="0"/>
          </a:p>
          <a:p>
            <a:pPr marL="3175" lvl="1" indent="0" defTabSz="914325">
              <a:spcBef>
                <a:spcPts val="900"/>
              </a:spcBef>
              <a:buNone/>
            </a:pPr>
            <a:r>
              <a:rPr lang="en-US" altLang="zh-CN" sz="2000" spc="-51" dirty="0" err="1" smtClean="0"/>
              <a:t>Dbo</a:t>
            </a:r>
            <a:r>
              <a:rPr lang="zh-CN" altLang="en-US" sz="2000" spc="-51" dirty="0" smtClean="0"/>
              <a:t>拥有数据库的全部权限</a:t>
            </a:r>
            <a:endParaRPr lang="en-US" altLang="zh-CN" sz="2000" spc="-51" dirty="0" smtClean="0"/>
          </a:p>
          <a:p>
            <a:pPr marL="3175" lvl="1" indent="0" defTabSz="914325">
              <a:spcBef>
                <a:spcPts val="900"/>
              </a:spcBef>
              <a:buNone/>
            </a:pPr>
            <a:r>
              <a:rPr lang="zh-CN" altLang="en-US" sz="2000" spc="-51" dirty="0"/>
              <a:t>使</a:t>
            </a:r>
            <a:r>
              <a:rPr lang="zh-CN" altLang="en-US" sz="2000" spc="-51" dirty="0" smtClean="0"/>
              <a:t>用</a:t>
            </a:r>
            <a:r>
              <a:rPr lang="en-US" altLang="zh-CN" sz="2000" spc="-51" dirty="0"/>
              <a:t>CREATE / ALTER / DROP USER </a:t>
            </a:r>
            <a:r>
              <a:rPr lang="zh-CN" altLang="en-US" sz="2000" spc="-51" dirty="0" smtClean="0"/>
              <a:t>命令来管理用户</a:t>
            </a:r>
            <a:endParaRPr lang="en-US" altLang="zh-CN" sz="2000" spc="-51" dirty="0" smtClean="0"/>
          </a:p>
          <a:p>
            <a:pPr marL="3175" lvl="1" indent="0" defTabSz="914325">
              <a:spcBef>
                <a:spcPts val="900"/>
              </a:spcBef>
              <a:buNone/>
            </a:pPr>
            <a:r>
              <a:rPr lang="zh-CN" altLang="en-US" sz="2000" spc="-51" dirty="0"/>
              <a:t>通</a:t>
            </a:r>
            <a:r>
              <a:rPr lang="zh-CN" altLang="en-US" sz="2000" spc="-51" dirty="0" smtClean="0"/>
              <a:t>过</a:t>
            </a:r>
            <a:r>
              <a:rPr lang="en-US" altLang="zh-CN" sz="2000" spc="-51" dirty="0" err="1" smtClean="0"/>
              <a:t>sp_add_rolemember</a:t>
            </a:r>
            <a:r>
              <a:rPr lang="zh-CN" altLang="en-US" sz="2000" spc="-51" dirty="0" smtClean="0"/>
              <a:t>添加用户角色，赋予权限</a:t>
            </a:r>
            <a:endParaRPr lang="en-US" altLang="zh-CN" sz="2000" spc="-51" dirty="0" smtClean="0"/>
          </a:p>
          <a:p>
            <a:pPr marL="3175" lvl="1" indent="0" defTabSz="914325">
              <a:spcBef>
                <a:spcPts val="900"/>
              </a:spcBef>
              <a:buNone/>
            </a:pPr>
            <a:r>
              <a:rPr lang="zh-CN" altLang="en-US" sz="2000" spc="-51" dirty="0" smtClean="0"/>
              <a:t>在合适的地方使用</a:t>
            </a:r>
            <a:r>
              <a:rPr lang="en-US" altLang="zh-CN" sz="2000" spc="-51" dirty="0" smtClean="0"/>
              <a:t>Schemas</a:t>
            </a:r>
            <a:endParaRPr lang="en-US" sz="2000" spc="-51" dirty="0"/>
          </a:p>
        </p:txBody>
      </p:sp>
      <p:sp>
        <p:nvSpPr>
          <p:cNvPr id="8" name="Freeform 83"/>
          <p:cNvSpPr>
            <a:spLocks noEditPoints="1"/>
          </p:cNvSpPr>
          <p:nvPr/>
        </p:nvSpPr>
        <p:spPr bwMode="black">
          <a:xfrm>
            <a:off x="7215588" y="1566077"/>
            <a:ext cx="3638120" cy="3840506"/>
          </a:xfrm>
          <a:custGeom>
            <a:avLst/>
            <a:gdLst>
              <a:gd name="T0" fmla="*/ 502 w 2107"/>
              <a:gd name="T1" fmla="*/ 1162 h 2221"/>
              <a:gd name="T2" fmla="*/ 239 w 2107"/>
              <a:gd name="T3" fmla="*/ 2072 h 2221"/>
              <a:gd name="T4" fmla="*/ 1587 w 2107"/>
              <a:gd name="T5" fmla="*/ 1800 h 2221"/>
              <a:gd name="T6" fmla="*/ 1487 w 2107"/>
              <a:gd name="T7" fmla="*/ 1835 h 2221"/>
              <a:gd name="T8" fmla="*/ 1579 w 2107"/>
              <a:gd name="T9" fmla="*/ 1870 h 2221"/>
              <a:gd name="T10" fmla="*/ 1470 w 2107"/>
              <a:gd name="T11" fmla="*/ 1847 h 2221"/>
              <a:gd name="T12" fmla="*/ 983 w 2107"/>
              <a:gd name="T13" fmla="*/ 1837 h 2221"/>
              <a:gd name="T14" fmla="*/ 1062 w 2107"/>
              <a:gd name="T15" fmla="*/ 1872 h 2221"/>
              <a:gd name="T16" fmla="*/ 956 w 2107"/>
              <a:gd name="T17" fmla="*/ 1951 h 2221"/>
              <a:gd name="T18" fmla="*/ 1046 w 2107"/>
              <a:gd name="T19" fmla="*/ 1970 h 2221"/>
              <a:gd name="T20" fmla="*/ 820 w 2107"/>
              <a:gd name="T21" fmla="*/ 1872 h 2221"/>
              <a:gd name="T22" fmla="*/ 899 w 2107"/>
              <a:gd name="T23" fmla="*/ 1836 h 2221"/>
              <a:gd name="T24" fmla="*/ 841 w 2107"/>
              <a:gd name="T25" fmla="*/ 1886 h 2221"/>
              <a:gd name="T26" fmla="*/ 905 w 2107"/>
              <a:gd name="T27" fmla="*/ 1920 h 2221"/>
              <a:gd name="T28" fmla="*/ 882 w 2107"/>
              <a:gd name="T29" fmla="*/ 1971 h 2221"/>
              <a:gd name="T30" fmla="*/ 687 w 2107"/>
              <a:gd name="T31" fmla="*/ 1847 h 2221"/>
              <a:gd name="T32" fmla="*/ 780 w 2107"/>
              <a:gd name="T33" fmla="*/ 1844 h 2221"/>
              <a:gd name="T34" fmla="*/ 760 w 2107"/>
              <a:gd name="T35" fmla="*/ 1882 h 2221"/>
              <a:gd name="T36" fmla="*/ 703 w 2107"/>
              <a:gd name="T37" fmla="*/ 1912 h 2221"/>
              <a:gd name="T38" fmla="*/ 682 w 2107"/>
              <a:gd name="T39" fmla="*/ 1972 h 2221"/>
              <a:gd name="T40" fmla="*/ 647 w 2107"/>
              <a:gd name="T41" fmla="*/ 1928 h 2221"/>
              <a:gd name="T42" fmla="*/ 631 w 2107"/>
              <a:gd name="T43" fmla="*/ 1862 h 2221"/>
              <a:gd name="T44" fmla="*/ 545 w 2107"/>
              <a:gd name="T45" fmla="*/ 2017 h 2221"/>
              <a:gd name="T46" fmla="*/ 416 w 2107"/>
              <a:gd name="T47" fmla="*/ 2078 h 2221"/>
              <a:gd name="T48" fmla="*/ 435 w 2107"/>
              <a:gd name="T49" fmla="*/ 2014 h 2221"/>
              <a:gd name="T50" fmla="*/ 538 w 2107"/>
              <a:gd name="T51" fmla="*/ 2006 h 2221"/>
              <a:gd name="T52" fmla="*/ 520 w 2107"/>
              <a:gd name="T53" fmla="*/ 1973 h 2221"/>
              <a:gd name="T54" fmla="*/ 490 w 2107"/>
              <a:gd name="T55" fmla="*/ 1930 h 2221"/>
              <a:gd name="T56" fmla="*/ 587 w 2107"/>
              <a:gd name="T57" fmla="*/ 1913 h 2221"/>
              <a:gd name="T58" fmla="*/ 1055 w 2107"/>
              <a:gd name="T59" fmla="*/ 2071 h 2221"/>
              <a:gd name="T60" fmla="*/ 605 w 2107"/>
              <a:gd name="T61" fmla="*/ 2078 h 2221"/>
              <a:gd name="T62" fmla="*/ 613 w 2107"/>
              <a:gd name="T63" fmla="*/ 2010 h 2221"/>
              <a:gd name="T64" fmla="*/ 1046 w 2107"/>
              <a:gd name="T65" fmla="*/ 2003 h 2221"/>
              <a:gd name="T66" fmla="*/ 1113 w 2107"/>
              <a:gd name="T67" fmla="*/ 1877 h 2221"/>
              <a:gd name="T68" fmla="*/ 1176 w 2107"/>
              <a:gd name="T69" fmla="*/ 1835 h 2221"/>
              <a:gd name="T70" fmla="*/ 1137 w 2107"/>
              <a:gd name="T71" fmla="*/ 1885 h 2221"/>
              <a:gd name="T72" fmla="*/ 1115 w 2107"/>
              <a:gd name="T73" fmla="*/ 1926 h 2221"/>
              <a:gd name="T74" fmla="*/ 1215 w 2107"/>
              <a:gd name="T75" fmla="*/ 1968 h 2221"/>
              <a:gd name="T76" fmla="*/ 1135 w 2107"/>
              <a:gd name="T77" fmla="*/ 1970 h 2221"/>
              <a:gd name="T78" fmla="*/ 1146 w 2107"/>
              <a:gd name="T79" fmla="*/ 2075 h 2221"/>
              <a:gd name="T80" fmla="*/ 1122 w 2107"/>
              <a:gd name="T81" fmla="*/ 2019 h 2221"/>
              <a:gd name="T82" fmla="*/ 1139 w 2107"/>
              <a:gd name="T83" fmla="*/ 2003 h 2221"/>
              <a:gd name="T84" fmla="*/ 1217 w 2107"/>
              <a:gd name="T85" fmla="*/ 2003 h 2221"/>
              <a:gd name="T86" fmla="*/ 1337 w 2107"/>
              <a:gd name="T87" fmla="*/ 1868 h 2221"/>
              <a:gd name="T88" fmla="*/ 1411 w 2107"/>
              <a:gd name="T89" fmla="*/ 1838 h 2221"/>
              <a:gd name="T90" fmla="*/ 1425 w 2107"/>
              <a:gd name="T91" fmla="*/ 1883 h 2221"/>
              <a:gd name="T92" fmla="*/ 1359 w 2107"/>
              <a:gd name="T93" fmla="*/ 1927 h 2221"/>
              <a:gd name="T94" fmla="*/ 1476 w 2107"/>
              <a:gd name="T95" fmla="*/ 1956 h 2221"/>
              <a:gd name="T96" fmla="*/ 1461 w 2107"/>
              <a:gd name="T97" fmla="*/ 1970 h 2221"/>
              <a:gd name="T98" fmla="*/ 1511 w 2107"/>
              <a:gd name="T99" fmla="*/ 2075 h 2221"/>
              <a:gd name="T100" fmla="*/ 1393 w 2107"/>
              <a:gd name="T101" fmla="*/ 2019 h 2221"/>
              <a:gd name="T102" fmla="*/ 1475 w 2107"/>
              <a:gd name="T103" fmla="*/ 2001 h 2221"/>
              <a:gd name="T104" fmla="*/ 1681 w 2107"/>
              <a:gd name="T105" fmla="*/ 2018 h 2221"/>
              <a:gd name="T106" fmla="*/ 1623 w 2107"/>
              <a:gd name="T107" fmla="*/ 2075 h 2221"/>
              <a:gd name="T108" fmla="*/ 1639 w 2107"/>
              <a:gd name="T109" fmla="*/ 2000 h 2221"/>
              <a:gd name="T110" fmla="*/ 1630 w 2107"/>
              <a:gd name="T111" fmla="*/ 1969 h 2221"/>
              <a:gd name="T112" fmla="*/ 1532 w 2107"/>
              <a:gd name="T113" fmla="*/ 1910 h 2221"/>
              <a:gd name="T114" fmla="*/ 933 w 2107"/>
              <a:gd name="T115" fmla="*/ 1308 h 2221"/>
              <a:gd name="T116" fmla="*/ 9 w 2107"/>
              <a:gd name="T117" fmla="*/ 909 h 2221"/>
              <a:gd name="T118" fmla="*/ 413 w 2107"/>
              <a:gd name="T119" fmla="*/ 386 h 2221"/>
              <a:gd name="T120" fmla="*/ 1700 w 2107"/>
              <a:gd name="T121" fmla="*/ 556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7" h="2221">
                <a:moveTo>
                  <a:pt x="2107" y="809"/>
                </a:moveTo>
                <a:cubicBezTo>
                  <a:pt x="2106" y="786"/>
                  <a:pt x="2103" y="764"/>
                  <a:pt x="2098" y="742"/>
                </a:cubicBezTo>
                <a:cubicBezTo>
                  <a:pt x="2098" y="745"/>
                  <a:pt x="2098" y="747"/>
                  <a:pt x="2098" y="749"/>
                </a:cubicBezTo>
                <a:cubicBezTo>
                  <a:pt x="2096" y="810"/>
                  <a:pt x="2076" y="869"/>
                  <a:pt x="2040" y="926"/>
                </a:cubicBezTo>
                <a:cubicBezTo>
                  <a:pt x="2018" y="961"/>
                  <a:pt x="1988" y="995"/>
                  <a:pt x="1953" y="1027"/>
                </a:cubicBezTo>
                <a:cubicBezTo>
                  <a:pt x="1918" y="1064"/>
                  <a:pt x="1873" y="1098"/>
                  <a:pt x="1819" y="1131"/>
                </a:cubicBezTo>
                <a:cubicBezTo>
                  <a:pt x="1777" y="1156"/>
                  <a:pt x="1731" y="1178"/>
                  <a:pt x="1682" y="1198"/>
                </a:cubicBezTo>
                <a:cubicBezTo>
                  <a:pt x="1682" y="1061"/>
                  <a:pt x="1682" y="1061"/>
                  <a:pt x="1682" y="1061"/>
                </a:cubicBezTo>
                <a:cubicBezTo>
                  <a:pt x="1682" y="1059"/>
                  <a:pt x="1682" y="1058"/>
                  <a:pt x="1682" y="1056"/>
                </a:cubicBezTo>
                <a:cubicBezTo>
                  <a:pt x="1680" y="988"/>
                  <a:pt x="1624" y="933"/>
                  <a:pt x="1554" y="933"/>
                </a:cubicBezTo>
                <a:cubicBezTo>
                  <a:pt x="555" y="933"/>
                  <a:pt x="555" y="933"/>
                  <a:pt x="555" y="933"/>
                </a:cubicBezTo>
                <a:cubicBezTo>
                  <a:pt x="484" y="933"/>
                  <a:pt x="426" y="990"/>
                  <a:pt x="426" y="1061"/>
                </a:cubicBezTo>
                <a:cubicBezTo>
                  <a:pt x="426" y="1141"/>
                  <a:pt x="426" y="1141"/>
                  <a:pt x="426" y="1141"/>
                </a:cubicBezTo>
                <a:cubicBezTo>
                  <a:pt x="430" y="1142"/>
                  <a:pt x="430" y="1142"/>
                  <a:pt x="430" y="1142"/>
                </a:cubicBezTo>
                <a:cubicBezTo>
                  <a:pt x="430" y="1143"/>
                  <a:pt x="459" y="1152"/>
                  <a:pt x="502" y="1162"/>
                </a:cubicBezTo>
                <a:cubicBezTo>
                  <a:pt x="502" y="1069"/>
                  <a:pt x="502" y="1069"/>
                  <a:pt x="502" y="1069"/>
                </a:cubicBezTo>
                <a:cubicBezTo>
                  <a:pt x="502" y="1032"/>
                  <a:pt x="531" y="1003"/>
                  <a:pt x="568" y="1003"/>
                </a:cubicBezTo>
                <a:cubicBezTo>
                  <a:pt x="1541" y="1003"/>
                  <a:pt x="1541" y="1003"/>
                  <a:pt x="1541" y="1003"/>
                </a:cubicBezTo>
                <a:cubicBezTo>
                  <a:pt x="1577" y="1003"/>
                  <a:pt x="1607" y="1032"/>
                  <a:pt x="1607" y="1069"/>
                </a:cubicBezTo>
                <a:cubicBezTo>
                  <a:pt x="1607" y="1668"/>
                  <a:pt x="1607" y="1668"/>
                  <a:pt x="1607" y="1668"/>
                </a:cubicBezTo>
                <a:cubicBezTo>
                  <a:pt x="1607" y="1704"/>
                  <a:pt x="1577" y="1734"/>
                  <a:pt x="1541" y="1734"/>
                </a:cubicBezTo>
                <a:cubicBezTo>
                  <a:pt x="568" y="1734"/>
                  <a:pt x="568" y="1734"/>
                  <a:pt x="568" y="1734"/>
                </a:cubicBezTo>
                <a:cubicBezTo>
                  <a:pt x="531" y="1734"/>
                  <a:pt x="502" y="1704"/>
                  <a:pt x="502" y="1668"/>
                </a:cubicBezTo>
                <a:cubicBezTo>
                  <a:pt x="502" y="1541"/>
                  <a:pt x="502" y="1541"/>
                  <a:pt x="502" y="1541"/>
                </a:cubicBezTo>
                <a:cubicBezTo>
                  <a:pt x="476" y="1535"/>
                  <a:pt x="451" y="1528"/>
                  <a:pt x="426" y="1520"/>
                </a:cubicBezTo>
                <a:cubicBezTo>
                  <a:pt x="426" y="1676"/>
                  <a:pt x="426" y="1676"/>
                  <a:pt x="426" y="1676"/>
                </a:cubicBezTo>
                <a:cubicBezTo>
                  <a:pt x="426" y="1736"/>
                  <a:pt x="467" y="1786"/>
                  <a:pt x="523" y="1800"/>
                </a:cubicBezTo>
                <a:cubicBezTo>
                  <a:pt x="491" y="1802"/>
                  <a:pt x="456" y="1813"/>
                  <a:pt x="435" y="1837"/>
                </a:cubicBezTo>
                <a:cubicBezTo>
                  <a:pt x="419" y="1857"/>
                  <a:pt x="403" y="1876"/>
                  <a:pt x="387" y="1895"/>
                </a:cubicBezTo>
                <a:cubicBezTo>
                  <a:pt x="337" y="1954"/>
                  <a:pt x="288" y="2013"/>
                  <a:pt x="239" y="2072"/>
                </a:cubicBezTo>
                <a:cubicBezTo>
                  <a:pt x="227" y="2086"/>
                  <a:pt x="203" y="2107"/>
                  <a:pt x="203" y="2127"/>
                </a:cubicBezTo>
                <a:cubicBezTo>
                  <a:pt x="203" y="2183"/>
                  <a:pt x="203" y="2183"/>
                  <a:pt x="203" y="2183"/>
                </a:cubicBezTo>
                <a:cubicBezTo>
                  <a:pt x="204" y="2190"/>
                  <a:pt x="206" y="2197"/>
                  <a:pt x="209" y="2202"/>
                </a:cubicBezTo>
                <a:cubicBezTo>
                  <a:pt x="222" y="2220"/>
                  <a:pt x="247" y="2221"/>
                  <a:pt x="267" y="2221"/>
                </a:cubicBezTo>
                <a:cubicBezTo>
                  <a:pt x="295" y="2221"/>
                  <a:pt x="1759" y="2221"/>
                  <a:pt x="1804" y="2221"/>
                </a:cubicBezTo>
                <a:cubicBezTo>
                  <a:pt x="1826" y="2221"/>
                  <a:pt x="1850" y="2219"/>
                  <a:pt x="1871" y="2214"/>
                </a:cubicBezTo>
                <a:cubicBezTo>
                  <a:pt x="1886" y="2211"/>
                  <a:pt x="1903" y="2203"/>
                  <a:pt x="1905" y="2186"/>
                </a:cubicBezTo>
                <a:cubicBezTo>
                  <a:pt x="1905" y="2126"/>
                  <a:pt x="1905" y="2126"/>
                  <a:pt x="1905" y="2126"/>
                </a:cubicBezTo>
                <a:cubicBezTo>
                  <a:pt x="1907" y="2113"/>
                  <a:pt x="1899" y="2100"/>
                  <a:pt x="1891" y="2091"/>
                </a:cubicBezTo>
                <a:cubicBezTo>
                  <a:pt x="1887" y="2086"/>
                  <a:pt x="1883" y="2081"/>
                  <a:pt x="1879" y="2077"/>
                </a:cubicBezTo>
                <a:cubicBezTo>
                  <a:pt x="1858" y="2052"/>
                  <a:pt x="1837" y="2027"/>
                  <a:pt x="1816" y="2003"/>
                </a:cubicBezTo>
                <a:cubicBezTo>
                  <a:pt x="1770" y="1948"/>
                  <a:pt x="1724" y="1894"/>
                  <a:pt x="1678" y="1840"/>
                </a:cubicBezTo>
                <a:cubicBezTo>
                  <a:pt x="1676" y="1837"/>
                  <a:pt x="1674" y="1834"/>
                  <a:pt x="1671" y="1832"/>
                </a:cubicBezTo>
                <a:cubicBezTo>
                  <a:pt x="1662" y="1820"/>
                  <a:pt x="1647" y="1813"/>
                  <a:pt x="1633" y="1809"/>
                </a:cubicBezTo>
                <a:cubicBezTo>
                  <a:pt x="1618" y="1804"/>
                  <a:pt x="1603" y="1801"/>
                  <a:pt x="1587" y="1800"/>
                </a:cubicBezTo>
                <a:cubicBezTo>
                  <a:pt x="1642" y="1785"/>
                  <a:pt x="1682" y="1735"/>
                  <a:pt x="1682" y="1676"/>
                </a:cubicBezTo>
                <a:cubicBezTo>
                  <a:pt x="1682" y="1462"/>
                  <a:pt x="1682" y="1462"/>
                  <a:pt x="1682" y="1462"/>
                </a:cubicBezTo>
                <a:cubicBezTo>
                  <a:pt x="1698" y="1455"/>
                  <a:pt x="1714" y="1448"/>
                  <a:pt x="1730" y="1441"/>
                </a:cubicBezTo>
                <a:cubicBezTo>
                  <a:pt x="1801" y="1408"/>
                  <a:pt x="1863" y="1368"/>
                  <a:pt x="1916" y="1325"/>
                </a:cubicBezTo>
                <a:cubicBezTo>
                  <a:pt x="1946" y="1300"/>
                  <a:pt x="1972" y="1273"/>
                  <a:pt x="1995" y="1246"/>
                </a:cubicBezTo>
                <a:cubicBezTo>
                  <a:pt x="2018" y="1218"/>
                  <a:pt x="2037" y="1187"/>
                  <a:pt x="2054" y="1154"/>
                </a:cubicBezTo>
                <a:cubicBezTo>
                  <a:pt x="2068" y="1124"/>
                  <a:pt x="2079" y="1090"/>
                  <a:pt x="2084" y="1054"/>
                </a:cubicBezTo>
                <a:cubicBezTo>
                  <a:pt x="2086" y="1040"/>
                  <a:pt x="2087" y="1026"/>
                  <a:pt x="2089" y="1013"/>
                </a:cubicBezTo>
                <a:cubicBezTo>
                  <a:pt x="2089" y="1008"/>
                  <a:pt x="2090" y="1003"/>
                  <a:pt x="2090" y="998"/>
                </a:cubicBezTo>
                <a:cubicBezTo>
                  <a:pt x="2102" y="877"/>
                  <a:pt x="2102" y="877"/>
                  <a:pt x="2102" y="877"/>
                </a:cubicBezTo>
                <a:cubicBezTo>
                  <a:pt x="2103" y="874"/>
                  <a:pt x="2103" y="870"/>
                  <a:pt x="2103" y="867"/>
                </a:cubicBezTo>
                <a:cubicBezTo>
                  <a:pt x="2105" y="848"/>
                  <a:pt x="2107" y="829"/>
                  <a:pt x="2107" y="809"/>
                </a:cubicBezTo>
                <a:close/>
                <a:moveTo>
                  <a:pt x="1474" y="1837"/>
                </a:moveTo>
                <a:cubicBezTo>
                  <a:pt x="1475" y="1836"/>
                  <a:pt x="1476" y="1836"/>
                  <a:pt x="1478" y="1836"/>
                </a:cubicBezTo>
                <a:cubicBezTo>
                  <a:pt x="1481" y="1835"/>
                  <a:pt x="1483" y="1835"/>
                  <a:pt x="1487" y="1835"/>
                </a:cubicBezTo>
                <a:cubicBezTo>
                  <a:pt x="1492" y="1835"/>
                  <a:pt x="1492" y="1835"/>
                  <a:pt x="1492" y="1835"/>
                </a:cubicBezTo>
                <a:cubicBezTo>
                  <a:pt x="1492" y="1835"/>
                  <a:pt x="1492" y="1835"/>
                  <a:pt x="1492" y="1835"/>
                </a:cubicBezTo>
                <a:cubicBezTo>
                  <a:pt x="1502" y="1835"/>
                  <a:pt x="1511" y="1835"/>
                  <a:pt x="1521" y="1835"/>
                </a:cubicBezTo>
                <a:cubicBezTo>
                  <a:pt x="1521" y="1835"/>
                  <a:pt x="1521" y="1835"/>
                  <a:pt x="1521" y="1835"/>
                </a:cubicBezTo>
                <a:cubicBezTo>
                  <a:pt x="1531" y="1835"/>
                  <a:pt x="1531" y="1835"/>
                  <a:pt x="1531" y="1835"/>
                </a:cubicBezTo>
                <a:cubicBezTo>
                  <a:pt x="1534" y="1834"/>
                  <a:pt x="1538" y="1835"/>
                  <a:pt x="1541" y="1835"/>
                </a:cubicBezTo>
                <a:cubicBezTo>
                  <a:pt x="1543" y="1836"/>
                  <a:pt x="1546" y="1836"/>
                  <a:pt x="1548" y="1837"/>
                </a:cubicBezTo>
                <a:cubicBezTo>
                  <a:pt x="1548" y="1837"/>
                  <a:pt x="1548" y="1837"/>
                  <a:pt x="1548" y="1837"/>
                </a:cubicBezTo>
                <a:cubicBezTo>
                  <a:pt x="1549" y="1837"/>
                  <a:pt x="1549" y="1838"/>
                  <a:pt x="1549" y="1838"/>
                </a:cubicBezTo>
                <a:cubicBezTo>
                  <a:pt x="1550" y="1838"/>
                  <a:pt x="1550" y="1838"/>
                  <a:pt x="1550" y="1838"/>
                </a:cubicBezTo>
                <a:cubicBezTo>
                  <a:pt x="1553" y="1839"/>
                  <a:pt x="1556" y="1840"/>
                  <a:pt x="1558" y="1842"/>
                </a:cubicBezTo>
                <a:cubicBezTo>
                  <a:pt x="1560" y="1843"/>
                  <a:pt x="1562" y="1845"/>
                  <a:pt x="1563" y="1847"/>
                </a:cubicBezTo>
                <a:cubicBezTo>
                  <a:pt x="1571" y="1858"/>
                  <a:pt x="1571" y="1858"/>
                  <a:pt x="1571" y="1858"/>
                </a:cubicBezTo>
                <a:cubicBezTo>
                  <a:pt x="1573" y="1861"/>
                  <a:pt x="1577" y="1865"/>
                  <a:pt x="1579" y="1870"/>
                </a:cubicBezTo>
                <a:cubicBezTo>
                  <a:pt x="1579" y="1870"/>
                  <a:pt x="1579" y="1870"/>
                  <a:pt x="1579" y="1870"/>
                </a:cubicBezTo>
                <a:cubicBezTo>
                  <a:pt x="1581" y="1872"/>
                  <a:pt x="1581" y="1874"/>
                  <a:pt x="1581" y="1876"/>
                </a:cubicBezTo>
                <a:cubicBezTo>
                  <a:pt x="1581" y="1877"/>
                  <a:pt x="1580" y="1878"/>
                  <a:pt x="1579" y="1879"/>
                </a:cubicBezTo>
                <a:cubicBezTo>
                  <a:pt x="1579" y="1879"/>
                  <a:pt x="1579" y="1880"/>
                  <a:pt x="1579" y="1880"/>
                </a:cubicBezTo>
                <a:cubicBezTo>
                  <a:pt x="1579" y="1880"/>
                  <a:pt x="1579" y="1880"/>
                  <a:pt x="1579" y="1880"/>
                </a:cubicBezTo>
                <a:cubicBezTo>
                  <a:pt x="1578" y="1880"/>
                  <a:pt x="1578" y="1880"/>
                  <a:pt x="1578" y="1880"/>
                </a:cubicBezTo>
                <a:cubicBezTo>
                  <a:pt x="1578" y="1880"/>
                  <a:pt x="1578" y="1881"/>
                  <a:pt x="1577" y="1881"/>
                </a:cubicBezTo>
                <a:cubicBezTo>
                  <a:pt x="1577" y="1881"/>
                  <a:pt x="1577" y="1881"/>
                  <a:pt x="1576" y="1881"/>
                </a:cubicBezTo>
                <a:cubicBezTo>
                  <a:pt x="1576" y="1881"/>
                  <a:pt x="1576" y="1882"/>
                  <a:pt x="1575" y="1882"/>
                </a:cubicBezTo>
                <a:cubicBezTo>
                  <a:pt x="1569" y="1885"/>
                  <a:pt x="1560" y="1884"/>
                  <a:pt x="1553" y="1884"/>
                </a:cubicBezTo>
                <a:cubicBezTo>
                  <a:pt x="1516" y="1884"/>
                  <a:pt x="1516" y="1884"/>
                  <a:pt x="1516" y="1884"/>
                </a:cubicBezTo>
                <a:cubicBezTo>
                  <a:pt x="1509" y="1884"/>
                  <a:pt x="1501" y="1883"/>
                  <a:pt x="1494" y="1879"/>
                </a:cubicBezTo>
                <a:cubicBezTo>
                  <a:pt x="1492" y="1878"/>
                  <a:pt x="1490" y="1877"/>
                  <a:pt x="1488" y="1876"/>
                </a:cubicBezTo>
                <a:cubicBezTo>
                  <a:pt x="1486" y="1874"/>
                  <a:pt x="1484" y="1872"/>
                  <a:pt x="1483" y="1871"/>
                </a:cubicBezTo>
                <a:cubicBezTo>
                  <a:pt x="1481" y="1868"/>
                  <a:pt x="1481" y="1868"/>
                  <a:pt x="1481" y="1868"/>
                </a:cubicBezTo>
                <a:cubicBezTo>
                  <a:pt x="1478" y="1861"/>
                  <a:pt x="1473" y="1854"/>
                  <a:pt x="1470" y="1847"/>
                </a:cubicBezTo>
                <a:cubicBezTo>
                  <a:pt x="1467" y="1842"/>
                  <a:pt x="1469" y="1839"/>
                  <a:pt x="1474" y="1837"/>
                </a:cubicBezTo>
                <a:close/>
                <a:moveTo>
                  <a:pt x="965" y="1871"/>
                </a:moveTo>
                <a:cubicBezTo>
                  <a:pt x="966" y="1869"/>
                  <a:pt x="966" y="1868"/>
                  <a:pt x="966" y="1866"/>
                </a:cubicBezTo>
                <a:cubicBezTo>
                  <a:pt x="966" y="1866"/>
                  <a:pt x="966" y="1866"/>
                  <a:pt x="966" y="1866"/>
                </a:cubicBezTo>
                <a:cubicBezTo>
                  <a:pt x="967" y="1861"/>
                  <a:pt x="966" y="1855"/>
                  <a:pt x="968" y="1850"/>
                </a:cubicBezTo>
                <a:cubicBezTo>
                  <a:pt x="968" y="1848"/>
                  <a:pt x="968" y="1848"/>
                  <a:pt x="968" y="1848"/>
                </a:cubicBezTo>
                <a:cubicBezTo>
                  <a:pt x="968" y="1846"/>
                  <a:pt x="969" y="1845"/>
                  <a:pt x="970" y="1843"/>
                </a:cubicBezTo>
                <a:cubicBezTo>
                  <a:pt x="971" y="1842"/>
                  <a:pt x="973" y="1841"/>
                  <a:pt x="974" y="1841"/>
                </a:cubicBezTo>
                <a:cubicBezTo>
                  <a:pt x="974" y="1840"/>
                  <a:pt x="974" y="1840"/>
                  <a:pt x="974" y="1840"/>
                </a:cubicBezTo>
                <a:cubicBezTo>
                  <a:pt x="975" y="1840"/>
                  <a:pt x="975" y="1840"/>
                  <a:pt x="975" y="1840"/>
                </a:cubicBezTo>
                <a:cubicBezTo>
                  <a:pt x="976" y="1840"/>
                  <a:pt x="976" y="1839"/>
                  <a:pt x="976" y="1839"/>
                </a:cubicBezTo>
                <a:cubicBezTo>
                  <a:pt x="976" y="1839"/>
                  <a:pt x="977" y="1839"/>
                  <a:pt x="977" y="1839"/>
                </a:cubicBezTo>
                <a:cubicBezTo>
                  <a:pt x="978" y="1839"/>
                  <a:pt x="978" y="1838"/>
                  <a:pt x="979" y="1838"/>
                </a:cubicBezTo>
                <a:cubicBezTo>
                  <a:pt x="980" y="1838"/>
                  <a:pt x="980" y="1838"/>
                  <a:pt x="980" y="1838"/>
                </a:cubicBezTo>
                <a:cubicBezTo>
                  <a:pt x="981" y="1837"/>
                  <a:pt x="982" y="1837"/>
                  <a:pt x="983" y="1837"/>
                </a:cubicBezTo>
                <a:cubicBezTo>
                  <a:pt x="983" y="1837"/>
                  <a:pt x="984" y="1837"/>
                  <a:pt x="984" y="1837"/>
                </a:cubicBezTo>
                <a:cubicBezTo>
                  <a:pt x="984" y="1837"/>
                  <a:pt x="984" y="1837"/>
                  <a:pt x="985" y="1837"/>
                </a:cubicBezTo>
                <a:cubicBezTo>
                  <a:pt x="985" y="1837"/>
                  <a:pt x="985" y="1837"/>
                  <a:pt x="986" y="1836"/>
                </a:cubicBezTo>
                <a:cubicBezTo>
                  <a:pt x="988" y="1836"/>
                  <a:pt x="991" y="1836"/>
                  <a:pt x="993" y="1836"/>
                </a:cubicBezTo>
                <a:cubicBezTo>
                  <a:pt x="995" y="1836"/>
                  <a:pt x="995" y="1836"/>
                  <a:pt x="995" y="1836"/>
                </a:cubicBezTo>
                <a:cubicBezTo>
                  <a:pt x="998" y="1836"/>
                  <a:pt x="1000" y="1836"/>
                  <a:pt x="1003" y="1836"/>
                </a:cubicBezTo>
                <a:cubicBezTo>
                  <a:pt x="1038" y="1836"/>
                  <a:pt x="1038" y="1836"/>
                  <a:pt x="1038" y="1836"/>
                </a:cubicBezTo>
                <a:cubicBezTo>
                  <a:pt x="1038" y="1836"/>
                  <a:pt x="1039" y="1836"/>
                  <a:pt x="1040" y="1836"/>
                </a:cubicBezTo>
                <a:cubicBezTo>
                  <a:pt x="1040" y="1836"/>
                  <a:pt x="1040" y="1836"/>
                  <a:pt x="1041" y="1836"/>
                </a:cubicBezTo>
                <a:cubicBezTo>
                  <a:pt x="1042" y="1836"/>
                  <a:pt x="1042" y="1836"/>
                  <a:pt x="1043" y="1836"/>
                </a:cubicBezTo>
                <a:cubicBezTo>
                  <a:pt x="1050" y="1837"/>
                  <a:pt x="1058" y="1839"/>
                  <a:pt x="1061" y="1844"/>
                </a:cubicBezTo>
                <a:cubicBezTo>
                  <a:pt x="1061" y="1845"/>
                  <a:pt x="1061" y="1845"/>
                  <a:pt x="1061" y="1846"/>
                </a:cubicBezTo>
                <a:cubicBezTo>
                  <a:pt x="1061" y="1846"/>
                  <a:pt x="1061" y="1846"/>
                  <a:pt x="1061" y="1846"/>
                </a:cubicBezTo>
                <a:cubicBezTo>
                  <a:pt x="1063" y="1853"/>
                  <a:pt x="1062" y="1863"/>
                  <a:pt x="1062" y="1870"/>
                </a:cubicBezTo>
                <a:cubicBezTo>
                  <a:pt x="1062" y="1872"/>
                  <a:pt x="1062" y="1872"/>
                  <a:pt x="1062" y="1872"/>
                </a:cubicBezTo>
                <a:cubicBezTo>
                  <a:pt x="1062" y="1873"/>
                  <a:pt x="1062" y="1874"/>
                  <a:pt x="1061" y="1876"/>
                </a:cubicBezTo>
                <a:cubicBezTo>
                  <a:pt x="1054" y="1889"/>
                  <a:pt x="1022" y="1885"/>
                  <a:pt x="1010" y="1885"/>
                </a:cubicBezTo>
                <a:cubicBezTo>
                  <a:pt x="1003" y="1885"/>
                  <a:pt x="996" y="1885"/>
                  <a:pt x="989" y="1885"/>
                </a:cubicBezTo>
                <a:cubicBezTo>
                  <a:pt x="983" y="1885"/>
                  <a:pt x="974" y="1884"/>
                  <a:pt x="969" y="1879"/>
                </a:cubicBezTo>
                <a:cubicBezTo>
                  <a:pt x="969" y="1879"/>
                  <a:pt x="969" y="1879"/>
                  <a:pt x="968" y="1879"/>
                </a:cubicBezTo>
                <a:cubicBezTo>
                  <a:pt x="968" y="1879"/>
                  <a:pt x="968" y="1878"/>
                  <a:pt x="968" y="1878"/>
                </a:cubicBezTo>
                <a:cubicBezTo>
                  <a:pt x="967" y="1878"/>
                  <a:pt x="967" y="1878"/>
                  <a:pt x="967" y="1877"/>
                </a:cubicBezTo>
                <a:cubicBezTo>
                  <a:pt x="967" y="1877"/>
                  <a:pt x="967" y="1877"/>
                  <a:pt x="967" y="1877"/>
                </a:cubicBezTo>
                <a:cubicBezTo>
                  <a:pt x="967" y="1877"/>
                  <a:pt x="967" y="1877"/>
                  <a:pt x="967" y="1877"/>
                </a:cubicBezTo>
                <a:cubicBezTo>
                  <a:pt x="966" y="1876"/>
                  <a:pt x="966" y="1876"/>
                  <a:pt x="966" y="1875"/>
                </a:cubicBezTo>
                <a:cubicBezTo>
                  <a:pt x="965" y="1874"/>
                  <a:pt x="965" y="1873"/>
                  <a:pt x="965" y="1872"/>
                </a:cubicBezTo>
                <a:lnTo>
                  <a:pt x="965" y="1871"/>
                </a:lnTo>
                <a:close/>
                <a:moveTo>
                  <a:pt x="956" y="1955"/>
                </a:moveTo>
                <a:cubicBezTo>
                  <a:pt x="956" y="1952"/>
                  <a:pt x="956" y="1952"/>
                  <a:pt x="956" y="1952"/>
                </a:cubicBezTo>
                <a:cubicBezTo>
                  <a:pt x="956" y="1952"/>
                  <a:pt x="956" y="1951"/>
                  <a:pt x="956" y="1951"/>
                </a:cubicBezTo>
                <a:cubicBezTo>
                  <a:pt x="957" y="1943"/>
                  <a:pt x="958" y="1935"/>
                  <a:pt x="959" y="1926"/>
                </a:cubicBezTo>
                <a:cubicBezTo>
                  <a:pt x="959" y="1926"/>
                  <a:pt x="959" y="1926"/>
                  <a:pt x="959" y="1926"/>
                </a:cubicBezTo>
                <a:cubicBezTo>
                  <a:pt x="959" y="1926"/>
                  <a:pt x="959" y="1926"/>
                  <a:pt x="959" y="1925"/>
                </a:cubicBezTo>
                <a:cubicBezTo>
                  <a:pt x="963" y="1907"/>
                  <a:pt x="999" y="1911"/>
                  <a:pt x="1013" y="1911"/>
                </a:cubicBezTo>
                <a:cubicBezTo>
                  <a:pt x="1025" y="1911"/>
                  <a:pt x="1055" y="1908"/>
                  <a:pt x="1061" y="1921"/>
                </a:cubicBezTo>
                <a:cubicBezTo>
                  <a:pt x="1062" y="1923"/>
                  <a:pt x="1063" y="1924"/>
                  <a:pt x="1063" y="1926"/>
                </a:cubicBezTo>
                <a:cubicBezTo>
                  <a:pt x="1063" y="1940"/>
                  <a:pt x="1063" y="1940"/>
                  <a:pt x="1063" y="1940"/>
                </a:cubicBezTo>
                <a:cubicBezTo>
                  <a:pt x="1063" y="1945"/>
                  <a:pt x="1063" y="1949"/>
                  <a:pt x="1063" y="1953"/>
                </a:cubicBezTo>
                <a:cubicBezTo>
                  <a:pt x="1063" y="1953"/>
                  <a:pt x="1063" y="1953"/>
                  <a:pt x="1063" y="1953"/>
                </a:cubicBezTo>
                <a:cubicBezTo>
                  <a:pt x="1063" y="1955"/>
                  <a:pt x="1063" y="1955"/>
                  <a:pt x="1063" y="1955"/>
                </a:cubicBezTo>
                <a:cubicBezTo>
                  <a:pt x="1063" y="1957"/>
                  <a:pt x="1062" y="1959"/>
                  <a:pt x="1061" y="1961"/>
                </a:cubicBezTo>
                <a:cubicBezTo>
                  <a:pt x="1061" y="1962"/>
                  <a:pt x="1060" y="1962"/>
                  <a:pt x="1060" y="1962"/>
                </a:cubicBezTo>
                <a:cubicBezTo>
                  <a:pt x="1060" y="1963"/>
                  <a:pt x="1059" y="1963"/>
                  <a:pt x="1059" y="1964"/>
                </a:cubicBezTo>
                <a:cubicBezTo>
                  <a:pt x="1058" y="1964"/>
                  <a:pt x="1058" y="1964"/>
                  <a:pt x="1058" y="1964"/>
                </a:cubicBezTo>
                <a:cubicBezTo>
                  <a:pt x="1055" y="1967"/>
                  <a:pt x="1051" y="1969"/>
                  <a:pt x="1046" y="1970"/>
                </a:cubicBezTo>
                <a:cubicBezTo>
                  <a:pt x="1046" y="1970"/>
                  <a:pt x="1046" y="1970"/>
                  <a:pt x="1046" y="1970"/>
                </a:cubicBezTo>
                <a:cubicBezTo>
                  <a:pt x="1046" y="1970"/>
                  <a:pt x="1046" y="1970"/>
                  <a:pt x="1046" y="1970"/>
                </a:cubicBezTo>
                <a:cubicBezTo>
                  <a:pt x="1044" y="1971"/>
                  <a:pt x="1043" y="1971"/>
                  <a:pt x="1041" y="1971"/>
                </a:cubicBezTo>
                <a:cubicBezTo>
                  <a:pt x="1041" y="1971"/>
                  <a:pt x="1040" y="1971"/>
                  <a:pt x="1040" y="1971"/>
                </a:cubicBezTo>
                <a:cubicBezTo>
                  <a:pt x="1038" y="1971"/>
                  <a:pt x="1037" y="1972"/>
                  <a:pt x="1035" y="1972"/>
                </a:cubicBezTo>
                <a:cubicBezTo>
                  <a:pt x="1035" y="1972"/>
                  <a:pt x="1035" y="1972"/>
                  <a:pt x="1035" y="1972"/>
                </a:cubicBezTo>
                <a:cubicBezTo>
                  <a:pt x="982" y="1972"/>
                  <a:pt x="982" y="1972"/>
                  <a:pt x="982" y="1972"/>
                </a:cubicBezTo>
                <a:cubicBezTo>
                  <a:pt x="976" y="1972"/>
                  <a:pt x="969" y="1971"/>
                  <a:pt x="963" y="1967"/>
                </a:cubicBezTo>
                <a:cubicBezTo>
                  <a:pt x="963" y="1967"/>
                  <a:pt x="963" y="1967"/>
                  <a:pt x="963" y="1967"/>
                </a:cubicBezTo>
                <a:cubicBezTo>
                  <a:pt x="963" y="1967"/>
                  <a:pt x="963" y="1967"/>
                  <a:pt x="963" y="1967"/>
                </a:cubicBezTo>
                <a:cubicBezTo>
                  <a:pt x="962" y="1966"/>
                  <a:pt x="961" y="1965"/>
                  <a:pt x="960" y="1964"/>
                </a:cubicBezTo>
                <a:cubicBezTo>
                  <a:pt x="959" y="1964"/>
                  <a:pt x="958" y="1963"/>
                  <a:pt x="958" y="1962"/>
                </a:cubicBezTo>
                <a:cubicBezTo>
                  <a:pt x="958" y="1962"/>
                  <a:pt x="958" y="1962"/>
                  <a:pt x="957" y="1962"/>
                </a:cubicBezTo>
                <a:cubicBezTo>
                  <a:pt x="956" y="1960"/>
                  <a:pt x="956" y="1957"/>
                  <a:pt x="956" y="1955"/>
                </a:cubicBezTo>
                <a:close/>
                <a:moveTo>
                  <a:pt x="820" y="1872"/>
                </a:moveTo>
                <a:cubicBezTo>
                  <a:pt x="820" y="1872"/>
                  <a:pt x="820" y="1872"/>
                  <a:pt x="820" y="1872"/>
                </a:cubicBezTo>
                <a:cubicBezTo>
                  <a:pt x="820" y="1872"/>
                  <a:pt x="820" y="1872"/>
                  <a:pt x="820" y="1872"/>
                </a:cubicBezTo>
                <a:cubicBezTo>
                  <a:pt x="820" y="1870"/>
                  <a:pt x="821" y="1868"/>
                  <a:pt x="822" y="1866"/>
                </a:cubicBezTo>
                <a:cubicBezTo>
                  <a:pt x="823" y="1861"/>
                  <a:pt x="824" y="1854"/>
                  <a:pt x="827" y="1849"/>
                </a:cubicBezTo>
                <a:cubicBezTo>
                  <a:pt x="827" y="1848"/>
                  <a:pt x="827" y="1848"/>
                  <a:pt x="827" y="1848"/>
                </a:cubicBezTo>
                <a:cubicBezTo>
                  <a:pt x="827" y="1847"/>
                  <a:pt x="829" y="1845"/>
                  <a:pt x="830" y="1844"/>
                </a:cubicBezTo>
                <a:cubicBezTo>
                  <a:pt x="831" y="1843"/>
                  <a:pt x="832" y="1842"/>
                  <a:pt x="833" y="1841"/>
                </a:cubicBezTo>
                <a:cubicBezTo>
                  <a:pt x="837" y="1839"/>
                  <a:pt x="840" y="1838"/>
                  <a:pt x="844" y="1837"/>
                </a:cubicBezTo>
                <a:cubicBezTo>
                  <a:pt x="845" y="1837"/>
                  <a:pt x="845" y="1837"/>
                  <a:pt x="845" y="1837"/>
                </a:cubicBezTo>
                <a:cubicBezTo>
                  <a:pt x="848" y="1836"/>
                  <a:pt x="851" y="1836"/>
                  <a:pt x="855" y="1836"/>
                </a:cubicBezTo>
                <a:cubicBezTo>
                  <a:pt x="859" y="1836"/>
                  <a:pt x="859" y="1836"/>
                  <a:pt x="859" y="1836"/>
                </a:cubicBezTo>
                <a:cubicBezTo>
                  <a:pt x="861" y="1836"/>
                  <a:pt x="862" y="1836"/>
                  <a:pt x="864" y="1836"/>
                </a:cubicBezTo>
                <a:cubicBezTo>
                  <a:pt x="873" y="1836"/>
                  <a:pt x="883" y="1836"/>
                  <a:pt x="893" y="1836"/>
                </a:cubicBezTo>
                <a:cubicBezTo>
                  <a:pt x="894" y="1836"/>
                  <a:pt x="896" y="1836"/>
                  <a:pt x="897" y="1836"/>
                </a:cubicBezTo>
                <a:cubicBezTo>
                  <a:pt x="899" y="1836"/>
                  <a:pt x="899" y="1836"/>
                  <a:pt x="899" y="1836"/>
                </a:cubicBezTo>
                <a:cubicBezTo>
                  <a:pt x="899" y="1836"/>
                  <a:pt x="899" y="1836"/>
                  <a:pt x="900" y="1836"/>
                </a:cubicBezTo>
                <a:cubicBezTo>
                  <a:pt x="901" y="1836"/>
                  <a:pt x="902" y="1836"/>
                  <a:pt x="904" y="1836"/>
                </a:cubicBezTo>
                <a:cubicBezTo>
                  <a:pt x="904" y="1836"/>
                  <a:pt x="904" y="1836"/>
                  <a:pt x="904" y="1836"/>
                </a:cubicBezTo>
                <a:cubicBezTo>
                  <a:pt x="911" y="1837"/>
                  <a:pt x="919" y="1839"/>
                  <a:pt x="921" y="1846"/>
                </a:cubicBezTo>
                <a:cubicBezTo>
                  <a:pt x="921" y="1846"/>
                  <a:pt x="921" y="1846"/>
                  <a:pt x="921" y="1846"/>
                </a:cubicBezTo>
                <a:cubicBezTo>
                  <a:pt x="921" y="1846"/>
                  <a:pt x="921" y="1846"/>
                  <a:pt x="921" y="1846"/>
                </a:cubicBezTo>
                <a:cubicBezTo>
                  <a:pt x="921" y="1854"/>
                  <a:pt x="918" y="1863"/>
                  <a:pt x="917" y="1870"/>
                </a:cubicBezTo>
                <a:cubicBezTo>
                  <a:pt x="917" y="1870"/>
                  <a:pt x="917" y="1870"/>
                  <a:pt x="917" y="1870"/>
                </a:cubicBezTo>
                <a:cubicBezTo>
                  <a:pt x="917" y="1872"/>
                  <a:pt x="917" y="1872"/>
                  <a:pt x="917" y="1872"/>
                </a:cubicBezTo>
                <a:cubicBezTo>
                  <a:pt x="916" y="1873"/>
                  <a:pt x="916" y="1875"/>
                  <a:pt x="914" y="1876"/>
                </a:cubicBezTo>
                <a:cubicBezTo>
                  <a:pt x="914" y="1876"/>
                  <a:pt x="914" y="1877"/>
                  <a:pt x="914" y="1877"/>
                </a:cubicBezTo>
                <a:cubicBezTo>
                  <a:pt x="914" y="1877"/>
                  <a:pt x="914" y="1877"/>
                  <a:pt x="914" y="1877"/>
                </a:cubicBezTo>
                <a:cubicBezTo>
                  <a:pt x="914" y="1877"/>
                  <a:pt x="914" y="1877"/>
                  <a:pt x="914" y="1877"/>
                </a:cubicBezTo>
                <a:cubicBezTo>
                  <a:pt x="904" y="1889"/>
                  <a:pt x="878" y="1886"/>
                  <a:pt x="865" y="1886"/>
                </a:cubicBezTo>
                <a:cubicBezTo>
                  <a:pt x="857" y="1886"/>
                  <a:pt x="849" y="1886"/>
                  <a:pt x="841" y="1886"/>
                </a:cubicBezTo>
                <a:cubicBezTo>
                  <a:pt x="834" y="1886"/>
                  <a:pt x="824" y="1884"/>
                  <a:pt x="820" y="1877"/>
                </a:cubicBezTo>
                <a:cubicBezTo>
                  <a:pt x="820" y="1877"/>
                  <a:pt x="820" y="1876"/>
                  <a:pt x="820" y="1875"/>
                </a:cubicBezTo>
                <a:cubicBezTo>
                  <a:pt x="820" y="1875"/>
                  <a:pt x="820" y="1875"/>
                  <a:pt x="820" y="1874"/>
                </a:cubicBezTo>
                <a:cubicBezTo>
                  <a:pt x="820" y="1873"/>
                  <a:pt x="820" y="1873"/>
                  <a:pt x="820" y="1872"/>
                </a:cubicBezTo>
                <a:close/>
                <a:moveTo>
                  <a:pt x="795" y="1956"/>
                </a:moveTo>
                <a:cubicBezTo>
                  <a:pt x="796" y="1952"/>
                  <a:pt x="796" y="1952"/>
                  <a:pt x="796" y="1952"/>
                </a:cubicBezTo>
                <a:cubicBezTo>
                  <a:pt x="796" y="1952"/>
                  <a:pt x="796" y="1952"/>
                  <a:pt x="796" y="1952"/>
                </a:cubicBezTo>
                <a:cubicBezTo>
                  <a:pt x="796" y="1951"/>
                  <a:pt x="796" y="1951"/>
                  <a:pt x="796" y="1950"/>
                </a:cubicBezTo>
                <a:cubicBezTo>
                  <a:pt x="803" y="1926"/>
                  <a:pt x="803" y="1926"/>
                  <a:pt x="803" y="1926"/>
                </a:cubicBezTo>
                <a:cubicBezTo>
                  <a:pt x="804" y="1926"/>
                  <a:pt x="804" y="1926"/>
                  <a:pt x="804" y="1925"/>
                </a:cubicBezTo>
                <a:cubicBezTo>
                  <a:pt x="811" y="1908"/>
                  <a:pt x="843" y="1911"/>
                  <a:pt x="859" y="1911"/>
                </a:cubicBezTo>
                <a:cubicBezTo>
                  <a:pt x="865" y="1911"/>
                  <a:pt x="877" y="1910"/>
                  <a:pt x="888" y="1912"/>
                </a:cubicBezTo>
                <a:cubicBezTo>
                  <a:pt x="890" y="1912"/>
                  <a:pt x="891" y="1912"/>
                  <a:pt x="893" y="1913"/>
                </a:cubicBezTo>
                <a:cubicBezTo>
                  <a:pt x="894" y="1913"/>
                  <a:pt x="894" y="1913"/>
                  <a:pt x="894" y="1913"/>
                </a:cubicBezTo>
                <a:cubicBezTo>
                  <a:pt x="899" y="1914"/>
                  <a:pt x="903" y="1916"/>
                  <a:pt x="905" y="1920"/>
                </a:cubicBezTo>
                <a:cubicBezTo>
                  <a:pt x="906" y="1920"/>
                  <a:pt x="906" y="1920"/>
                  <a:pt x="906" y="1920"/>
                </a:cubicBezTo>
                <a:cubicBezTo>
                  <a:pt x="906" y="1921"/>
                  <a:pt x="906" y="1921"/>
                  <a:pt x="906" y="1921"/>
                </a:cubicBezTo>
                <a:cubicBezTo>
                  <a:pt x="906" y="1921"/>
                  <a:pt x="906" y="1921"/>
                  <a:pt x="906" y="1921"/>
                </a:cubicBezTo>
                <a:cubicBezTo>
                  <a:pt x="907" y="1923"/>
                  <a:pt x="907" y="1924"/>
                  <a:pt x="907" y="1926"/>
                </a:cubicBezTo>
                <a:cubicBezTo>
                  <a:pt x="907" y="1928"/>
                  <a:pt x="907" y="1928"/>
                  <a:pt x="907" y="1928"/>
                </a:cubicBezTo>
                <a:cubicBezTo>
                  <a:pt x="907" y="1928"/>
                  <a:pt x="907" y="1928"/>
                  <a:pt x="907" y="1928"/>
                </a:cubicBezTo>
                <a:cubicBezTo>
                  <a:pt x="906" y="1932"/>
                  <a:pt x="905" y="1936"/>
                  <a:pt x="904" y="1941"/>
                </a:cubicBezTo>
                <a:cubicBezTo>
                  <a:pt x="902" y="1955"/>
                  <a:pt x="902" y="1955"/>
                  <a:pt x="902" y="1955"/>
                </a:cubicBezTo>
                <a:cubicBezTo>
                  <a:pt x="901" y="1958"/>
                  <a:pt x="900" y="1960"/>
                  <a:pt x="899" y="1962"/>
                </a:cubicBezTo>
                <a:cubicBezTo>
                  <a:pt x="898" y="1962"/>
                  <a:pt x="898" y="1962"/>
                  <a:pt x="898" y="1962"/>
                </a:cubicBezTo>
                <a:cubicBezTo>
                  <a:pt x="898" y="1963"/>
                  <a:pt x="897" y="1963"/>
                  <a:pt x="897" y="1963"/>
                </a:cubicBezTo>
                <a:cubicBezTo>
                  <a:pt x="897" y="1964"/>
                  <a:pt x="896" y="1964"/>
                  <a:pt x="895" y="1965"/>
                </a:cubicBezTo>
                <a:cubicBezTo>
                  <a:pt x="891" y="1968"/>
                  <a:pt x="887" y="1969"/>
                  <a:pt x="882" y="1971"/>
                </a:cubicBezTo>
                <a:cubicBezTo>
                  <a:pt x="882" y="1971"/>
                  <a:pt x="882" y="1971"/>
                  <a:pt x="882" y="1971"/>
                </a:cubicBezTo>
                <a:cubicBezTo>
                  <a:pt x="882" y="1971"/>
                  <a:pt x="882" y="1971"/>
                  <a:pt x="882" y="1971"/>
                </a:cubicBezTo>
                <a:cubicBezTo>
                  <a:pt x="880" y="1971"/>
                  <a:pt x="879" y="1971"/>
                  <a:pt x="877" y="1971"/>
                </a:cubicBezTo>
                <a:cubicBezTo>
                  <a:pt x="877" y="1972"/>
                  <a:pt x="876" y="1972"/>
                  <a:pt x="876" y="1972"/>
                </a:cubicBezTo>
                <a:cubicBezTo>
                  <a:pt x="874" y="1972"/>
                  <a:pt x="872" y="1972"/>
                  <a:pt x="871" y="1972"/>
                </a:cubicBezTo>
                <a:cubicBezTo>
                  <a:pt x="871" y="1972"/>
                  <a:pt x="871" y="1972"/>
                  <a:pt x="871" y="1972"/>
                </a:cubicBezTo>
                <a:cubicBezTo>
                  <a:pt x="818" y="1972"/>
                  <a:pt x="818" y="1972"/>
                  <a:pt x="818" y="1972"/>
                </a:cubicBezTo>
                <a:cubicBezTo>
                  <a:pt x="812" y="1972"/>
                  <a:pt x="805" y="1971"/>
                  <a:pt x="799" y="1967"/>
                </a:cubicBezTo>
                <a:cubicBezTo>
                  <a:pt x="799" y="1967"/>
                  <a:pt x="799" y="1967"/>
                  <a:pt x="799" y="1967"/>
                </a:cubicBezTo>
                <a:cubicBezTo>
                  <a:pt x="799" y="1967"/>
                  <a:pt x="799" y="1967"/>
                  <a:pt x="799" y="1967"/>
                </a:cubicBezTo>
                <a:cubicBezTo>
                  <a:pt x="798" y="1967"/>
                  <a:pt x="797" y="1966"/>
                  <a:pt x="797" y="1965"/>
                </a:cubicBezTo>
                <a:cubicBezTo>
                  <a:pt x="796" y="1964"/>
                  <a:pt x="796" y="1963"/>
                  <a:pt x="795" y="1963"/>
                </a:cubicBezTo>
                <a:cubicBezTo>
                  <a:pt x="795" y="1962"/>
                  <a:pt x="795" y="1962"/>
                  <a:pt x="795" y="1962"/>
                </a:cubicBezTo>
                <a:cubicBezTo>
                  <a:pt x="794" y="1960"/>
                  <a:pt x="794" y="1958"/>
                  <a:pt x="795" y="1956"/>
                </a:cubicBezTo>
                <a:close/>
                <a:moveTo>
                  <a:pt x="674" y="1875"/>
                </a:moveTo>
                <a:cubicBezTo>
                  <a:pt x="674" y="1872"/>
                  <a:pt x="676" y="1869"/>
                  <a:pt x="677" y="1867"/>
                </a:cubicBezTo>
                <a:cubicBezTo>
                  <a:pt x="680" y="1861"/>
                  <a:pt x="683" y="1852"/>
                  <a:pt x="687" y="1847"/>
                </a:cubicBezTo>
                <a:cubicBezTo>
                  <a:pt x="688" y="1846"/>
                  <a:pt x="688" y="1846"/>
                  <a:pt x="688" y="1846"/>
                </a:cubicBezTo>
                <a:cubicBezTo>
                  <a:pt x="688" y="1846"/>
                  <a:pt x="689" y="1845"/>
                  <a:pt x="689" y="1845"/>
                </a:cubicBezTo>
                <a:cubicBezTo>
                  <a:pt x="689" y="1845"/>
                  <a:pt x="689" y="1845"/>
                  <a:pt x="690" y="1844"/>
                </a:cubicBezTo>
                <a:cubicBezTo>
                  <a:pt x="690" y="1844"/>
                  <a:pt x="690" y="1844"/>
                  <a:pt x="690" y="1844"/>
                </a:cubicBezTo>
                <a:cubicBezTo>
                  <a:pt x="690" y="1844"/>
                  <a:pt x="691" y="1844"/>
                  <a:pt x="691" y="1843"/>
                </a:cubicBezTo>
                <a:cubicBezTo>
                  <a:pt x="695" y="1840"/>
                  <a:pt x="700" y="1838"/>
                  <a:pt x="706" y="1838"/>
                </a:cubicBezTo>
                <a:cubicBezTo>
                  <a:pt x="706" y="1837"/>
                  <a:pt x="706" y="1837"/>
                  <a:pt x="706" y="1837"/>
                </a:cubicBezTo>
                <a:cubicBezTo>
                  <a:pt x="709" y="1837"/>
                  <a:pt x="713" y="1836"/>
                  <a:pt x="716" y="1836"/>
                </a:cubicBezTo>
                <a:cubicBezTo>
                  <a:pt x="734" y="1836"/>
                  <a:pt x="734" y="1836"/>
                  <a:pt x="734" y="1836"/>
                </a:cubicBezTo>
                <a:cubicBezTo>
                  <a:pt x="740" y="1836"/>
                  <a:pt x="746" y="1836"/>
                  <a:pt x="751" y="1836"/>
                </a:cubicBezTo>
                <a:cubicBezTo>
                  <a:pt x="759" y="1836"/>
                  <a:pt x="771" y="1835"/>
                  <a:pt x="777" y="1841"/>
                </a:cubicBezTo>
                <a:cubicBezTo>
                  <a:pt x="778" y="1841"/>
                  <a:pt x="778" y="1842"/>
                  <a:pt x="778" y="1842"/>
                </a:cubicBezTo>
                <a:cubicBezTo>
                  <a:pt x="778" y="1842"/>
                  <a:pt x="779" y="1842"/>
                  <a:pt x="779" y="1842"/>
                </a:cubicBezTo>
                <a:cubicBezTo>
                  <a:pt x="779" y="1842"/>
                  <a:pt x="779" y="1843"/>
                  <a:pt x="779" y="1843"/>
                </a:cubicBezTo>
                <a:cubicBezTo>
                  <a:pt x="779" y="1843"/>
                  <a:pt x="779" y="1843"/>
                  <a:pt x="780" y="1844"/>
                </a:cubicBezTo>
                <a:cubicBezTo>
                  <a:pt x="780" y="1845"/>
                  <a:pt x="780" y="1846"/>
                  <a:pt x="780" y="1847"/>
                </a:cubicBezTo>
                <a:cubicBezTo>
                  <a:pt x="779" y="1854"/>
                  <a:pt x="774" y="1863"/>
                  <a:pt x="773" y="1867"/>
                </a:cubicBezTo>
                <a:cubicBezTo>
                  <a:pt x="773" y="1867"/>
                  <a:pt x="773" y="1867"/>
                  <a:pt x="773" y="1867"/>
                </a:cubicBezTo>
                <a:cubicBezTo>
                  <a:pt x="772" y="1869"/>
                  <a:pt x="772" y="1870"/>
                  <a:pt x="771" y="1871"/>
                </a:cubicBezTo>
                <a:cubicBezTo>
                  <a:pt x="771" y="1872"/>
                  <a:pt x="771" y="1872"/>
                  <a:pt x="771" y="1872"/>
                </a:cubicBezTo>
                <a:cubicBezTo>
                  <a:pt x="771" y="1873"/>
                  <a:pt x="771" y="1873"/>
                  <a:pt x="770" y="1873"/>
                </a:cubicBezTo>
                <a:cubicBezTo>
                  <a:pt x="770" y="1874"/>
                  <a:pt x="770" y="1874"/>
                  <a:pt x="770" y="1874"/>
                </a:cubicBezTo>
                <a:cubicBezTo>
                  <a:pt x="770" y="1875"/>
                  <a:pt x="769" y="1875"/>
                  <a:pt x="769" y="1876"/>
                </a:cubicBezTo>
                <a:cubicBezTo>
                  <a:pt x="769" y="1876"/>
                  <a:pt x="769" y="1876"/>
                  <a:pt x="768" y="1876"/>
                </a:cubicBezTo>
                <a:cubicBezTo>
                  <a:pt x="768" y="1876"/>
                  <a:pt x="768" y="1877"/>
                  <a:pt x="768" y="1877"/>
                </a:cubicBezTo>
                <a:cubicBezTo>
                  <a:pt x="768" y="1877"/>
                  <a:pt x="767" y="1877"/>
                  <a:pt x="767" y="1877"/>
                </a:cubicBezTo>
                <a:cubicBezTo>
                  <a:pt x="766" y="1878"/>
                  <a:pt x="765" y="1879"/>
                  <a:pt x="764" y="1880"/>
                </a:cubicBezTo>
                <a:cubicBezTo>
                  <a:pt x="763" y="1880"/>
                  <a:pt x="762" y="1881"/>
                  <a:pt x="761" y="1881"/>
                </a:cubicBezTo>
                <a:cubicBezTo>
                  <a:pt x="760" y="1882"/>
                  <a:pt x="760" y="1882"/>
                  <a:pt x="760" y="1882"/>
                </a:cubicBezTo>
                <a:cubicBezTo>
                  <a:pt x="760" y="1882"/>
                  <a:pt x="760" y="1882"/>
                  <a:pt x="760" y="1882"/>
                </a:cubicBezTo>
                <a:cubicBezTo>
                  <a:pt x="756" y="1883"/>
                  <a:pt x="752" y="1885"/>
                  <a:pt x="749" y="1885"/>
                </a:cubicBezTo>
                <a:cubicBezTo>
                  <a:pt x="748" y="1885"/>
                  <a:pt x="746" y="1885"/>
                  <a:pt x="745" y="1886"/>
                </a:cubicBezTo>
                <a:cubicBezTo>
                  <a:pt x="745" y="1886"/>
                  <a:pt x="745" y="1886"/>
                  <a:pt x="745" y="1886"/>
                </a:cubicBezTo>
                <a:cubicBezTo>
                  <a:pt x="738" y="1886"/>
                  <a:pt x="730" y="1886"/>
                  <a:pt x="723" y="1886"/>
                </a:cubicBezTo>
                <a:cubicBezTo>
                  <a:pt x="693" y="1886"/>
                  <a:pt x="693" y="1886"/>
                  <a:pt x="693" y="1886"/>
                </a:cubicBezTo>
                <a:cubicBezTo>
                  <a:pt x="687" y="1886"/>
                  <a:pt x="676" y="1885"/>
                  <a:pt x="674" y="1878"/>
                </a:cubicBezTo>
                <a:cubicBezTo>
                  <a:pt x="673" y="1877"/>
                  <a:pt x="673" y="1876"/>
                  <a:pt x="673" y="1876"/>
                </a:cubicBezTo>
                <a:cubicBezTo>
                  <a:pt x="673" y="1875"/>
                  <a:pt x="674" y="1875"/>
                  <a:pt x="674" y="1875"/>
                </a:cubicBezTo>
                <a:close/>
                <a:moveTo>
                  <a:pt x="647" y="1928"/>
                </a:moveTo>
                <a:cubicBezTo>
                  <a:pt x="648" y="1927"/>
                  <a:pt x="648" y="1927"/>
                  <a:pt x="648" y="1927"/>
                </a:cubicBezTo>
                <a:cubicBezTo>
                  <a:pt x="648" y="1926"/>
                  <a:pt x="648" y="1926"/>
                  <a:pt x="648" y="1926"/>
                </a:cubicBezTo>
                <a:cubicBezTo>
                  <a:pt x="649" y="1925"/>
                  <a:pt x="649" y="1924"/>
                  <a:pt x="650" y="1924"/>
                </a:cubicBezTo>
                <a:cubicBezTo>
                  <a:pt x="650" y="1924"/>
                  <a:pt x="650" y="1924"/>
                  <a:pt x="650" y="1924"/>
                </a:cubicBezTo>
                <a:cubicBezTo>
                  <a:pt x="661" y="1909"/>
                  <a:pt x="687" y="1912"/>
                  <a:pt x="703" y="1912"/>
                </a:cubicBezTo>
                <a:cubicBezTo>
                  <a:pt x="703" y="1912"/>
                  <a:pt x="703" y="1912"/>
                  <a:pt x="703" y="1912"/>
                </a:cubicBezTo>
                <a:cubicBezTo>
                  <a:pt x="708" y="1912"/>
                  <a:pt x="720" y="1911"/>
                  <a:pt x="730" y="1912"/>
                </a:cubicBezTo>
                <a:cubicBezTo>
                  <a:pt x="734" y="1912"/>
                  <a:pt x="737" y="1912"/>
                  <a:pt x="740" y="1913"/>
                </a:cubicBezTo>
                <a:cubicBezTo>
                  <a:pt x="742" y="1913"/>
                  <a:pt x="744" y="1914"/>
                  <a:pt x="745" y="1915"/>
                </a:cubicBezTo>
                <a:cubicBezTo>
                  <a:pt x="749" y="1917"/>
                  <a:pt x="752" y="1919"/>
                  <a:pt x="752" y="1923"/>
                </a:cubicBezTo>
                <a:cubicBezTo>
                  <a:pt x="752" y="1923"/>
                  <a:pt x="752" y="1924"/>
                  <a:pt x="752" y="1924"/>
                </a:cubicBezTo>
                <a:cubicBezTo>
                  <a:pt x="752" y="1924"/>
                  <a:pt x="752" y="1924"/>
                  <a:pt x="752" y="1924"/>
                </a:cubicBezTo>
                <a:cubicBezTo>
                  <a:pt x="752" y="1925"/>
                  <a:pt x="751" y="1926"/>
                  <a:pt x="751" y="1927"/>
                </a:cubicBezTo>
                <a:cubicBezTo>
                  <a:pt x="741" y="1956"/>
                  <a:pt x="741" y="1956"/>
                  <a:pt x="741" y="1956"/>
                </a:cubicBezTo>
                <a:cubicBezTo>
                  <a:pt x="740" y="1958"/>
                  <a:pt x="738" y="1960"/>
                  <a:pt x="736" y="1962"/>
                </a:cubicBezTo>
                <a:cubicBezTo>
                  <a:pt x="734" y="1964"/>
                  <a:pt x="731" y="1966"/>
                  <a:pt x="728" y="1967"/>
                </a:cubicBezTo>
                <a:cubicBezTo>
                  <a:pt x="728" y="1968"/>
                  <a:pt x="727" y="1968"/>
                  <a:pt x="727" y="1968"/>
                </a:cubicBezTo>
                <a:cubicBezTo>
                  <a:pt x="723" y="1970"/>
                  <a:pt x="718" y="1971"/>
                  <a:pt x="713" y="1972"/>
                </a:cubicBezTo>
                <a:cubicBezTo>
                  <a:pt x="713" y="1972"/>
                  <a:pt x="713" y="1972"/>
                  <a:pt x="713" y="1972"/>
                </a:cubicBezTo>
                <a:cubicBezTo>
                  <a:pt x="712" y="1972"/>
                  <a:pt x="711" y="1972"/>
                  <a:pt x="710" y="1972"/>
                </a:cubicBezTo>
                <a:cubicBezTo>
                  <a:pt x="701" y="1973"/>
                  <a:pt x="692" y="1972"/>
                  <a:pt x="682" y="1972"/>
                </a:cubicBezTo>
                <a:cubicBezTo>
                  <a:pt x="673" y="1973"/>
                  <a:pt x="663" y="1973"/>
                  <a:pt x="654" y="1973"/>
                </a:cubicBezTo>
                <a:cubicBezTo>
                  <a:pt x="647" y="1973"/>
                  <a:pt x="638" y="1971"/>
                  <a:pt x="634" y="1966"/>
                </a:cubicBezTo>
                <a:cubicBezTo>
                  <a:pt x="634" y="1965"/>
                  <a:pt x="634" y="1965"/>
                  <a:pt x="633" y="1965"/>
                </a:cubicBezTo>
                <a:cubicBezTo>
                  <a:pt x="633" y="1964"/>
                  <a:pt x="633" y="1964"/>
                  <a:pt x="633" y="1964"/>
                </a:cubicBezTo>
                <a:cubicBezTo>
                  <a:pt x="633" y="1963"/>
                  <a:pt x="633" y="1963"/>
                  <a:pt x="632" y="1963"/>
                </a:cubicBezTo>
                <a:cubicBezTo>
                  <a:pt x="632" y="1963"/>
                  <a:pt x="632" y="1962"/>
                  <a:pt x="632" y="1962"/>
                </a:cubicBezTo>
                <a:cubicBezTo>
                  <a:pt x="632" y="1962"/>
                  <a:pt x="632" y="1962"/>
                  <a:pt x="632" y="1962"/>
                </a:cubicBezTo>
                <a:cubicBezTo>
                  <a:pt x="632" y="1962"/>
                  <a:pt x="632" y="1961"/>
                  <a:pt x="632" y="1960"/>
                </a:cubicBezTo>
                <a:cubicBezTo>
                  <a:pt x="632" y="1959"/>
                  <a:pt x="632" y="1959"/>
                  <a:pt x="633" y="1959"/>
                </a:cubicBezTo>
                <a:cubicBezTo>
                  <a:pt x="633" y="1958"/>
                  <a:pt x="633" y="1957"/>
                  <a:pt x="633" y="1956"/>
                </a:cubicBezTo>
                <a:cubicBezTo>
                  <a:pt x="633" y="1956"/>
                  <a:pt x="633" y="1956"/>
                  <a:pt x="633" y="1956"/>
                </a:cubicBezTo>
                <a:cubicBezTo>
                  <a:pt x="634" y="1955"/>
                  <a:pt x="634" y="1955"/>
                  <a:pt x="634" y="1955"/>
                </a:cubicBezTo>
                <a:cubicBezTo>
                  <a:pt x="634" y="1954"/>
                  <a:pt x="635" y="1953"/>
                  <a:pt x="635" y="1952"/>
                </a:cubicBezTo>
                <a:cubicBezTo>
                  <a:pt x="639" y="1944"/>
                  <a:pt x="643" y="1936"/>
                  <a:pt x="647" y="1928"/>
                </a:cubicBezTo>
                <a:cubicBezTo>
                  <a:pt x="647" y="1928"/>
                  <a:pt x="647" y="1928"/>
                  <a:pt x="647" y="1928"/>
                </a:cubicBezTo>
                <a:close/>
                <a:moveTo>
                  <a:pt x="527" y="1875"/>
                </a:moveTo>
                <a:cubicBezTo>
                  <a:pt x="528" y="1873"/>
                  <a:pt x="531" y="1870"/>
                  <a:pt x="532" y="1868"/>
                </a:cubicBezTo>
                <a:cubicBezTo>
                  <a:pt x="536" y="1861"/>
                  <a:pt x="541" y="1854"/>
                  <a:pt x="546" y="1848"/>
                </a:cubicBezTo>
                <a:cubicBezTo>
                  <a:pt x="546" y="1847"/>
                  <a:pt x="546" y="1847"/>
                  <a:pt x="547" y="1847"/>
                </a:cubicBezTo>
                <a:cubicBezTo>
                  <a:pt x="547" y="1847"/>
                  <a:pt x="547" y="1847"/>
                  <a:pt x="547" y="1846"/>
                </a:cubicBezTo>
                <a:cubicBezTo>
                  <a:pt x="561" y="1833"/>
                  <a:pt x="590" y="1837"/>
                  <a:pt x="608" y="1837"/>
                </a:cubicBezTo>
                <a:cubicBezTo>
                  <a:pt x="616" y="1837"/>
                  <a:pt x="626" y="1835"/>
                  <a:pt x="634" y="1839"/>
                </a:cubicBezTo>
                <a:cubicBezTo>
                  <a:pt x="634" y="1839"/>
                  <a:pt x="634" y="1839"/>
                  <a:pt x="634" y="1839"/>
                </a:cubicBezTo>
                <a:cubicBezTo>
                  <a:pt x="634" y="1839"/>
                  <a:pt x="635" y="1839"/>
                  <a:pt x="636" y="1840"/>
                </a:cubicBezTo>
                <a:cubicBezTo>
                  <a:pt x="636" y="1840"/>
                  <a:pt x="636" y="1840"/>
                  <a:pt x="636" y="1840"/>
                </a:cubicBezTo>
                <a:cubicBezTo>
                  <a:pt x="638" y="1841"/>
                  <a:pt x="639" y="1843"/>
                  <a:pt x="639" y="1844"/>
                </a:cubicBezTo>
                <a:cubicBezTo>
                  <a:pt x="640" y="1845"/>
                  <a:pt x="640" y="1847"/>
                  <a:pt x="639" y="1849"/>
                </a:cubicBezTo>
                <a:cubicBezTo>
                  <a:pt x="638" y="1850"/>
                  <a:pt x="638" y="1850"/>
                  <a:pt x="638" y="1850"/>
                </a:cubicBezTo>
                <a:cubicBezTo>
                  <a:pt x="637" y="1854"/>
                  <a:pt x="633" y="1858"/>
                  <a:pt x="631" y="1862"/>
                </a:cubicBezTo>
                <a:cubicBezTo>
                  <a:pt x="631" y="1862"/>
                  <a:pt x="631" y="1862"/>
                  <a:pt x="631" y="1862"/>
                </a:cubicBezTo>
                <a:cubicBezTo>
                  <a:pt x="625" y="1873"/>
                  <a:pt x="625" y="1873"/>
                  <a:pt x="625" y="1873"/>
                </a:cubicBezTo>
                <a:cubicBezTo>
                  <a:pt x="624" y="1874"/>
                  <a:pt x="623" y="1876"/>
                  <a:pt x="621" y="1878"/>
                </a:cubicBezTo>
                <a:cubicBezTo>
                  <a:pt x="618" y="1879"/>
                  <a:pt x="616" y="1881"/>
                  <a:pt x="613" y="1882"/>
                </a:cubicBezTo>
                <a:cubicBezTo>
                  <a:pt x="612" y="1882"/>
                  <a:pt x="611" y="1883"/>
                  <a:pt x="610" y="1883"/>
                </a:cubicBezTo>
                <a:cubicBezTo>
                  <a:pt x="610" y="1883"/>
                  <a:pt x="609" y="1883"/>
                  <a:pt x="609" y="1884"/>
                </a:cubicBezTo>
                <a:cubicBezTo>
                  <a:pt x="609" y="1884"/>
                  <a:pt x="609" y="1884"/>
                  <a:pt x="609" y="1884"/>
                </a:cubicBezTo>
                <a:cubicBezTo>
                  <a:pt x="607" y="1884"/>
                  <a:pt x="605" y="1885"/>
                  <a:pt x="603" y="1885"/>
                </a:cubicBezTo>
                <a:cubicBezTo>
                  <a:pt x="599" y="1886"/>
                  <a:pt x="596" y="1886"/>
                  <a:pt x="592" y="1886"/>
                </a:cubicBezTo>
                <a:cubicBezTo>
                  <a:pt x="582" y="1886"/>
                  <a:pt x="582" y="1886"/>
                  <a:pt x="582" y="1886"/>
                </a:cubicBezTo>
                <a:cubicBezTo>
                  <a:pt x="582" y="1886"/>
                  <a:pt x="582" y="1886"/>
                  <a:pt x="582" y="1886"/>
                </a:cubicBezTo>
                <a:cubicBezTo>
                  <a:pt x="570" y="1886"/>
                  <a:pt x="557" y="1886"/>
                  <a:pt x="545" y="1886"/>
                </a:cubicBezTo>
                <a:cubicBezTo>
                  <a:pt x="540" y="1886"/>
                  <a:pt x="528" y="1885"/>
                  <a:pt x="527" y="1878"/>
                </a:cubicBezTo>
                <a:cubicBezTo>
                  <a:pt x="527" y="1877"/>
                  <a:pt x="527" y="1876"/>
                  <a:pt x="527" y="1875"/>
                </a:cubicBezTo>
                <a:close/>
                <a:moveTo>
                  <a:pt x="545" y="2017"/>
                </a:moveTo>
                <a:cubicBezTo>
                  <a:pt x="545" y="2017"/>
                  <a:pt x="545" y="2017"/>
                  <a:pt x="545" y="2017"/>
                </a:cubicBezTo>
                <a:cubicBezTo>
                  <a:pt x="543" y="2024"/>
                  <a:pt x="538" y="2031"/>
                  <a:pt x="534" y="2038"/>
                </a:cubicBezTo>
                <a:cubicBezTo>
                  <a:pt x="534" y="2038"/>
                  <a:pt x="534" y="2038"/>
                  <a:pt x="534" y="2038"/>
                </a:cubicBezTo>
                <a:cubicBezTo>
                  <a:pt x="530" y="2045"/>
                  <a:pt x="527" y="2053"/>
                  <a:pt x="521" y="2060"/>
                </a:cubicBezTo>
                <a:cubicBezTo>
                  <a:pt x="521" y="2061"/>
                  <a:pt x="520" y="2061"/>
                  <a:pt x="520" y="2062"/>
                </a:cubicBezTo>
                <a:cubicBezTo>
                  <a:pt x="520" y="2062"/>
                  <a:pt x="520" y="2062"/>
                  <a:pt x="520" y="2062"/>
                </a:cubicBezTo>
                <a:cubicBezTo>
                  <a:pt x="519" y="2063"/>
                  <a:pt x="518" y="2064"/>
                  <a:pt x="517" y="2064"/>
                </a:cubicBezTo>
                <a:cubicBezTo>
                  <a:pt x="517" y="2065"/>
                  <a:pt x="517" y="2065"/>
                  <a:pt x="516" y="2065"/>
                </a:cubicBezTo>
                <a:cubicBezTo>
                  <a:pt x="516" y="2065"/>
                  <a:pt x="516" y="2066"/>
                  <a:pt x="516" y="2066"/>
                </a:cubicBezTo>
                <a:cubicBezTo>
                  <a:pt x="510" y="2071"/>
                  <a:pt x="503" y="2074"/>
                  <a:pt x="496" y="2076"/>
                </a:cubicBezTo>
                <a:cubicBezTo>
                  <a:pt x="495" y="2076"/>
                  <a:pt x="494" y="2076"/>
                  <a:pt x="493" y="2077"/>
                </a:cubicBezTo>
                <a:cubicBezTo>
                  <a:pt x="489" y="2078"/>
                  <a:pt x="484" y="2078"/>
                  <a:pt x="480" y="2078"/>
                </a:cubicBezTo>
                <a:cubicBezTo>
                  <a:pt x="476" y="2078"/>
                  <a:pt x="476" y="2078"/>
                  <a:pt x="476" y="2078"/>
                </a:cubicBezTo>
                <a:cubicBezTo>
                  <a:pt x="476" y="2078"/>
                  <a:pt x="476" y="2078"/>
                  <a:pt x="476" y="2078"/>
                </a:cubicBezTo>
                <a:cubicBezTo>
                  <a:pt x="458" y="2078"/>
                  <a:pt x="439" y="2078"/>
                  <a:pt x="421" y="2079"/>
                </a:cubicBezTo>
                <a:cubicBezTo>
                  <a:pt x="419" y="2079"/>
                  <a:pt x="418" y="2078"/>
                  <a:pt x="416" y="2078"/>
                </a:cubicBezTo>
                <a:cubicBezTo>
                  <a:pt x="414" y="2078"/>
                  <a:pt x="412" y="2078"/>
                  <a:pt x="410" y="2077"/>
                </a:cubicBezTo>
                <a:cubicBezTo>
                  <a:pt x="406" y="2076"/>
                  <a:pt x="404" y="2074"/>
                  <a:pt x="402" y="2072"/>
                </a:cubicBezTo>
                <a:cubicBezTo>
                  <a:pt x="401" y="2070"/>
                  <a:pt x="400" y="2068"/>
                  <a:pt x="400" y="2066"/>
                </a:cubicBezTo>
                <a:cubicBezTo>
                  <a:pt x="400" y="2064"/>
                  <a:pt x="401" y="2062"/>
                  <a:pt x="402" y="2060"/>
                </a:cubicBezTo>
                <a:cubicBezTo>
                  <a:pt x="402" y="2059"/>
                  <a:pt x="402" y="2059"/>
                  <a:pt x="403" y="2059"/>
                </a:cubicBezTo>
                <a:cubicBezTo>
                  <a:pt x="403" y="2058"/>
                  <a:pt x="403" y="2058"/>
                  <a:pt x="403" y="2058"/>
                </a:cubicBezTo>
                <a:cubicBezTo>
                  <a:pt x="404" y="2057"/>
                  <a:pt x="404" y="2057"/>
                  <a:pt x="404" y="2057"/>
                </a:cubicBezTo>
                <a:cubicBezTo>
                  <a:pt x="404" y="2057"/>
                  <a:pt x="404" y="2057"/>
                  <a:pt x="404" y="2057"/>
                </a:cubicBezTo>
                <a:cubicBezTo>
                  <a:pt x="409" y="2050"/>
                  <a:pt x="413" y="2043"/>
                  <a:pt x="418" y="2035"/>
                </a:cubicBezTo>
                <a:cubicBezTo>
                  <a:pt x="422" y="2030"/>
                  <a:pt x="425" y="2024"/>
                  <a:pt x="430" y="2019"/>
                </a:cubicBezTo>
                <a:cubicBezTo>
                  <a:pt x="430" y="2018"/>
                  <a:pt x="431" y="2018"/>
                  <a:pt x="431" y="2017"/>
                </a:cubicBezTo>
                <a:cubicBezTo>
                  <a:pt x="431" y="2017"/>
                  <a:pt x="432" y="2017"/>
                  <a:pt x="432" y="2017"/>
                </a:cubicBezTo>
                <a:cubicBezTo>
                  <a:pt x="433" y="2016"/>
                  <a:pt x="434" y="2015"/>
                  <a:pt x="435" y="2014"/>
                </a:cubicBezTo>
                <a:cubicBezTo>
                  <a:pt x="435" y="2014"/>
                  <a:pt x="435" y="2014"/>
                  <a:pt x="435" y="2014"/>
                </a:cubicBezTo>
                <a:cubicBezTo>
                  <a:pt x="435" y="2014"/>
                  <a:pt x="435" y="2014"/>
                  <a:pt x="435" y="2014"/>
                </a:cubicBezTo>
                <a:cubicBezTo>
                  <a:pt x="441" y="2009"/>
                  <a:pt x="449" y="2006"/>
                  <a:pt x="457" y="2004"/>
                </a:cubicBezTo>
                <a:cubicBezTo>
                  <a:pt x="457" y="2004"/>
                  <a:pt x="457" y="2004"/>
                  <a:pt x="457" y="2004"/>
                </a:cubicBezTo>
                <a:cubicBezTo>
                  <a:pt x="457" y="2004"/>
                  <a:pt x="458" y="2004"/>
                  <a:pt x="458" y="2004"/>
                </a:cubicBezTo>
                <a:cubicBezTo>
                  <a:pt x="459" y="2004"/>
                  <a:pt x="461" y="2004"/>
                  <a:pt x="462" y="2004"/>
                </a:cubicBezTo>
                <a:cubicBezTo>
                  <a:pt x="463" y="2003"/>
                  <a:pt x="464" y="2003"/>
                  <a:pt x="465" y="2003"/>
                </a:cubicBezTo>
                <a:cubicBezTo>
                  <a:pt x="466" y="2003"/>
                  <a:pt x="467" y="2003"/>
                  <a:pt x="468" y="2003"/>
                </a:cubicBezTo>
                <a:cubicBezTo>
                  <a:pt x="468" y="2003"/>
                  <a:pt x="469" y="2003"/>
                  <a:pt x="470" y="2003"/>
                </a:cubicBezTo>
                <a:cubicBezTo>
                  <a:pt x="471" y="2003"/>
                  <a:pt x="471" y="2003"/>
                  <a:pt x="471" y="2003"/>
                </a:cubicBezTo>
                <a:cubicBezTo>
                  <a:pt x="471" y="2003"/>
                  <a:pt x="471" y="2003"/>
                  <a:pt x="471" y="2003"/>
                </a:cubicBezTo>
                <a:cubicBezTo>
                  <a:pt x="488" y="2003"/>
                  <a:pt x="504" y="2003"/>
                  <a:pt x="521" y="2003"/>
                </a:cubicBezTo>
                <a:cubicBezTo>
                  <a:pt x="521" y="2003"/>
                  <a:pt x="521" y="2003"/>
                  <a:pt x="521" y="2003"/>
                </a:cubicBezTo>
                <a:cubicBezTo>
                  <a:pt x="524" y="2003"/>
                  <a:pt x="524" y="2003"/>
                  <a:pt x="524" y="2003"/>
                </a:cubicBezTo>
                <a:cubicBezTo>
                  <a:pt x="528" y="2003"/>
                  <a:pt x="532" y="2003"/>
                  <a:pt x="535" y="2004"/>
                </a:cubicBezTo>
                <a:cubicBezTo>
                  <a:pt x="536" y="2004"/>
                  <a:pt x="536" y="2005"/>
                  <a:pt x="537" y="2005"/>
                </a:cubicBezTo>
                <a:cubicBezTo>
                  <a:pt x="537" y="2005"/>
                  <a:pt x="538" y="2005"/>
                  <a:pt x="538" y="2006"/>
                </a:cubicBezTo>
                <a:cubicBezTo>
                  <a:pt x="538" y="2006"/>
                  <a:pt x="539" y="2006"/>
                  <a:pt x="539" y="2006"/>
                </a:cubicBezTo>
                <a:cubicBezTo>
                  <a:pt x="543" y="2008"/>
                  <a:pt x="546" y="2012"/>
                  <a:pt x="545" y="2017"/>
                </a:cubicBezTo>
                <a:close/>
                <a:moveTo>
                  <a:pt x="579" y="1956"/>
                </a:moveTo>
                <a:cubicBezTo>
                  <a:pt x="579" y="1956"/>
                  <a:pt x="579" y="1956"/>
                  <a:pt x="579" y="1956"/>
                </a:cubicBezTo>
                <a:cubicBezTo>
                  <a:pt x="579" y="1956"/>
                  <a:pt x="579" y="1956"/>
                  <a:pt x="579" y="1956"/>
                </a:cubicBezTo>
                <a:cubicBezTo>
                  <a:pt x="578" y="1957"/>
                  <a:pt x="578" y="1958"/>
                  <a:pt x="577" y="1959"/>
                </a:cubicBezTo>
                <a:cubicBezTo>
                  <a:pt x="577" y="1959"/>
                  <a:pt x="577" y="1960"/>
                  <a:pt x="577" y="1960"/>
                </a:cubicBezTo>
                <a:cubicBezTo>
                  <a:pt x="572" y="1964"/>
                  <a:pt x="566" y="1968"/>
                  <a:pt x="560" y="1970"/>
                </a:cubicBezTo>
                <a:cubicBezTo>
                  <a:pt x="560" y="1970"/>
                  <a:pt x="560" y="1970"/>
                  <a:pt x="560" y="1970"/>
                </a:cubicBezTo>
                <a:cubicBezTo>
                  <a:pt x="559" y="1970"/>
                  <a:pt x="558" y="1970"/>
                  <a:pt x="557" y="1971"/>
                </a:cubicBezTo>
                <a:cubicBezTo>
                  <a:pt x="556" y="1971"/>
                  <a:pt x="556" y="1971"/>
                  <a:pt x="555" y="1971"/>
                </a:cubicBezTo>
                <a:cubicBezTo>
                  <a:pt x="554" y="1971"/>
                  <a:pt x="554" y="1971"/>
                  <a:pt x="553" y="1971"/>
                </a:cubicBezTo>
                <a:cubicBezTo>
                  <a:pt x="550" y="1972"/>
                  <a:pt x="546" y="1973"/>
                  <a:pt x="542" y="1973"/>
                </a:cubicBezTo>
                <a:cubicBezTo>
                  <a:pt x="541" y="1973"/>
                  <a:pt x="541" y="1973"/>
                  <a:pt x="541" y="1973"/>
                </a:cubicBezTo>
                <a:cubicBezTo>
                  <a:pt x="534" y="1973"/>
                  <a:pt x="527" y="1973"/>
                  <a:pt x="520" y="1973"/>
                </a:cubicBezTo>
                <a:cubicBezTo>
                  <a:pt x="510" y="1973"/>
                  <a:pt x="499" y="1973"/>
                  <a:pt x="489" y="1973"/>
                </a:cubicBezTo>
                <a:cubicBezTo>
                  <a:pt x="488" y="1973"/>
                  <a:pt x="486" y="1973"/>
                  <a:pt x="484" y="1973"/>
                </a:cubicBezTo>
                <a:cubicBezTo>
                  <a:pt x="484" y="1973"/>
                  <a:pt x="484" y="1973"/>
                  <a:pt x="483" y="1973"/>
                </a:cubicBezTo>
                <a:cubicBezTo>
                  <a:pt x="482" y="1972"/>
                  <a:pt x="480" y="1972"/>
                  <a:pt x="479" y="1972"/>
                </a:cubicBezTo>
                <a:cubicBezTo>
                  <a:pt x="479" y="1972"/>
                  <a:pt x="479" y="1972"/>
                  <a:pt x="479" y="1972"/>
                </a:cubicBezTo>
                <a:cubicBezTo>
                  <a:pt x="479" y="1972"/>
                  <a:pt x="479" y="1972"/>
                  <a:pt x="479" y="1972"/>
                </a:cubicBezTo>
                <a:cubicBezTo>
                  <a:pt x="474" y="1970"/>
                  <a:pt x="470" y="1968"/>
                  <a:pt x="470" y="1963"/>
                </a:cubicBezTo>
                <a:cubicBezTo>
                  <a:pt x="470" y="1962"/>
                  <a:pt x="470" y="1961"/>
                  <a:pt x="470" y="1960"/>
                </a:cubicBezTo>
                <a:cubicBezTo>
                  <a:pt x="470" y="1960"/>
                  <a:pt x="470" y="1959"/>
                  <a:pt x="471" y="1959"/>
                </a:cubicBezTo>
                <a:cubicBezTo>
                  <a:pt x="471" y="1958"/>
                  <a:pt x="471" y="1957"/>
                  <a:pt x="472" y="1957"/>
                </a:cubicBezTo>
                <a:cubicBezTo>
                  <a:pt x="472" y="1957"/>
                  <a:pt x="472" y="1956"/>
                  <a:pt x="472" y="1956"/>
                </a:cubicBezTo>
                <a:cubicBezTo>
                  <a:pt x="472" y="1956"/>
                  <a:pt x="472" y="1956"/>
                  <a:pt x="472" y="1956"/>
                </a:cubicBezTo>
                <a:cubicBezTo>
                  <a:pt x="473" y="1955"/>
                  <a:pt x="474" y="1954"/>
                  <a:pt x="474" y="1953"/>
                </a:cubicBezTo>
                <a:cubicBezTo>
                  <a:pt x="479" y="1945"/>
                  <a:pt x="485" y="1938"/>
                  <a:pt x="490" y="1930"/>
                </a:cubicBezTo>
                <a:cubicBezTo>
                  <a:pt x="490" y="1930"/>
                  <a:pt x="490" y="1930"/>
                  <a:pt x="490" y="1930"/>
                </a:cubicBezTo>
                <a:cubicBezTo>
                  <a:pt x="492" y="1927"/>
                  <a:pt x="492" y="1927"/>
                  <a:pt x="492" y="1927"/>
                </a:cubicBezTo>
                <a:cubicBezTo>
                  <a:pt x="493" y="1925"/>
                  <a:pt x="495" y="1923"/>
                  <a:pt x="498" y="1921"/>
                </a:cubicBezTo>
                <a:cubicBezTo>
                  <a:pt x="499" y="1920"/>
                  <a:pt x="501" y="1919"/>
                  <a:pt x="503" y="1918"/>
                </a:cubicBezTo>
                <a:cubicBezTo>
                  <a:pt x="504" y="1918"/>
                  <a:pt x="505" y="1917"/>
                  <a:pt x="506" y="1917"/>
                </a:cubicBezTo>
                <a:cubicBezTo>
                  <a:pt x="506" y="1917"/>
                  <a:pt x="506" y="1917"/>
                  <a:pt x="507" y="1917"/>
                </a:cubicBezTo>
                <a:cubicBezTo>
                  <a:pt x="507" y="1917"/>
                  <a:pt x="507" y="1916"/>
                  <a:pt x="507" y="1916"/>
                </a:cubicBezTo>
                <a:cubicBezTo>
                  <a:pt x="508" y="1916"/>
                  <a:pt x="508" y="1916"/>
                  <a:pt x="508" y="1916"/>
                </a:cubicBezTo>
                <a:cubicBezTo>
                  <a:pt x="511" y="1915"/>
                  <a:pt x="514" y="1914"/>
                  <a:pt x="517" y="1913"/>
                </a:cubicBezTo>
                <a:cubicBezTo>
                  <a:pt x="521" y="1913"/>
                  <a:pt x="525" y="1912"/>
                  <a:pt x="528" y="1912"/>
                </a:cubicBezTo>
                <a:cubicBezTo>
                  <a:pt x="538" y="1912"/>
                  <a:pt x="538" y="1912"/>
                  <a:pt x="538" y="1912"/>
                </a:cubicBezTo>
                <a:cubicBezTo>
                  <a:pt x="541" y="1912"/>
                  <a:pt x="543" y="1912"/>
                  <a:pt x="545" y="1912"/>
                </a:cubicBezTo>
                <a:cubicBezTo>
                  <a:pt x="555" y="1912"/>
                  <a:pt x="564" y="1912"/>
                  <a:pt x="573" y="1912"/>
                </a:cubicBezTo>
                <a:cubicBezTo>
                  <a:pt x="573" y="1912"/>
                  <a:pt x="573" y="1912"/>
                  <a:pt x="573" y="1912"/>
                </a:cubicBezTo>
                <a:cubicBezTo>
                  <a:pt x="577" y="1912"/>
                  <a:pt x="577" y="1912"/>
                  <a:pt x="577" y="1912"/>
                </a:cubicBezTo>
                <a:cubicBezTo>
                  <a:pt x="581" y="1912"/>
                  <a:pt x="584" y="1913"/>
                  <a:pt x="587" y="1913"/>
                </a:cubicBezTo>
                <a:cubicBezTo>
                  <a:pt x="589" y="1914"/>
                  <a:pt x="590" y="1915"/>
                  <a:pt x="592" y="1915"/>
                </a:cubicBezTo>
                <a:cubicBezTo>
                  <a:pt x="596" y="1918"/>
                  <a:pt x="599" y="1921"/>
                  <a:pt x="595" y="1927"/>
                </a:cubicBezTo>
                <a:cubicBezTo>
                  <a:pt x="592" y="1934"/>
                  <a:pt x="588" y="1941"/>
                  <a:pt x="584" y="1948"/>
                </a:cubicBezTo>
                <a:cubicBezTo>
                  <a:pt x="579" y="1956"/>
                  <a:pt x="579" y="1956"/>
                  <a:pt x="579" y="1956"/>
                </a:cubicBezTo>
                <a:cubicBezTo>
                  <a:pt x="579" y="1956"/>
                  <a:pt x="579" y="1956"/>
                  <a:pt x="579" y="1956"/>
                </a:cubicBezTo>
                <a:close/>
                <a:moveTo>
                  <a:pt x="1064" y="2056"/>
                </a:moveTo>
                <a:cubicBezTo>
                  <a:pt x="1064" y="2057"/>
                  <a:pt x="1064" y="2059"/>
                  <a:pt x="1064" y="2060"/>
                </a:cubicBezTo>
                <a:cubicBezTo>
                  <a:pt x="1064" y="2060"/>
                  <a:pt x="1064" y="2060"/>
                  <a:pt x="1064" y="2061"/>
                </a:cubicBezTo>
                <a:cubicBezTo>
                  <a:pt x="1063" y="2062"/>
                  <a:pt x="1063" y="2063"/>
                  <a:pt x="1062" y="2064"/>
                </a:cubicBezTo>
                <a:cubicBezTo>
                  <a:pt x="1062" y="2064"/>
                  <a:pt x="1062" y="2064"/>
                  <a:pt x="1062" y="2064"/>
                </a:cubicBezTo>
                <a:cubicBezTo>
                  <a:pt x="1062" y="2064"/>
                  <a:pt x="1062" y="2064"/>
                  <a:pt x="1062" y="2064"/>
                </a:cubicBezTo>
                <a:cubicBezTo>
                  <a:pt x="1061" y="2065"/>
                  <a:pt x="1060" y="2066"/>
                  <a:pt x="1059" y="2067"/>
                </a:cubicBezTo>
                <a:cubicBezTo>
                  <a:pt x="1059" y="2067"/>
                  <a:pt x="1059" y="2067"/>
                  <a:pt x="1059" y="2068"/>
                </a:cubicBezTo>
                <a:cubicBezTo>
                  <a:pt x="1058" y="2069"/>
                  <a:pt x="1057" y="2069"/>
                  <a:pt x="1056" y="2070"/>
                </a:cubicBezTo>
                <a:cubicBezTo>
                  <a:pt x="1056" y="2070"/>
                  <a:pt x="1055" y="2071"/>
                  <a:pt x="1055" y="2071"/>
                </a:cubicBezTo>
                <a:cubicBezTo>
                  <a:pt x="1055" y="2071"/>
                  <a:pt x="1055" y="2071"/>
                  <a:pt x="1055" y="2071"/>
                </a:cubicBezTo>
                <a:cubicBezTo>
                  <a:pt x="1053" y="2072"/>
                  <a:pt x="1052" y="2072"/>
                  <a:pt x="1051" y="2073"/>
                </a:cubicBezTo>
                <a:cubicBezTo>
                  <a:pt x="1051" y="2073"/>
                  <a:pt x="1051" y="2073"/>
                  <a:pt x="1050" y="2073"/>
                </a:cubicBezTo>
                <a:cubicBezTo>
                  <a:pt x="1049" y="2074"/>
                  <a:pt x="1048" y="2074"/>
                  <a:pt x="1047" y="2074"/>
                </a:cubicBezTo>
                <a:cubicBezTo>
                  <a:pt x="1047" y="2075"/>
                  <a:pt x="1046" y="2075"/>
                  <a:pt x="1046" y="2075"/>
                </a:cubicBezTo>
                <a:cubicBezTo>
                  <a:pt x="1046" y="2075"/>
                  <a:pt x="1045" y="2075"/>
                  <a:pt x="1045" y="2075"/>
                </a:cubicBezTo>
                <a:cubicBezTo>
                  <a:pt x="1045" y="2075"/>
                  <a:pt x="1045" y="2075"/>
                  <a:pt x="1044" y="2075"/>
                </a:cubicBezTo>
                <a:cubicBezTo>
                  <a:pt x="1043" y="2076"/>
                  <a:pt x="1042" y="2076"/>
                  <a:pt x="1041" y="2076"/>
                </a:cubicBezTo>
                <a:cubicBezTo>
                  <a:pt x="1039" y="2076"/>
                  <a:pt x="1038" y="2076"/>
                  <a:pt x="1037" y="2077"/>
                </a:cubicBezTo>
                <a:cubicBezTo>
                  <a:pt x="1036" y="2077"/>
                  <a:pt x="1035" y="2077"/>
                  <a:pt x="1034" y="2077"/>
                </a:cubicBezTo>
                <a:cubicBezTo>
                  <a:pt x="1033" y="2077"/>
                  <a:pt x="1033" y="2077"/>
                  <a:pt x="1033" y="2077"/>
                </a:cubicBezTo>
                <a:cubicBezTo>
                  <a:pt x="1031" y="2077"/>
                  <a:pt x="1031" y="2077"/>
                  <a:pt x="1031" y="2077"/>
                </a:cubicBezTo>
                <a:cubicBezTo>
                  <a:pt x="1031" y="2077"/>
                  <a:pt x="1031" y="2077"/>
                  <a:pt x="1031" y="2077"/>
                </a:cubicBezTo>
                <a:cubicBezTo>
                  <a:pt x="1025" y="2077"/>
                  <a:pt x="1018" y="2077"/>
                  <a:pt x="1011" y="2077"/>
                </a:cubicBezTo>
                <a:cubicBezTo>
                  <a:pt x="981" y="2077"/>
                  <a:pt x="630" y="2078"/>
                  <a:pt x="605" y="2078"/>
                </a:cubicBezTo>
                <a:cubicBezTo>
                  <a:pt x="604" y="2078"/>
                  <a:pt x="602" y="2078"/>
                  <a:pt x="600" y="2078"/>
                </a:cubicBezTo>
                <a:cubicBezTo>
                  <a:pt x="598" y="2077"/>
                  <a:pt x="596" y="2077"/>
                  <a:pt x="594" y="2076"/>
                </a:cubicBezTo>
                <a:cubicBezTo>
                  <a:pt x="590" y="2075"/>
                  <a:pt x="588" y="2074"/>
                  <a:pt x="586" y="2072"/>
                </a:cubicBezTo>
                <a:cubicBezTo>
                  <a:pt x="584" y="2070"/>
                  <a:pt x="583" y="2068"/>
                  <a:pt x="582" y="2065"/>
                </a:cubicBezTo>
                <a:cubicBezTo>
                  <a:pt x="582" y="2063"/>
                  <a:pt x="582" y="2060"/>
                  <a:pt x="584" y="2057"/>
                </a:cubicBezTo>
                <a:cubicBezTo>
                  <a:pt x="584" y="2056"/>
                  <a:pt x="584" y="2056"/>
                  <a:pt x="584" y="2056"/>
                </a:cubicBezTo>
                <a:cubicBezTo>
                  <a:pt x="584" y="2056"/>
                  <a:pt x="584" y="2056"/>
                  <a:pt x="584" y="2056"/>
                </a:cubicBezTo>
                <a:cubicBezTo>
                  <a:pt x="588" y="2048"/>
                  <a:pt x="592" y="2040"/>
                  <a:pt x="596" y="2031"/>
                </a:cubicBezTo>
                <a:cubicBezTo>
                  <a:pt x="597" y="2030"/>
                  <a:pt x="598" y="2029"/>
                  <a:pt x="598" y="2027"/>
                </a:cubicBezTo>
                <a:cubicBezTo>
                  <a:pt x="601" y="2021"/>
                  <a:pt x="601" y="2021"/>
                  <a:pt x="601" y="2021"/>
                </a:cubicBezTo>
                <a:cubicBezTo>
                  <a:pt x="603" y="2018"/>
                  <a:pt x="605" y="2016"/>
                  <a:pt x="607" y="2014"/>
                </a:cubicBezTo>
                <a:cubicBezTo>
                  <a:pt x="608" y="2013"/>
                  <a:pt x="609" y="2013"/>
                  <a:pt x="609" y="2012"/>
                </a:cubicBezTo>
                <a:cubicBezTo>
                  <a:pt x="610" y="2012"/>
                  <a:pt x="610" y="2012"/>
                  <a:pt x="610" y="2011"/>
                </a:cubicBezTo>
                <a:cubicBezTo>
                  <a:pt x="611" y="2011"/>
                  <a:pt x="612" y="2011"/>
                  <a:pt x="612" y="2010"/>
                </a:cubicBezTo>
                <a:cubicBezTo>
                  <a:pt x="612" y="2010"/>
                  <a:pt x="612" y="2010"/>
                  <a:pt x="613" y="2010"/>
                </a:cubicBezTo>
                <a:cubicBezTo>
                  <a:pt x="613" y="2010"/>
                  <a:pt x="613" y="2010"/>
                  <a:pt x="614" y="2009"/>
                </a:cubicBezTo>
                <a:cubicBezTo>
                  <a:pt x="615" y="2009"/>
                  <a:pt x="616" y="2008"/>
                  <a:pt x="617" y="2008"/>
                </a:cubicBezTo>
                <a:cubicBezTo>
                  <a:pt x="617" y="2008"/>
                  <a:pt x="618" y="2007"/>
                  <a:pt x="618" y="2007"/>
                </a:cubicBezTo>
                <a:cubicBezTo>
                  <a:pt x="619" y="2007"/>
                  <a:pt x="620" y="2007"/>
                  <a:pt x="621" y="2006"/>
                </a:cubicBezTo>
                <a:cubicBezTo>
                  <a:pt x="622" y="2006"/>
                  <a:pt x="623" y="2005"/>
                  <a:pt x="625" y="2005"/>
                </a:cubicBezTo>
                <a:cubicBezTo>
                  <a:pt x="625" y="2005"/>
                  <a:pt x="626" y="2004"/>
                  <a:pt x="627" y="2004"/>
                </a:cubicBezTo>
                <a:cubicBezTo>
                  <a:pt x="627" y="2004"/>
                  <a:pt x="628" y="2004"/>
                  <a:pt x="628" y="2004"/>
                </a:cubicBezTo>
                <a:cubicBezTo>
                  <a:pt x="632" y="2003"/>
                  <a:pt x="636" y="2002"/>
                  <a:pt x="640" y="2002"/>
                </a:cubicBezTo>
                <a:cubicBezTo>
                  <a:pt x="640" y="2002"/>
                  <a:pt x="1008" y="2001"/>
                  <a:pt x="1021" y="2001"/>
                </a:cubicBezTo>
                <a:cubicBezTo>
                  <a:pt x="1026" y="2001"/>
                  <a:pt x="1030" y="2001"/>
                  <a:pt x="1034" y="2001"/>
                </a:cubicBezTo>
                <a:cubicBezTo>
                  <a:pt x="1036" y="2001"/>
                  <a:pt x="1038" y="2002"/>
                  <a:pt x="1040" y="2002"/>
                </a:cubicBezTo>
                <a:cubicBezTo>
                  <a:pt x="1040" y="2002"/>
                  <a:pt x="1040" y="2002"/>
                  <a:pt x="1041" y="2002"/>
                </a:cubicBezTo>
                <a:cubicBezTo>
                  <a:pt x="1042" y="2002"/>
                  <a:pt x="1044" y="2002"/>
                  <a:pt x="1045" y="2003"/>
                </a:cubicBezTo>
                <a:cubicBezTo>
                  <a:pt x="1045" y="2003"/>
                  <a:pt x="1046" y="2003"/>
                  <a:pt x="1046" y="2003"/>
                </a:cubicBezTo>
                <a:cubicBezTo>
                  <a:pt x="1046" y="2003"/>
                  <a:pt x="1046" y="2003"/>
                  <a:pt x="1046" y="2003"/>
                </a:cubicBezTo>
                <a:cubicBezTo>
                  <a:pt x="1048" y="2003"/>
                  <a:pt x="1049" y="2004"/>
                  <a:pt x="1050" y="2004"/>
                </a:cubicBezTo>
                <a:cubicBezTo>
                  <a:pt x="1050" y="2004"/>
                  <a:pt x="1051" y="2005"/>
                  <a:pt x="1051" y="2005"/>
                </a:cubicBezTo>
                <a:cubicBezTo>
                  <a:pt x="1052" y="2005"/>
                  <a:pt x="1053" y="2006"/>
                  <a:pt x="1054" y="2006"/>
                </a:cubicBezTo>
                <a:cubicBezTo>
                  <a:pt x="1055" y="2006"/>
                  <a:pt x="1055" y="2007"/>
                  <a:pt x="1055" y="2007"/>
                </a:cubicBezTo>
                <a:cubicBezTo>
                  <a:pt x="1055" y="2007"/>
                  <a:pt x="1055" y="2007"/>
                  <a:pt x="1056" y="2007"/>
                </a:cubicBezTo>
                <a:cubicBezTo>
                  <a:pt x="1056" y="2008"/>
                  <a:pt x="1057" y="2008"/>
                  <a:pt x="1058" y="2009"/>
                </a:cubicBezTo>
                <a:cubicBezTo>
                  <a:pt x="1059" y="2010"/>
                  <a:pt x="1061" y="2011"/>
                  <a:pt x="1061" y="2013"/>
                </a:cubicBezTo>
                <a:cubicBezTo>
                  <a:pt x="1063" y="2015"/>
                  <a:pt x="1064" y="2017"/>
                  <a:pt x="1064" y="2020"/>
                </a:cubicBezTo>
                <a:cubicBezTo>
                  <a:pt x="1064" y="2022"/>
                  <a:pt x="1064" y="2022"/>
                  <a:pt x="1064" y="2022"/>
                </a:cubicBezTo>
                <a:cubicBezTo>
                  <a:pt x="1064" y="2022"/>
                  <a:pt x="1064" y="2022"/>
                  <a:pt x="1064" y="2022"/>
                </a:cubicBezTo>
                <a:cubicBezTo>
                  <a:pt x="1064" y="2031"/>
                  <a:pt x="1064" y="2040"/>
                  <a:pt x="1064" y="2049"/>
                </a:cubicBezTo>
                <a:cubicBezTo>
                  <a:pt x="1064" y="2051"/>
                  <a:pt x="1064" y="2054"/>
                  <a:pt x="1064" y="2056"/>
                </a:cubicBezTo>
                <a:close/>
                <a:moveTo>
                  <a:pt x="1114" y="1878"/>
                </a:moveTo>
                <a:cubicBezTo>
                  <a:pt x="1114" y="1878"/>
                  <a:pt x="1114" y="1877"/>
                  <a:pt x="1113" y="1877"/>
                </a:cubicBezTo>
                <a:cubicBezTo>
                  <a:pt x="1113" y="1877"/>
                  <a:pt x="1113" y="1877"/>
                  <a:pt x="1113" y="1877"/>
                </a:cubicBezTo>
                <a:cubicBezTo>
                  <a:pt x="1112" y="1875"/>
                  <a:pt x="1111" y="1873"/>
                  <a:pt x="1111" y="1871"/>
                </a:cubicBezTo>
                <a:cubicBezTo>
                  <a:pt x="1111" y="1870"/>
                  <a:pt x="1111" y="1870"/>
                  <a:pt x="1111" y="1870"/>
                </a:cubicBezTo>
                <a:cubicBezTo>
                  <a:pt x="1110" y="1868"/>
                  <a:pt x="1110" y="1867"/>
                  <a:pt x="1110" y="1866"/>
                </a:cubicBezTo>
                <a:cubicBezTo>
                  <a:pt x="1110" y="1866"/>
                  <a:pt x="1110" y="1866"/>
                  <a:pt x="1110" y="1866"/>
                </a:cubicBezTo>
                <a:cubicBezTo>
                  <a:pt x="1110" y="1861"/>
                  <a:pt x="1109" y="1855"/>
                  <a:pt x="1109" y="1849"/>
                </a:cubicBezTo>
                <a:cubicBezTo>
                  <a:pt x="1109" y="1848"/>
                  <a:pt x="1109" y="1848"/>
                  <a:pt x="1109" y="1848"/>
                </a:cubicBezTo>
                <a:cubicBezTo>
                  <a:pt x="1109" y="1846"/>
                  <a:pt x="1109" y="1844"/>
                  <a:pt x="1110" y="1843"/>
                </a:cubicBezTo>
                <a:cubicBezTo>
                  <a:pt x="1112" y="1841"/>
                  <a:pt x="1113" y="1840"/>
                  <a:pt x="1115" y="1839"/>
                </a:cubicBezTo>
                <a:cubicBezTo>
                  <a:pt x="1118" y="1838"/>
                  <a:pt x="1120" y="1837"/>
                  <a:pt x="1123" y="1836"/>
                </a:cubicBezTo>
                <a:cubicBezTo>
                  <a:pt x="1123" y="1836"/>
                  <a:pt x="1123" y="1836"/>
                  <a:pt x="1123" y="1836"/>
                </a:cubicBezTo>
                <a:cubicBezTo>
                  <a:pt x="1123" y="1836"/>
                  <a:pt x="1123" y="1836"/>
                  <a:pt x="1123" y="1836"/>
                </a:cubicBezTo>
                <a:cubicBezTo>
                  <a:pt x="1124" y="1836"/>
                  <a:pt x="1125" y="1836"/>
                  <a:pt x="1126" y="1836"/>
                </a:cubicBezTo>
                <a:cubicBezTo>
                  <a:pt x="1127" y="1836"/>
                  <a:pt x="1127" y="1836"/>
                  <a:pt x="1128" y="1836"/>
                </a:cubicBezTo>
                <a:cubicBezTo>
                  <a:pt x="1133" y="1835"/>
                  <a:pt x="1138" y="1835"/>
                  <a:pt x="1143" y="1835"/>
                </a:cubicBezTo>
                <a:cubicBezTo>
                  <a:pt x="1176" y="1835"/>
                  <a:pt x="1176" y="1835"/>
                  <a:pt x="1176" y="1835"/>
                </a:cubicBezTo>
                <a:cubicBezTo>
                  <a:pt x="1178" y="1835"/>
                  <a:pt x="1180" y="1835"/>
                  <a:pt x="1182" y="1836"/>
                </a:cubicBezTo>
                <a:cubicBezTo>
                  <a:pt x="1191" y="1837"/>
                  <a:pt x="1201" y="1839"/>
                  <a:pt x="1203" y="1848"/>
                </a:cubicBezTo>
                <a:cubicBezTo>
                  <a:pt x="1205" y="1855"/>
                  <a:pt x="1206" y="1863"/>
                  <a:pt x="1207" y="1870"/>
                </a:cubicBezTo>
                <a:cubicBezTo>
                  <a:pt x="1207" y="1871"/>
                  <a:pt x="1207" y="1871"/>
                  <a:pt x="1207" y="1871"/>
                </a:cubicBezTo>
                <a:cubicBezTo>
                  <a:pt x="1208" y="1873"/>
                  <a:pt x="1207" y="1874"/>
                  <a:pt x="1207" y="1876"/>
                </a:cubicBezTo>
                <a:cubicBezTo>
                  <a:pt x="1207" y="1876"/>
                  <a:pt x="1207" y="1876"/>
                  <a:pt x="1206" y="1876"/>
                </a:cubicBezTo>
                <a:cubicBezTo>
                  <a:pt x="1206" y="1876"/>
                  <a:pt x="1206" y="1876"/>
                  <a:pt x="1206" y="1876"/>
                </a:cubicBezTo>
                <a:cubicBezTo>
                  <a:pt x="1206" y="1877"/>
                  <a:pt x="1206" y="1877"/>
                  <a:pt x="1206" y="1877"/>
                </a:cubicBezTo>
                <a:cubicBezTo>
                  <a:pt x="1204" y="1880"/>
                  <a:pt x="1200" y="1882"/>
                  <a:pt x="1195" y="1883"/>
                </a:cubicBezTo>
                <a:cubicBezTo>
                  <a:pt x="1195" y="1883"/>
                  <a:pt x="1195" y="1884"/>
                  <a:pt x="1194" y="1884"/>
                </a:cubicBezTo>
                <a:cubicBezTo>
                  <a:pt x="1194" y="1884"/>
                  <a:pt x="1193" y="1884"/>
                  <a:pt x="1193" y="1884"/>
                </a:cubicBezTo>
                <a:cubicBezTo>
                  <a:pt x="1192" y="1884"/>
                  <a:pt x="1192" y="1884"/>
                  <a:pt x="1192" y="1884"/>
                </a:cubicBezTo>
                <a:cubicBezTo>
                  <a:pt x="1191" y="1884"/>
                  <a:pt x="1190" y="1884"/>
                  <a:pt x="1189" y="1885"/>
                </a:cubicBezTo>
                <a:cubicBezTo>
                  <a:pt x="1178" y="1886"/>
                  <a:pt x="1164" y="1885"/>
                  <a:pt x="1158" y="1885"/>
                </a:cubicBezTo>
                <a:cubicBezTo>
                  <a:pt x="1137" y="1885"/>
                  <a:pt x="1137" y="1885"/>
                  <a:pt x="1137" y="1885"/>
                </a:cubicBezTo>
                <a:cubicBezTo>
                  <a:pt x="1135" y="1885"/>
                  <a:pt x="1134" y="1885"/>
                  <a:pt x="1132" y="1885"/>
                </a:cubicBezTo>
                <a:cubicBezTo>
                  <a:pt x="1131" y="1884"/>
                  <a:pt x="1130" y="1884"/>
                  <a:pt x="1128" y="1884"/>
                </a:cubicBezTo>
                <a:cubicBezTo>
                  <a:pt x="1128" y="1884"/>
                  <a:pt x="1128" y="1884"/>
                  <a:pt x="1127" y="1884"/>
                </a:cubicBezTo>
                <a:cubicBezTo>
                  <a:pt x="1127" y="1884"/>
                  <a:pt x="1127" y="1884"/>
                  <a:pt x="1127" y="1884"/>
                </a:cubicBezTo>
                <a:cubicBezTo>
                  <a:pt x="1126" y="1883"/>
                  <a:pt x="1125" y="1883"/>
                  <a:pt x="1123" y="1883"/>
                </a:cubicBezTo>
                <a:cubicBezTo>
                  <a:pt x="1123" y="1883"/>
                  <a:pt x="1122" y="1882"/>
                  <a:pt x="1122" y="1882"/>
                </a:cubicBezTo>
                <a:cubicBezTo>
                  <a:pt x="1121" y="1882"/>
                  <a:pt x="1120" y="1881"/>
                  <a:pt x="1119" y="1881"/>
                </a:cubicBezTo>
                <a:cubicBezTo>
                  <a:pt x="1117" y="1880"/>
                  <a:pt x="1116" y="1879"/>
                  <a:pt x="1115" y="1878"/>
                </a:cubicBezTo>
                <a:cubicBezTo>
                  <a:pt x="1115" y="1878"/>
                  <a:pt x="1114" y="1878"/>
                  <a:pt x="1114" y="1878"/>
                </a:cubicBezTo>
                <a:close/>
                <a:moveTo>
                  <a:pt x="1120" y="1961"/>
                </a:moveTo>
                <a:cubicBezTo>
                  <a:pt x="1118" y="1959"/>
                  <a:pt x="1117" y="1957"/>
                  <a:pt x="1117" y="1955"/>
                </a:cubicBezTo>
                <a:cubicBezTo>
                  <a:pt x="1117" y="1952"/>
                  <a:pt x="1117" y="1952"/>
                  <a:pt x="1117" y="1952"/>
                </a:cubicBezTo>
                <a:cubicBezTo>
                  <a:pt x="1117" y="1952"/>
                  <a:pt x="1117" y="1952"/>
                  <a:pt x="1117" y="1952"/>
                </a:cubicBezTo>
                <a:cubicBezTo>
                  <a:pt x="1116" y="1943"/>
                  <a:pt x="1116" y="1935"/>
                  <a:pt x="1115" y="1926"/>
                </a:cubicBezTo>
                <a:cubicBezTo>
                  <a:pt x="1115" y="1926"/>
                  <a:pt x="1115" y="1926"/>
                  <a:pt x="1115" y="1926"/>
                </a:cubicBezTo>
                <a:cubicBezTo>
                  <a:pt x="1115" y="1926"/>
                  <a:pt x="1115" y="1926"/>
                  <a:pt x="1115" y="1926"/>
                </a:cubicBezTo>
                <a:cubicBezTo>
                  <a:pt x="1115" y="1925"/>
                  <a:pt x="1115" y="1925"/>
                  <a:pt x="1115" y="1924"/>
                </a:cubicBezTo>
                <a:cubicBezTo>
                  <a:pt x="1117" y="1906"/>
                  <a:pt x="1155" y="1911"/>
                  <a:pt x="1167" y="1911"/>
                </a:cubicBezTo>
                <a:cubicBezTo>
                  <a:pt x="1181" y="1911"/>
                  <a:pt x="1208" y="1907"/>
                  <a:pt x="1216" y="1921"/>
                </a:cubicBezTo>
                <a:cubicBezTo>
                  <a:pt x="1217" y="1923"/>
                  <a:pt x="1218" y="1924"/>
                  <a:pt x="1218" y="1925"/>
                </a:cubicBezTo>
                <a:cubicBezTo>
                  <a:pt x="1219" y="1927"/>
                  <a:pt x="1219" y="1927"/>
                  <a:pt x="1219" y="1927"/>
                </a:cubicBezTo>
                <a:cubicBezTo>
                  <a:pt x="1219" y="1927"/>
                  <a:pt x="1219" y="1927"/>
                  <a:pt x="1219" y="1927"/>
                </a:cubicBezTo>
                <a:cubicBezTo>
                  <a:pt x="1219" y="1931"/>
                  <a:pt x="1220" y="1936"/>
                  <a:pt x="1221" y="1940"/>
                </a:cubicBezTo>
                <a:cubicBezTo>
                  <a:pt x="1224" y="1955"/>
                  <a:pt x="1224" y="1955"/>
                  <a:pt x="1224" y="1955"/>
                </a:cubicBezTo>
                <a:cubicBezTo>
                  <a:pt x="1225" y="1957"/>
                  <a:pt x="1224" y="1959"/>
                  <a:pt x="1223" y="1961"/>
                </a:cubicBezTo>
                <a:cubicBezTo>
                  <a:pt x="1223" y="1962"/>
                  <a:pt x="1222" y="1963"/>
                  <a:pt x="1220" y="1964"/>
                </a:cubicBezTo>
                <a:cubicBezTo>
                  <a:pt x="1220" y="1965"/>
                  <a:pt x="1219" y="1965"/>
                  <a:pt x="1219" y="1966"/>
                </a:cubicBezTo>
                <a:cubicBezTo>
                  <a:pt x="1219" y="1966"/>
                  <a:pt x="1218" y="1966"/>
                  <a:pt x="1218" y="1966"/>
                </a:cubicBezTo>
                <a:cubicBezTo>
                  <a:pt x="1218" y="1966"/>
                  <a:pt x="1218" y="1966"/>
                  <a:pt x="1218" y="1967"/>
                </a:cubicBezTo>
                <a:cubicBezTo>
                  <a:pt x="1217" y="1967"/>
                  <a:pt x="1216" y="1967"/>
                  <a:pt x="1215" y="1968"/>
                </a:cubicBezTo>
                <a:cubicBezTo>
                  <a:pt x="1215" y="1968"/>
                  <a:pt x="1214" y="1968"/>
                  <a:pt x="1213" y="1969"/>
                </a:cubicBezTo>
                <a:cubicBezTo>
                  <a:pt x="1213" y="1969"/>
                  <a:pt x="1212" y="1969"/>
                  <a:pt x="1212" y="1969"/>
                </a:cubicBezTo>
                <a:cubicBezTo>
                  <a:pt x="1211" y="1969"/>
                  <a:pt x="1211" y="1970"/>
                  <a:pt x="1210" y="1970"/>
                </a:cubicBezTo>
                <a:cubicBezTo>
                  <a:pt x="1209" y="1970"/>
                  <a:pt x="1209" y="1970"/>
                  <a:pt x="1208" y="1970"/>
                </a:cubicBezTo>
                <a:cubicBezTo>
                  <a:pt x="1208" y="1970"/>
                  <a:pt x="1207" y="1970"/>
                  <a:pt x="1207" y="1970"/>
                </a:cubicBezTo>
                <a:cubicBezTo>
                  <a:pt x="1206" y="1971"/>
                  <a:pt x="1205" y="1971"/>
                  <a:pt x="1204" y="1971"/>
                </a:cubicBezTo>
                <a:cubicBezTo>
                  <a:pt x="1202" y="1971"/>
                  <a:pt x="1201" y="1971"/>
                  <a:pt x="1199" y="1971"/>
                </a:cubicBezTo>
                <a:cubicBezTo>
                  <a:pt x="1199" y="1971"/>
                  <a:pt x="1199" y="1971"/>
                  <a:pt x="1199" y="1971"/>
                </a:cubicBezTo>
                <a:cubicBezTo>
                  <a:pt x="1199" y="1971"/>
                  <a:pt x="1199" y="1971"/>
                  <a:pt x="1199" y="1971"/>
                </a:cubicBezTo>
                <a:cubicBezTo>
                  <a:pt x="1181" y="1971"/>
                  <a:pt x="1164" y="1971"/>
                  <a:pt x="1147" y="1971"/>
                </a:cubicBezTo>
                <a:cubicBezTo>
                  <a:pt x="1145" y="1971"/>
                  <a:pt x="1143" y="1971"/>
                  <a:pt x="1141" y="1971"/>
                </a:cubicBezTo>
                <a:cubicBezTo>
                  <a:pt x="1141" y="1971"/>
                  <a:pt x="1140" y="1971"/>
                  <a:pt x="1140" y="1971"/>
                </a:cubicBezTo>
                <a:cubicBezTo>
                  <a:pt x="1139" y="1971"/>
                  <a:pt x="1137" y="1970"/>
                  <a:pt x="1136" y="1970"/>
                </a:cubicBezTo>
                <a:cubicBezTo>
                  <a:pt x="1136" y="1970"/>
                  <a:pt x="1136" y="1970"/>
                  <a:pt x="1136" y="1970"/>
                </a:cubicBezTo>
                <a:cubicBezTo>
                  <a:pt x="1135" y="1970"/>
                  <a:pt x="1135" y="1970"/>
                  <a:pt x="1135" y="1970"/>
                </a:cubicBezTo>
                <a:cubicBezTo>
                  <a:pt x="1134" y="1969"/>
                  <a:pt x="1132" y="1969"/>
                  <a:pt x="1131" y="1969"/>
                </a:cubicBezTo>
                <a:cubicBezTo>
                  <a:pt x="1130" y="1968"/>
                  <a:pt x="1130" y="1968"/>
                  <a:pt x="1129" y="1968"/>
                </a:cubicBezTo>
                <a:cubicBezTo>
                  <a:pt x="1128" y="1967"/>
                  <a:pt x="1128" y="1967"/>
                  <a:pt x="1127" y="1967"/>
                </a:cubicBezTo>
                <a:cubicBezTo>
                  <a:pt x="1127" y="1967"/>
                  <a:pt x="1126" y="1967"/>
                  <a:pt x="1126" y="1966"/>
                </a:cubicBezTo>
                <a:cubicBezTo>
                  <a:pt x="1124" y="1965"/>
                  <a:pt x="1121" y="1963"/>
                  <a:pt x="1120" y="1961"/>
                </a:cubicBezTo>
                <a:close/>
                <a:moveTo>
                  <a:pt x="1244" y="2063"/>
                </a:moveTo>
                <a:cubicBezTo>
                  <a:pt x="1243" y="2066"/>
                  <a:pt x="1241" y="2068"/>
                  <a:pt x="1238" y="2070"/>
                </a:cubicBezTo>
                <a:cubicBezTo>
                  <a:pt x="1236" y="2072"/>
                  <a:pt x="1233" y="2074"/>
                  <a:pt x="1229" y="2075"/>
                </a:cubicBezTo>
                <a:cubicBezTo>
                  <a:pt x="1225" y="2076"/>
                  <a:pt x="1221" y="2076"/>
                  <a:pt x="1217" y="2076"/>
                </a:cubicBezTo>
                <a:cubicBezTo>
                  <a:pt x="1205" y="2076"/>
                  <a:pt x="1205" y="2076"/>
                  <a:pt x="1205" y="2076"/>
                </a:cubicBezTo>
                <a:cubicBezTo>
                  <a:pt x="1205" y="2076"/>
                  <a:pt x="1205" y="2076"/>
                  <a:pt x="1205" y="2076"/>
                </a:cubicBezTo>
                <a:cubicBezTo>
                  <a:pt x="1189" y="2076"/>
                  <a:pt x="1174" y="2076"/>
                  <a:pt x="1158" y="2077"/>
                </a:cubicBezTo>
                <a:cubicBezTo>
                  <a:pt x="1156" y="2077"/>
                  <a:pt x="1154" y="2076"/>
                  <a:pt x="1152" y="2076"/>
                </a:cubicBezTo>
                <a:cubicBezTo>
                  <a:pt x="1152" y="2076"/>
                  <a:pt x="1151" y="2076"/>
                  <a:pt x="1151" y="2076"/>
                </a:cubicBezTo>
                <a:cubicBezTo>
                  <a:pt x="1149" y="2076"/>
                  <a:pt x="1148" y="2075"/>
                  <a:pt x="1146" y="2075"/>
                </a:cubicBezTo>
                <a:cubicBezTo>
                  <a:pt x="1146" y="2075"/>
                  <a:pt x="1146" y="2075"/>
                  <a:pt x="1146" y="2075"/>
                </a:cubicBezTo>
                <a:cubicBezTo>
                  <a:pt x="1145" y="2075"/>
                  <a:pt x="1145" y="2075"/>
                  <a:pt x="1145" y="2075"/>
                </a:cubicBezTo>
                <a:cubicBezTo>
                  <a:pt x="1138" y="2073"/>
                  <a:pt x="1132" y="2069"/>
                  <a:pt x="1128" y="2064"/>
                </a:cubicBezTo>
                <a:cubicBezTo>
                  <a:pt x="1128" y="2064"/>
                  <a:pt x="1128" y="2064"/>
                  <a:pt x="1128" y="2064"/>
                </a:cubicBezTo>
                <a:cubicBezTo>
                  <a:pt x="1128" y="2064"/>
                  <a:pt x="1128" y="2064"/>
                  <a:pt x="1128" y="2064"/>
                </a:cubicBezTo>
                <a:cubicBezTo>
                  <a:pt x="1127" y="2063"/>
                  <a:pt x="1126" y="2062"/>
                  <a:pt x="1126" y="2060"/>
                </a:cubicBezTo>
                <a:cubicBezTo>
                  <a:pt x="1126" y="2060"/>
                  <a:pt x="1126" y="2059"/>
                  <a:pt x="1125" y="2059"/>
                </a:cubicBezTo>
                <a:cubicBezTo>
                  <a:pt x="1125" y="2058"/>
                  <a:pt x="1125" y="2057"/>
                  <a:pt x="1125" y="2057"/>
                </a:cubicBezTo>
                <a:cubicBezTo>
                  <a:pt x="1125" y="2056"/>
                  <a:pt x="1125" y="2056"/>
                  <a:pt x="1125" y="2056"/>
                </a:cubicBezTo>
                <a:cubicBezTo>
                  <a:pt x="1125" y="2055"/>
                  <a:pt x="1125" y="2055"/>
                  <a:pt x="1125" y="2055"/>
                </a:cubicBezTo>
                <a:cubicBezTo>
                  <a:pt x="1125" y="2055"/>
                  <a:pt x="1125" y="2055"/>
                  <a:pt x="1125" y="2055"/>
                </a:cubicBezTo>
                <a:cubicBezTo>
                  <a:pt x="1124" y="2046"/>
                  <a:pt x="1123" y="2037"/>
                  <a:pt x="1123" y="2029"/>
                </a:cubicBezTo>
                <a:cubicBezTo>
                  <a:pt x="1123" y="2027"/>
                  <a:pt x="1122" y="2026"/>
                  <a:pt x="1122" y="2024"/>
                </a:cubicBezTo>
                <a:cubicBezTo>
                  <a:pt x="1122" y="2020"/>
                  <a:pt x="1122" y="2020"/>
                  <a:pt x="1122" y="2020"/>
                </a:cubicBezTo>
                <a:cubicBezTo>
                  <a:pt x="1122" y="2019"/>
                  <a:pt x="1122" y="2019"/>
                  <a:pt x="1122" y="2019"/>
                </a:cubicBezTo>
                <a:cubicBezTo>
                  <a:pt x="1122" y="2018"/>
                  <a:pt x="1122" y="2017"/>
                  <a:pt x="1122" y="2016"/>
                </a:cubicBezTo>
                <a:cubicBezTo>
                  <a:pt x="1122" y="2016"/>
                  <a:pt x="1123" y="2016"/>
                  <a:pt x="1123" y="2015"/>
                </a:cubicBezTo>
                <a:cubicBezTo>
                  <a:pt x="1123" y="2014"/>
                  <a:pt x="1123" y="2014"/>
                  <a:pt x="1123" y="2013"/>
                </a:cubicBezTo>
                <a:cubicBezTo>
                  <a:pt x="1124" y="2013"/>
                  <a:pt x="1124" y="2013"/>
                  <a:pt x="1124" y="2012"/>
                </a:cubicBezTo>
                <a:cubicBezTo>
                  <a:pt x="1124" y="2012"/>
                  <a:pt x="1124" y="2012"/>
                  <a:pt x="1124" y="2012"/>
                </a:cubicBezTo>
                <a:cubicBezTo>
                  <a:pt x="1125" y="2011"/>
                  <a:pt x="1125" y="2010"/>
                  <a:pt x="1126" y="2010"/>
                </a:cubicBezTo>
                <a:cubicBezTo>
                  <a:pt x="1126" y="2009"/>
                  <a:pt x="1127" y="2009"/>
                  <a:pt x="1127" y="2009"/>
                </a:cubicBezTo>
                <a:cubicBezTo>
                  <a:pt x="1128" y="2008"/>
                  <a:pt x="1128" y="2008"/>
                  <a:pt x="1129" y="2007"/>
                </a:cubicBezTo>
                <a:cubicBezTo>
                  <a:pt x="1129" y="2007"/>
                  <a:pt x="1129" y="2007"/>
                  <a:pt x="1130" y="2006"/>
                </a:cubicBezTo>
                <a:cubicBezTo>
                  <a:pt x="1130" y="2006"/>
                  <a:pt x="1130" y="2006"/>
                  <a:pt x="1130" y="2006"/>
                </a:cubicBezTo>
                <a:cubicBezTo>
                  <a:pt x="1131" y="2006"/>
                  <a:pt x="1132" y="2005"/>
                  <a:pt x="1133" y="2004"/>
                </a:cubicBezTo>
                <a:cubicBezTo>
                  <a:pt x="1134" y="2004"/>
                  <a:pt x="1134" y="2004"/>
                  <a:pt x="1134" y="2004"/>
                </a:cubicBezTo>
                <a:cubicBezTo>
                  <a:pt x="1134" y="2004"/>
                  <a:pt x="1135" y="2004"/>
                  <a:pt x="1135" y="2004"/>
                </a:cubicBezTo>
                <a:cubicBezTo>
                  <a:pt x="1135" y="2004"/>
                  <a:pt x="1135" y="2004"/>
                  <a:pt x="1136" y="2004"/>
                </a:cubicBezTo>
                <a:cubicBezTo>
                  <a:pt x="1137" y="2003"/>
                  <a:pt x="1138" y="2003"/>
                  <a:pt x="1139" y="2003"/>
                </a:cubicBezTo>
                <a:cubicBezTo>
                  <a:pt x="1139" y="2002"/>
                  <a:pt x="1140" y="2002"/>
                  <a:pt x="1140" y="2002"/>
                </a:cubicBezTo>
                <a:cubicBezTo>
                  <a:pt x="1141" y="2002"/>
                  <a:pt x="1141" y="2002"/>
                  <a:pt x="1142" y="2002"/>
                </a:cubicBezTo>
                <a:cubicBezTo>
                  <a:pt x="1143" y="2002"/>
                  <a:pt x="1145" y="2001"/>
                  <a:pt x="1147" y="2001"/>
                </a:cubicBezTo>
                <a:cubicBezTo>
                  <a:pt x="1147" y="2001"/>
                  <a:pt x="1148" y="2001"/>
                  <a:pt x="1148" y="2001"/>
                </a:cubicBezTo>
                <a:cubicBezTo>
                  <a:pt x="1149" y="2001"/>
                  <a:pt x="1149" y="2001"/>
                  <a:pt x="1150" y="2001"/>
                </a:cubicBezTo>
                <a:cubicBezTo>
                  <a:pt x="1153" y="2001"/>
                  <a:pt x="1153" y="2001"/>
                  <a:pt x="1153" y="2001"/>
                </a:cubicBezTo>
                <a:cubicBezTo>
                  <a:pt x="1155" y="2001"/>
                  <a:pt x="1158" y="2001"/>
                  <a:pt x="1160" y="2001"/>
                </a:cubicBezTo>
                <a:cubicBezTo>
                  <a:pt x="1163" y="2001"/>
                  <a:pt x="1165" y="2001"/>
                  <a:pt x="1168" y="2001"/>
                </a:cubicBezTo>
                <a:cubicBezTo>
                  <a:pt x="1191" y="2001"/>
                  <a:pt x="1191" y="2001"/>
                  <a:pt x="1191" y="2001"/>
                </a:cubicBezTo>
                <a:cubicBezTo>
                  <a:pt x="1197" y="2001"/>
                  <a:pt x="1203" y="2001"/>
                  <a:pt x="1209" y="2001"/>
                </a:cubicBezTo>
                <a:cubicBezTo>
                  <a:pt x="1210" y="2001"/>
                  <a:pt x="1211" y="2001"/>
                  <a:pt x="1212" y="2002"/>
                </a:cubicBezTo>
                <a:cubicBezTo>
                  <a:pt x="1212" y="2002"/>
                  <a:pt x="1213" y="2002"/>
                  <a:pt x="1214" y="2002"/>
                </a:cubicBezTo>
                <a:cubicBezTo>
                  <a:pt x="1214" y="2002"/>
                  <a:pt x="1214" y="2002"/>
                  <a:pt x="1215" y="2002"/>
                </a:cubicBezTo>
                <a:cubicBezTo>
                  <a:pt x="1215" y="2002"/>
                  <a:pt x="1216" y="2002"/>
                  <a:pt x="1216" y="2002"/>
                </a:cubicBezTo>
                <a:cubicBezTo>
                  <a:pt x="1216" y="2002"/>
                  <a:pt x="1216" y="2003"/>
                  <a:pt x="1217" y="2003"/>
                </a:cubicBezTo>
                <a:cubicBezTo>
                  <a:pt x="1218" y="2003"/>
                  <a:pt x="1219" y="2003"/>
                  <a:pt x="1220" y="2004"/>
                </a:cubicBezTo>
                <a:cubicBezTo>
                  <a:pt x="1221" y="2004"/>
                  <a:pt x="1221" y="2004"/>
                  <a:pt x="1222" y="2004"/>
                </a:cubicBezTo>
                <a:cubicBezTo>
                  <a:pt x="1222" y="2005"/>
                  <a:pt x="1223" y="2005"/>
                  <a:pt x="1223" y="2005"/>
                </a:cubicBezTo>
                <a:cubicBezTo>
                  <a:pt x="1224" y="2005"/>
                  <a:pt x="1225" y="2006"/>
                  <a:pt x="1226" y="2006"/>
                </a:cubicBezTo>
                <a:cubicBezTo>
                  <a:pt x="1229" y="2008"/>
                  <a:pt x="1231" y="2010"/>
                  <a:pt x="1233" y="2012"/>
                </a:cubicBezTo>
                <a:cubicBezTo>
                  <a:pt x="1235" y="2014"/>
                  <a:pt x="1237" y="2017"/>
                  <a:pt x="1237" y="2019"/>
                </a:cubicBezTo>
                <a:cubicBezTo>
                  <a:pt x="1240" y="2034"/>
                  <a:pt x="1240" y="2034"/>
                  <a:pt x="1240" y="2034"/>
                </a:cubicBezTo>
                <a:cubicBezTo>
                  <a:pt x="1241" y="2040"/>
                  <a:pt x="1243" y="2046"/>
                  <a:pt x="1244" y="2052"/>
                </a:cubicBezTo>
                <a:cubicBezTo>
                  <a:pt x="1244" y="2052"/>
                  <a:pt x="1244" y="2052"/>
                  <a:pt x="1244" y="2052"/>
                </a:cubicBezTo>
                <a:cubicBezTo>
                  <a:pt x="1244" y="2055"/>
                  <a:pt x="1244" y="2055"/>
                  <a:pt x="1244" y="2055"/>
                </a:cubicBezTo>
                <a:cubicBezTo>
                  <a:pt x="1245" y="2058"/>
                  <a:pt x="1245" y="2061"/>
                  <a:pt x="1244" y="2063"/>
                </a:cubicBezTo>
                <a:close/>
                <a:moveTo>
                  <a:pt x="1349" y="1880"/>
                </a:moveTo>
                <a:cubicBezTo>
                  <a:pt x="1346" y="1879"/>
                  <a:pt x="1344" y="1878"/>
                  <a:pt x="1342" y="1876"/>
                </a:cubicBezTo>
                <a:cubicBezTo>
                  <a:pt x="1340" y="1875"/>
                  <a:pt x="1338" y="1873"/>
                  <a:pt x="1338" y="1871"/>
                </a:cubicBezTo>
                <a:cubicBezTo>
                  <a:pt x="1337" y="1868"/>
                  <a:pt x="1337" y="1868"/>
                  <a:pt x="1337" y="1868"/>
                </a:cubicBezTo>
                <a:cubicBezTo>
                  <a:pt x="1335" y="1863"/>
                  <a:pt x="1333" y="1859"/>
                  <a:pt x="1332" y="1854"/>
                </a:cubicBezTo>
                <a:cubicBezTo>
                  <a:pt x="1331" y="1852"/>
                  <a:pt x="1329" y="1848"/>
                  <a:pt x="1329" y="1845"/>
                </a:cubicBezTo>
                <a:cubicBezTo>
                  <a:pt x="1329" y="1845"/>
                  <a:pt x="1329" y="1845"/>
                  <a:pt x="1329" y="1844"/>
                </a:cubicBezTo>
                <a:cubicBezTo>
                  <a:pt x="1329" y="1844"/>
                  <a:pt x="1329" y="1844"/>
                  <a:pt x="1329" y="1844"/>
                </a:cubicBezTo>
                <a:cubicBezTo>
                  <a:pt x="1329" y="1844"/>
                  <a:pt x="1329" y="1843"/>
                  <a:pt x="1329" y="1843"/>
                </a:cubicBezTo>
                <a:cubicBezTo>
                  <a:pt x="1329" y="1843"/>
                  <a:pt x="1329" y="1843"/>
                  <a:pt x="1329" y="1842"/>
                </a:cubicBezTo>
                <a:cubicBezTo>
                  <a:pt x="1329" y="1842"/>
                  <a:pt x="1329" y="1842"/>
                  <a:pt x="1329" y="1842"/>
                </a:cubicBezTo>
                <a:cubicBezTo>
                  <a:pt x="1333" y="1834"/>
                  <a:pt x="1348" y="1835"/>
                  <a:pt x="1355" y="1835"/>
                </a:cubicBezTo>
                <a:cubicBezTo>
                  <a:pt x="1392" y="1835"/>
                  <a:pt x="1392" y="1835"/>
                  <a:pt x="1392" y="1835"/>
                </a:cubicBezTo>
                <a:cubicBezTo>
                  <a:pt x="1396" y="1835"/>
                  <a:pt x="1399" y="1835"/>
                  <a:pt x="1402" y="1836"/>
                </a:cubicBezTo>
                <a:cubicBezTo>
                  <a:pt x="1403" y="1836"/>
                  <a:pt x="1404" y="1836"/>
                  <a:pt x="1405" y="1836"/>
                </a:cubicBezTo>
                <a:cubicBezTo>
                  <a:pt x="1405" y="1836"/>
                  <a:pt x="1405" y="1837"/>
                  <a:pt x="1406" y="1837"/>
                </a:cubicBezTo>
                <a:cubicBezTo>
                  <a:pt x="1406" y="1837"/>
                  <a:pt x="1407" y="1837"/>
                  <a:pt x="1408" y="1837"/>
                </a:cubicBezTo>
                <a:cubicBezTo>
                  <a:pt x="1409" y="1837"/>
                  <a:pt x="1410" y="1838"/>
                  <a:pt x="1411" y="1838"/>
                </a:cubicBezTo>
                <a:cubicBezTo>
                  <a:pt x="1411" y="1838"/>
                  <a:pt x="1411" y="1838"/>
                  <a:pt x="1411" y="1838"/>
                </a:cubicBezTo>
                <a:cubicBezTo>
                  <a:pt x="1411" y="1838"/>
                  <a:pt x="1411" y="1838"/>
                  <a:pt x="1411" y="1838"/>
                </a:cubicBezTo>
                <a:cubicBezTo>
                  <a:pt x="1412" y="1839"/>
                  <a:pt x="1413" y="1839"/>
                  <a:pt x="1414" y="1840"/>
                </a:cubicBezTo>
                <a:cubicBezTo>
                  <a:pt x="1415" y="1840"/>
                  <a:pt x="1415" y="1840"/>
                  <a:pt x="1416" y="1841"/>
                </a:cubicBezTo>
                <a:cubicBezTo>
                  <a:pt x="1416" y="1841"/>
                  <a:pt x="1416" y="1841"/>
                  <a:pt x="1417" y="1841"/>
                </a:cubicBezTo>
                <a:cubicBezTo>
                  <a:pt x="1417" y="1841"/>
                  <a:pt x="1417" y="1841"/>
                  <a:pt x="1417" y="1842"/>
                </a:cubicBezTo>
                <a:cubicBezTo>
                  <a:pt x="1418" y="1842"/>
                  <a:pt x="1418" y="1842"/>
                  <a:pt x="1418" y="1842"/>
                </a:cubicBezTo>
                <a:cubicBezTo>
                  <a:pt x="1420" y="1844"/>
                  <a:pt x="1422" y="1845"/>
                  <a:pt x="1423" y="1847"/>
                </a:cubicBezTo>
                <a:cubicBezTo>
                  <a:pt x="1423" y="1847"/>
                  <a:pt x="1423" y="1847"/>
                  <a:pt x="1423" y="1847"/>
                </a:cubicBezTo>
                <a:cubicBezTo>
                  <a:pt x="1426" y="1852"/>
                  <a:pt x="1428" y="1859"/>
                  <a:pt x="1431" y="1864"/>
                </a:cubicBezTo>
                <a:cubicBezTo>
                  <a:pt x="1431" y="1864"/>
                  <a:pt x="1431" y="1864"/>
                  <a:pt x="1431" y="1864"/>
                </a:cubicBezTo>
                <a:cubicBezTo>
                  <a:pt x="1432" y="1867"/>
                  <a:pt x="1434" y="1870"/>
                  <a:pt x="1435" y="1873"/>
                </a:cubicBezTo>
                <a:cubicBezTo>
                  <a:pt x="1435" y="1873"/>
                  <a:pt x="1435" y="1873"/>
                  <a:pt x="1435" y="1873"/>
                </a:cubicBezTo>
                <a:cubicBezTo>
                  <a:pt x="1435" y="1873"/>
                  <a:pt x="1435" y="1873"/>
                  <a:pt x="1435" y="1874"/>
                </a:cubicBezTo>
                <a:cubicBezTo>
                  <a:pt x="1436" y="1879"/>
                  <a:pt x="1431" y="1882"/>
                  <a:pt x="1425" y="1883"/>
                </a:cubicBezTo>
                <a:cubicBezTo>
                  <a:pt x="1425" y="1883"/>
                  <a:pt x="1425" y="1883"/>
                  <a:pt x="1425" y="1883"/>
                </a:cubicBezTo>
                <a:cubicBezTo>
                  <a:pt x="1425" y="1883"/>
                  <a:pt x="1424" y="1883"/>
                  <a:pt x="1424" y="1883"/>
                </a:cubicBezTo>
                <a:cubicBezTo>
                  <a:pt x="1423" y="1884"/>
                  <a:pt x="1422" y="1884"/>
                  <a:pt x="1421" y="1884"/>
                </a:cubicBezTo>
                <a:cubicBezTo>
                  <a:pt x="1421" y="1884"/>
                  <a:pt x="1420" y="1884"/>
                  <a:pt x="1420" y="1884"/>
                </a:cubicBezTo>
                <a:cubicBezTo>
                  <a:pt x="1419" y="1884"/>
                  <a:pt x="1418" y="1884"/>
                  <a:pt x="1417" y="1884"/>
                </a:cubicBezTo>
                <a:cubicBezTo>
                  <a:pt x="1417" y="1884"/>
                  <a:pt x="1416" y="1884"/>
                  <a:pt x="1416" y="1884"/>
                </a:cubicBezTo>
                <a:cubicBezTo>
                  <a:pt x="1416" y="1884"/>
                  <a:pt x="1416" y="1884"/>
                  <a:pt x="1415" y="1884"/>
                </a:cubicBezTo>
                <a:cubicBezTo>
                  <a:pt x="1414" y="1884"/>
                  <a:pt x="1414" y="1884"/>
                  <a:pt x="1414" y="1884"/>
                </a:cubicBezTo>
                <a:cubicBezTo>
                  <a:pt x="1408" y="1884"/>
                  <a:pt x="1403" y="1884"/>
                  <a:pt x="1397" y="1884"/>
                </a:cubicBezTo>
                <a:cubicBezTo>
                  <a:pt x="1387" y="1884"/>
                  <a:pt x="1378" y="1884"/>
                  <a:pt x="1368" y="1884"/>
                </a:cubicBezTo>
                <a:cubicBezTo>
                  <a:pt x="1362" y="1884"/>
                  <a:pt x="1355" y="1883"/>
                  <a:pt x="1349" y="1880"/>
                </a:cubicBezTo>
                <a:cubicBezTo>
                  <a:pt x="1349" y="1880"/>
                  <a:pt x="1349" y="1880"/>
                  <a:pt x="1349" y="1880"/>
                </a:cubicBezTo>
                <a:close/>
                <a:moveTo>
                  <a:pt x="1373" y="1961"/>
                </a:moveTo>
                <a:cubicBezTo>
                  <a:pt x="1371" y="1959"/>
                  <a:pt x="1369" y="1956"/>
                  <a:pt x="1369" y="1954"/>
                </a:cubicBezTo>
                <a:cubicBezTo>
                  <a:pt x="1363" y="1940"/>
                  <a:pt x="1363" y="1940"/>
                  <a:pt x="1363" y="1940"/>
                </a:cubicBezTo>
                <a:cubicBezTo>
                  <a:pt x="1362" y="1935"/>
                  <a:pt x="1360" y="1931"/>
                  <a:pt x="1359" y="1927"/>
                </a:cubicBezTo>
                <a:cubicBezTo>
                  <a:pt x="1359" y="1927"/>
                  <a:pt x="1359" y="1927"/>
                  <a:pt x="1359" y="1927"/>
                </a:cubicBezTo>
                <a:cubicBezTo>
                  <a:pt x="1358" y="1925"/>
                  <a:pt x="1358" y="1925"/>
                  <a:pt x="1358" y="1925"/>
                </a:cubicBezTo>
                <a:cubicBezTo>
                  <a:pt x="1357" y="1923"/>
                  <a:pt x="1357" y="1921"/>
                  <a:pt x="1358" y="1919"/>
                </a:cubicBezTo>
                <a:cubicBezTo>
                  <a:pt x="1358" y="1918"/>
                  <a:pt x="1359" y="1917"/>
                  <a:pt x="1360" y="1916"/>
                </a:cubicBezTo>
                <a:cubicBezTo>
                  <a:pt x="1360" y="1916"/>
                  <a:pt x="1361" y="1916"/>
                  <a:pt x="1361" y="1915"/>
                </a:cubicBezTo>
                <a:cubicBezTo>
                  <a:pt x="1361" y="1915"/>
                  <a:pt x="1361" y="1915"/>
                  <a:pt x="1362" y="1915"/>
                </a:cubicBezTo>
                <a:cubicBezTo>
                  <a:pt x="1364" y="1913"/>
                  <a:pt x="1366" y="1912"/>
                  <a:pt x="1369" y="1911"/>
                </a:cubicBezTo>
                <a:cubicBezTo>
                  <a:pt x="1371" y="1911"/>
                  <a:pt x="1374" y="1910"/>
                  <a:pt x="1376" y="1910"/>
                </a:cubicBezTo>
                <a:cubicBezTo>
                  <a:pt x="1386" y="1909"/>
                  <a:pt x="1397" y="1910"/>
                  <a:pt x="1402" y="1910"/>
                </a:cubicBezTo>
                <a:cubicBezTo>
                  <a:pt x="1420" y="1910"/>
                  <a:pt x="1451" y="1906"/>
                  <a:pt x="1461" y="1925"/>
                </a:cubicBezTo>
                <a:cubicBezTo>
                  <a:pt x="1461" y="1925"/>
                  <a:pt x="1461" y="1925"/>
                  <a:pt x="1461" y="1925"/>
                </a:cubicBezTo>
                <a:cubicBezTo>
                  <a:pt x="1461" y="1925"/>
                  <a:pt x="1461" y="1925"/>
                  <a:pt x="1461" y="1925"/>
                </a:cubicBezTo>
                <a:cubicBezTo>
                  <a:pt x="1461" y="1925"/>
                  <a:pt x="1461" y="1925"/>
                  <a:pt x="1461" y="1925"/>
                </a:cubicBezTo>
                <a:cubicBezTo>
                  <a:pt x="1465" y="1933"/>
                  <a:pt x="1469" y="1940"/>
                  <a:pt x="1473" y="1948"/>
                </a:cubicBezTo>
                <a:cubicBezTo>
                  <a:pt x="1474" y="1951"/>
                  <a:pt x="1476" y="1953"/>
                  <a:pt x="1476" y="1956"/>
                </a:cubicBezTo>
                <a:cubicBezTo>
                  <a:pt x="1476" y="1956"/>
                  <a:pt x="1476" y="1956"/>
                  <a:pt x="1476" y="1957"/>
                </a:cubicBezTo>
                <a:cubicBezTo>
                  <a:pt x="1477" y="1957"/>
                  <a:pt x="1477" y="1958"/>
                  <a:pt x="1477" y="1958"/>
                </a:cubicBezTo>
                <a:cubicBezTo>
                  <a:pt x="1477" y="1959"/>
                  <a:pt x="1477" y="1959"/>
                  <a:pt x="1477" y="1960"/>
                </a:cubicBezTo>
                <a:cubicBezTo>
                  <a:pt x="1477" y="1960"/>
                  <a:pt x="1477" y="1960"/>
                  <a:pt x="1477" y="1960"/>
                </a:cubicBezTo>
                <a:cubicBezTo>
                  <a:pt x="1477" y="1960"/>
                  <a:pt x="1476" y="1961"/>
                  <a:pt x="1476" y="1961"/>
                </a:cubicBezTo>
                <a:cubicBezTo>
                  <a:pt x="1476" y="1962"/>
                  <a:pt x="1476" y="1962"/>
                  <a:pt x="1475" y="1963"/>
                </a:cubicBezTo>
                <a:cubicBezTo>
                  <a:pt x="1475" y="1963"/>
                  <a:pt x="1475" y="1963"/>
                  <a:pt x="1475" y="1963"/>
                </a:cubicBezTo>
                <a:cubicBezTo>
                  <a:pt x="1475" y="1964"/>
                  <a:pt x="1474" y="1965"/>
                  <a:pt x="1474" y="1965"/>
                </a:cubicBezTo>
                <a:cubicBezTo>
                  <a:pt x="1473" y="1965"/>
                  <a:pt x="1473" y="1965"/>
                  <a:pt x="1473" y="1966"/>
                </a:cubicBezTo>
                <a:cubicBezTo>
                  <a:pt x="1473" y="1966"/>
                  <a:pt x="1473" y="1966"/>
                  <a:pt x="1472" y="1966"/>
                </a:cubicBezTo>
                <a:cubicBezTo>
                  <a:pt x="1472" y="1966"/>
                  <a:pt x="1472" y="1967"/>
                  <a:pt x="1471" y="1967"/>
                </a:cubicBezTo>
                <a:cubicBezTo>
                  <a:pt x="1470" y="1968"/>
                  <a:pt x="1468" y="1969"/>
                  <a:pt x="1466" y="1969"/>
                </a:cubicBezTo>
                <a:cubicBezTo>
                  <a:pt x="1465" y="1969"/>
                  <a:pt x="1465" y="1969"/>
                  <a:pt x="1464" y="1970"/>
                </a:cubicBezTo>
                <a:cubicBezTo>
                  <a:pt x="1463" y="1970"/>
                  <a:pt x="1462" y="1970"/>
                  <a:pt x="1462" y="1970"/>
                </a:cubicBezTo>
                <a:cubicBezTo>
                  <a:pt x="1461" y="1970"/>
                  <a:pt x="1461" y="1970"/>
                  <a:pt x="1461" y="1970"/>
                </a:cubicBezTo>
                <a:cubicBezTo>
                  <a:pt x="1460" y="1970"/>
                  <a:pt x="1460" y="1970"/>
                  <a:pt x="1460" y="1970"/>
                </a:cubicBezTo>
                <a:cubicBezTo>
                  <a:pt x="1441" y="1972"/>
                  <a:pt x="1422" y="1971"/>
                  <a:pt x="1403" y="1971"/>
                </a:cubicBezTo>
                <a:cubicBezTo>
                  <a:pt x="1401" y="1971"/>
                  <a:pt x="1399" y="1971"/>
                  <a:pt x="1397" y="1970"/>
                </a:cubicBezTo>
                <a:cubicBezTo>
                  <a:pt x="1397" y="1970"/>
                  <a:pt x="1397" y="1970"/>
                  <a:pt x="1397" y="1970"/>
                </a:cubicBezTo>
                <a:cubicBezTo>
                  <a:pt x="1390" y="1970"/>
                  <a:pt x="1383" y="1967"/>
                  <a:pt x="1377" y="1964"/>
                </a:cubicBezTo>
                <a:cubicBezTo>
                  <a:pt x="1376" y="1963"/>
                  <a:pt x="1374" y="1962"/>
                  <a:pt x="1373" y="1961"/>
                </a:cubicBezTo>
                <a:close/>
                <a:moveTo>
                  <a:pt x="1527" y="2063"/>
                </a:moveTo>
                <a:cubicBezTo>
                  <a:pt x="1527" y="2063"/>
                  <a:pt x="1527" y="2064"/>
                  <a:pt x="1527" y="2064"/>
                </a:cubicBezTo>
                <a:cubicBezTo>
                  <a:pt x="1527" y="2065"/>
                  <a:pt x="1526" y="2065"/>
                  <a:pt x="1526" y="2065"/>
                </a:cubicBezTo>
                <a:cubicBezTo>
                  <a:pt x="1526" y="2066"/>
                  <a:pt x="1526" y="2066"/>
                  <a:pt x="1525" y="2067"/>
                </a:cubicBezTo>
                <a:cubicBezTo>
                  <a:pt x="1525" y="2067"/>
                  <a:pt x="1525" y="2068"/>
                  <a:pt x="1525" y="2068"/>
                </a:cubicBezTo>
                <a:cubicBezTo>
                  <a:pt x="1525" y="2068"/>
                  <a:pt x="1524" y="2068"/>
                  <a:pt x="1524" y="2069"/>
                </a:cubicBezTo>
                <a:cubicBezTo>
                  <a:pt x="1524" y="2069"/>
                  <a:pt x="1524" y="2069"/>
                  <a:pt x="1524" y="2069"/>
                </a:cubicBezTo>
                <a:cubicBezTo>
                  <a:pt x="1524" y="2069"/>
                  <a:pt x="1523" y="2070"/>
                  <a:pt x="1523" y="2070"/>
                </a:cubicBezTo>
                <a:cubicBezTo>
                  <a:pt x="1520" y="2073"/>
                  <a:pt x="1515" y="2074"/>
                  <a:pt x="1511" y="2075"/>
                </a:cubicBezTo>
                <a:cubicBezTo>
                  <a:pt x="1510" y="2075"/>
                  <a:pt x="1510" y="2075"/>
                  <a:pt x="1510" y="2075"/>
                </a:cubicBezTo>
                <a:cubicBezTo>
                  <a:pt x="1508" y="2075"/>
                  <a:pt x="1506" y="2076"/>
                  <a:pt x="1504" y="2076"/>
                </a:cubicBezTo>
                <a:cubicBezTo>
                  <a:pt x="1504" y="2076"/>
                  <a:pt x="1504" y="2076"/>
                  <a:pt x="1504" y="2076"/>
                </a:cubicBezTo>
                <a:cubicBezTo>
                  <a:pt x="1503" y="2076"/>
                  <a:pt x="1503" y="2076"/>
                  <a:pt x="1503" y="2076"/>
                </a:cubicBezTo>
                <a:cubicBezTo>
                  <a:pt x="1501" y="2076"/>
                  <a:pt x="1499" y="2076"/>
                  <a:pt x="1497" y="2076"/>
                </a:cubicBezTo>
                <a:cubicBezTo>
                  <a:pt x="1446" y="2076"/>
                  <a:pt x="1446" y="2076"/>
                  <a:pt x="1446" y="2076"/>
                </a:cubicBezTo>
                <a:cubicBezTo>
                  <a:pt x="1444" y="2076"/>
                  <a:pt x="1441" y="2076"/>
                  <a:pt x="1439" y="2075"/>
                </a:cubicBezTo>
                <a:cubicBezTo>
                  <a:pt x="1439" y="2075"/>
                  <a:pt x="1438" y="2075"/>
                  <a:pt x="1438" y="2075"/>
                </a:cubicBezTo>
                <a:cubicBezTo>
                  <a:pt x="1427" y="2074"/>
                  <a:pt x="1414" y="2069"/>
                  <a:pt x="1408" y="2059"/>
                </a:cubicBezTo>
                <a:cubicBezTo>
                  <a:pt x="1407" y="2058"/>
                  <a:pt x="1407" y="2056"/>
                  <a:pt x="1406" y="2055"/>
                </a:cubicBezTo>
                <a:cubicBezTo>
                  <a:pt x="1406" y="2055"/>
                  <a:pt x="1406" y="2055"/>
                  <a:pt x="1406" y="2055"/>
                </a:cubicBezTo>
                <a:cubicBezTo>
                  <a:pt x="1406" y="2055"/>
                  <a:pt x="1406" y="2055"/>
                  <a:pt x="1406" y="2055"/>
                </a:cubicBezTo>
                <a:cubicBezTo>
                  <a:pt x="1403" y="2047"/>
                  <a:pt x="1400" y="2040"/>
                  <a:pt x="1398" y="2032"/>
                </a:cubicBezTo>
                <a:cubicBezTo>
                  <a:pt x="1396" y="2029"/>
                  <a:pt x="1394" y="2024"/>
                  <a:pt x="1393" y="2019"/>
                </a:cubicBezTo>
                <a:cubicBezTo>
                  <a:pt x="1393" y="2019"/>
                  <a:pt x="1393" y="2019"/>
                  <a:pt x="1393" y="2019"/>
                </a:cubicBezTo>
                <a:cubicBezTo>
                  <a:pt x="1393" y="2019"/>
                  <a:pt x="1393" y="2019"/>
                  <a:pt x="1393" y="2019"/>
                </a:cubicBezTo>
                <a:cubicBezTo>
                  <a:pt x="1392" y="2018"/>
                  <a:pt x="1392" y="2018"/>
                  <a:pt x="1392" y="2017"/>
                </a:cubicBezTo>
                <a:cubicBezTo>
                  <a:pt x="1392" y="2015"/>
                  <a:pt x="1392" y="2013"/>
                  <a:pt x="1392" y="2012"/>
                </a:cubicBezTo>
                <a:cubicBezTo>
                  <a:pt x="1393" y="2011"/>
                  <a:pt x="1393" y="2010"/>
                  <a:pt x="1394" y="2009"/>
                </a:cubicBezTo>
                <a:cubicBezTo>
                  <a:pt x="1394" y="2009"/>
                  <a:pt x="1394" y="2009"/>
                  <a:pt x="1394" y="2009"/>
                </a:cubicBezTo>
                <a:cubicBezTo>
                  <a:pt x="1397" y="2004"/>
                  <a:pt x="1403" y="2002"/>
                  <a:pt x="1409" y="2001"/>
                </a:cubicBezTo>
                <a:cubicBezTo>
                  <a:pt x="1409" y="2001"/>
                  <a:pt x="1409" y="2001"/>
                  <a:pt x="1410" y="2001"/>
                </a:cubicBezTo>
                <a:cubicBezTo>
                  <a:pt x="1411" y="2001"/>
                  <a:pt x="1413" y="2001"/>
                  <a:pt x="1414" y="2000"/>
                </a:cubicBezTo>
                <a:cubicBezTo>
                  <a:pt x="1414" y="2000"/>
                  <a:pt x="1415" y="2000"/>
                  <a:pt x="1415" y="2000"/>
                </a:cubicBezTo>
                <a:cubicBezTo>
                  <a:pt x="1418" y="2000"/>
                  <a:pt x="1418" y="2000"/>
                  <a:pt x="1418" y="2000"/>
                </a:cubicBezTo>
                <a:cubicBezTo>
                  <a:pt x="1419" y="2000"/>
                  <a:pt x="1420" y="2000"/>
                  <a:pt x="1421" y="2000"/>
                </a:cubicBezTo>
                <a:cubicBezTo>
                  <a:pt x="1437" y="2000"/>
                  <a:pt x="1453" y="2000"/>
                  <a:pt x="1469" y="2000"/>
                </a:cubicBezTo>
                <a:cubicBezTo>
                  <a:pt x="1469" y="2000"/>
                  <a:pt x="1469" y="2000"/>
                  <a:pt x="1469" y="2000"/>
                </a:cubicBezTo>
                <a:cubicBezTo>
                  <a:pt x="1469" y="2000"/>
                  <a:pt x="1469" y="2000"/>
                  <a:pt x="1469" y="2000"/>
                </a:cubicBezTo>
                <a:cubicBezTo>
                  <a:pt x="1471" y="2000"/>
                  <a:pt x="1473" y="2000"/>
                  <a:pt x="1475" y="2001"/>
                </a:cubicBezTo>
                <a:cubicBezTo>
                  <a:pt x="1475" y="2001"/>
                  <a:pt x="1476" y="2001"/>
                  <a:pt x="1476" y="2001"/>
                </a:cubicBezTo>
                <a:cubicBezTo>
                  <a:pt x="1487" y="2002"/>
                  <a:pt x="1499" y="2006"/>
                  <a:pt x="1505" y="2015"/>
                </a:cubicBezTo>
                <a:cubicBezTo>
                  <a:pt x="1506" y="2016"/>
                  <a:pt x="1507" y="2017"/>
                  <a:pt x="1508" y="2019"/>
                </a:cubicBezTo>
                <a:cubicBezTo>
                  <a:pt x="1509" y="2022"/>
                  <a:pt x="1509" y="2022"/>
                  <a:pt x="1509" y="2022"/>
                </a:cubicBezTo>
                <a:cubicBezTo>
                  <a:pt x="1512" y="2028"/>
                  <a:pt x="1516" y="2035"/>
                  <a:pt x="1519" y="2041"/>
                </a:cubicBezTo>
                <a:cubicBezTo>
                  <a:pt x="1521" y="2045"/>
                  <a:pt x="1524" y="2051"/>
                  <a:pt x="1526" y="2056"/>
                </a:cubicBezTo>
                <a:cubicBezTo>
                  <a:pt x="1527" y="2058"/>
                  <a:pt x="1527" y="2061"/>
                  <a:pt x="1527" y="2063"/>
                </a:cubicBezTo>
                <a:close/>
                <a:moveTo>
                  <a:pt x="1640" y="2000"/>
                </a:moveTo>
                <a:cubicBezTo>
                  <a:pt x="1642" y="2000"/>
                  <a:pt x="1643" y="2000"/>
                  <a:pt x="1645" y="2000"/>
                </a:cubicBezTo>
                <a:cubicBezTo>
                  <a:pt x="1645" y="2000"/>
                  <a:pt x="1645" y="2000"/>
                  <a:pt x="1646" y="2000"/>
                </a:cubicBezTo>
                <a:cubicBezTo>
                  <a:pt x="1657" y="2002"/>
                  <a:pt x="1669" y="2006"/>
                  <a:pt x="1677" y="2014"/>
                </a:cubicBezTo>
                <a:cubicBezTo>
                  <a:pt x="1678" y="2014"/>
                  <a:pt x="1678" y="2015"/>
                  <a:pt x="1678" y="2015"/>
                </a:cubicBezTo>
                <a:cubicBezTo>
                  <a:pt x="1679" y="2016"/>
                  <a:pt x="1679" y="2016"/>
                  <a:pt x="1680" y="2017"/>
                </a:cubicBezTo>
                <a:cubicBezTo>
                  <a:pt x="1680" y="2017"/>
                  <a:pt x="1680" y="2017"/>
                  <a:pt x="1680" y="2018"/>
                </a:cubicBezTo>
                <a:cubicBezTo>
                  <a:pt x="1681" y="2018"/>
                  <a:pt x="1681" y="2018"/>
                  <a:pt x="1681" y="2018"/>
                </a:cubicBezTo>
                <a:cubicBezTo>
                  <a:pt x="1682" y="2019"/>
                  <a:pt x="1682" y="2019"/>
                  <a:pt x="1682" y="2019"/>
                </a:cubicBezTo>
                <a:cubicBezTo>
                  <a:pt x="1685" y="2024"/>
                  <a:pt x="1688" y="2029"/>
                  <a:pt x="1692" y="2034"/>
                </a:cubicBezTo>
                <a:cubicBezTo>
                  <a:pt x="1692" y="2034"/>
                  <a:pt x="1692" y="2034"/>
                  <a:pt x="1692" y="2034"/>
                </a:cubicBezTo>
                <a:cubicBezTo>
                  <a:pt x="1697" y="2041"/>
                  <a:pt x="1703" y="2049"/>
                  <a:pt x="1707" y="2056"/>
                </a:cubicBezTo>
                <a:cubicBezTo>
                  <a:pt x="1707" y="2057"/>
                  <a:pt x="1707" y="2057"/>
                  <a:pt x="1708" y="2058"/>
                </a:cubicBezTo>
                <a:cubicBezTo>
                  <a:pt x="1708" y="2058"/>
                  <a:pt x="1708" y="2058"/>
                  <a:pt x="1708" y="2058"/>
                </a:cubicBezTo>
                <a:cubicBezTo>
                  <a:pt x="1709" y="2063"/>
                  <a:pt x="1709" y="2066"/>
                  <a:pt x="1707" y="2068"/>
                </a:cubicBezTo>
                <a:cubicBezTo>
                  <a:pt x="1706" y="2069"/>
                  <a:pt x="1706" y="2069"/>
                  <a:pt x="1706" y="2069"/>
                </a:cubicBezTo>
                <a:cubicBezTo>
                  <a:pt x="1705" y="2071"/>
                  <a:pt x="1702" y="2072"/>
                  <a:pt x="1699" y="2073"/>
                </a:cubicBezTo>
                <a:cubicBezTo>
                  <a:pt x="1696" y="2074"/>
                  <a:pt x="1692" y="2075"/>
                  <a:pt x="1688" y="2075"/>
                </a:cubicBezTo>
                <a:cubicBezTo>
                  <a:pt x="1684" y="2075"/>
                  <a:pt x="1684" y="2075"/>
                  <a:pt x="1684" y="2075"/>
                </a:cubicBezTo>
                <a:cubicBezTo>
                  <a:pt x="1684" y="2075"/>
                  <a:pt x="1684" y="2075"/>
                  <a:pt x="1684" y="2075"/>
                </a:cubicBezTo>
                <a:cubicBezTo>
                  <a:pt x="1666" y="2075"/>
                  <a:pt x="1648" y="2075"/>
                  <a:pt x="1629" y="2075"/>
                </a:cubicBezTo>
                <a:cubicBezTo>
                  <a:pt x="1627" y="2075"/>
                  <a:pt x="1625" y="2075"/>
                  <a:pt x="1623" y="2075"/>
                </a:cubicBezTo>
                <a:cubicBezTo>
                  <a:pt x="1623" y="2075"/>
                  <a:pt x="1623" y="2075"/>
                  <a:pt x="1623" y="2075"/>
                </a:cubicBezTo>
                <a:cubicBezTo>
                  <a:pt x="1610" y="2073"/>
                  <a:pt x="1597" y="2068"/>
                  <a:pt x="1589" y="2059"/>
                </a:cubicBezTo>
                <a:cubicBezTo>
                  <a:pt x="1588" y="2057"/>
                  <a:pt x="1587" y="2056"/>
                  <a:pt x="1586" y="2055"/>
                </a:cubicBezTo>
                <a:cubicBezTo>
                  <a:pt x="1586" y="2054"/>
                  <a:pt x="1586" y="2054"/>
                  <a:pt x="1586" y="2054"/>
                </a:cubicBezTo>
                <a:cubicBezTo>
                  <a:pt x="1586" y="2054"/>
                  <a:pt x="1586" y="2054"/>
                  <a:pt x="1586" y="2054"/>
                </a:cubicBezTo>
                <a:cubicBezTo>
                  <a:pt x="1582" y="2047"/>
                  <a:pt x="1578" y="2041"/>
                  <a:pt x="1574" y="2034"/>
                </a:cubicBezTo>
                <a:cubicBezTo>
                  <a:pt x="1571" y="2029"/>
                  <a:pt x="1566" y="2021"/>
                  <a:pt x="1564" y="2015"/>
                </a:cubicBezTo>
                <a:cubicBezTo>
                  <a:pt x="1564" y="2015"/>
                  <a:pt x="1564" y="2015"/>
                  <a:pt x="1564" y="2014"/>
                </a:cubicBezTo>
                <a:cubicBezTo>
                  <a:pt x="1564" y="2014"/>
                  <a:pt x="1564" y="2013"/>
                  <a:pt x="1564" y="2013"/>
                </a:cubicBezTo>
                <a:cubicBezTo>
                  <a:pt x="1564" y="2006"/>
                  <a:pt x="1568" y="2003"/>
                  <a:pt x="1574" y="2002"/>
                </a:cubicBezTo>
                <a:cubicBezTo>
                  <a:pt x="1574" y="2001"/>
                  <a:pt x="1574" y="2001"/>
                  <a:pt x="1574" y="2001"/>
                </a:cubicBezTo>
                <a:cubicBezTo>
                  <a:pt x="1574" y="2001"/>
                  <a:pt x="1575" y="2001"/>
                  <a:pt x="1575" y="2001"/>
                </a:cubicBezTo>
                <a:cubicBezTo>
                  <a:pt x="1575" y="2001"/>
                  <a:pt x="1576" y="2001"/>
                  <a:pt x="1576" y="2001"/>
                </a:cubicBezTo>
                <a:cubicBezTo>
                  <a:pt x="1579" y="2000"/>
                  <a:pt x="1581" y="2000"/>
                  <a:pt x="1585" y="2000"/>
                </a:cubicBezTo>
                <a:cubicBezTo>
                  <a:pt x="1621" y="2000"/>
                  <a:pt x="1621" y="2000"/>
                  <a:pt x="1621" y="2000"/>
                </a:cubicBezTo>
                <a:cubicBezTo>
                  <a:pt x="1627" y="2000"/>
                  <a:pt x="1633" y="2000"/>
                  <a:pt x="1639" y="2000"/>
                </a:cubicBezTo>
                <a:cubicBezTo>
                  <a:pt x="1639" y="2000"/>
                  <a:pt x="1639" y="2000"/>
                  <a:pt x="1639" y="2000"/>
                </a:cubicBezTo>
                <a:cubicBezTo>
                  <a:pt x="1639" y="2000"/>
                  <a:pt x="1640" y="2000"/>
                  <a:pt x="1640" y="2000"/>
                </a:cubicBezTo>
                <a:close/>
                <a:moveTo>
                  <a:pt x="1617" y="1924"/>
                </a:moveTo>
                <a:cubicBezTo>
                  <a:pt x="1621" y="1930"/>
                  <a:pt x="1625" y="1937"/>
                  <a:pt x="1629" y="1943"/>
                </a:cubicBezTo>
                <a:cubicBezTo>
                  <a:pt x="1631" y="1946"/>
                  <a:pt x="1635" y="1950"/>
                  <a:pt x="1637" y="1955"/>
                </a:cubicBezTo>
                <a:cubicBezTo>
                  <a:pt x="1638" y="1956"/>
                  <a:pt x="1639" y="1958"/>
                  <a:pt x="1639" y="1960"/>
                </a:cubicBezTo>
                <a:cubicBezTo>
                  <a:pt x="1639" y="1961"/>
                  <a:pt x="1638" y="1962"/>
                  <a:pt x="1638" y="1963"/>
                </a:cubicBezTo>
                <a:cubicBezTo>
                  <a:pt x="1637" y="1964"/>
                  <a:pt x="1637" y="1964"/>
                  <a:pt x="1636" y="1965"/>
                </a:cubicBezTo>
                <a:cubicBezTo>
                  <a:pt x="1636" y="1965"/>
                  <a:pt x="1636" y="1965"/>
                  <a:pt x="1636" y="1965"/>
                </a:cubicBezTo>
                <a:cubicBezTo>
                  <a:pt x="1636" y="1965"/>
                  <a:pt x="1636" y="1965"/>
                  <a:pt x="1636" y="1965"/>
                </a:cubicBezTo>
                <a:cubicBezTo>
                  <a:pt x="1636" y="1966"/>
                  <a:pt x="1635" y="1966"/>
                  <a:pt x="1635" y="1966"/>
                </a:cubicBezTo>
                <a:cubicBezTo>
                  <a:pt x="1635" y="1966"/>
                  <a:pt x="1634" y="1967"/>
                  <a:pt x="1634" y="1967"/>
                </a:cubicBezTo>
                <a:cubicBezTo>
                  <a:pt x="1634" y="1967"/>
                  <a:pt x="1633" y="1967"/>
                  <a:pt x="1632" y="1968"/>
                </a:cubicBezTo>
                <a:cubicBezTo>
                  <a:pt x="1632" y="1968"/>
                  <a:pt x="1631" y="1968"/>
                  <a:pt x="1630" y="1969"/>
                </a:cubicBezTo>
                <a:cubicBezTo>
                  <a:pt x="1630" y="1969"/>
                  <a:pt x="1630" y="1969"/>
                  <a:pt x="1630" y="1969"/>
                </a:cubicBezTo>
                <a:cubicBezTo>
                  <a:pt x="1630" y="1969"/>
                  <a:pt x="1630" y="1969"/>
                  <a:pt x="1629" y="1969"/>
                </a:cubicBezTo>
                <a:cubicBezTo>
                  <a:pt x="1620" y="1972"/>
                  <a:pt x="1607" y="1970"/>
                  <a:pt x="1598" y="1970"/>
                </a:cubicBezTo>
                <a:cubicBezTo>
                  <a:pt x="1588" y="1970"/>
                  <a:pt x="1578" y="1970"/>
                  <a:pt x="1567" y="1970"/>
                </a:cubicBezTo>
                <a:cubicBezTo>
                  <a:pt x="1558" y="1970"/>
                  <a:pt x="1547" y="1968"/>
                  <a:pt x="1539" y="1962"/>
                </a:cubicBezTo>
                <a:cubicBezTo>
                  <a:pt x="1538" y="1962"/>
                  <a:pt x="1536" y="1961"/>
                  <a:pt x="1535" y="1960"/>
                </a:cubicBezTo>
                <a:cubicBezTo>
                  <a:pt x="1533" y="1958"/>
                  <a:pt x="1531" y="1956"/>
                  <a:pt x="1530" y="1954"/>
                </a:cubicBezTo>
                <a:cubicBezTo>
                  <a:pt x="1529" y="1952"/>
                  <a:pt x="1529" y="1952"/>
                  <a:pt x="1529" y="1952"/>
                </a:cubicBezTo>
                <a:cubicBezTo>
                  <a:pt x="1529" y="1952"/>
                  <a:pt x="1529" y="1952"/>
                  <a:pt x="1529" y="1952"/>
                </a:cubicBezTo>
                <a:cubicBezTo>
                  <a:pt x="1524" y="1944"/>
                  <a:pt x="1520" y="1936"/>
                  <a:pt x="1515" y="1928"/>
                </a:cubicBezTo>
                <a:cubicBezTo>
                  <a:pt x="1513" y="1925"/>
                  <a:pt x="1513" y="1925"/>
                  <a:pt x="1513" y="1925"/>
                </a:cubicBezTo>
                <a:cubicBezTo>
                  <a:pt x="1512" y="1923"/>
                  <a:pt x="1512" y="1921"/>
                  <a:pt x="1512" y="1919"/>
                </a:cubicBezTo>
                <a:cubicBezTo>
                  <a:pt x="1512" y="1917"/>
                  <a:pt x="1513" y="1915"/>
                  <a:pt x="1515" y="1914"/>
                </a:cubicBezTo>
                <a:cubicBezTo>
                  <a:pt x="1517" y="1913"/>
                  <a:pt x="1519" y="1912"/>
                  <a:pt x="1522" y="1911"/>
                </a:cubicBezTo>
                <a:cubicBezTo>
                  <a:pt x="1524" y="1910"/>
                  <a:pt x="1528" y="1910"/>
                  <a:pt x="1531" y="1910"/>
                </a:cubicBezTo>
                <a:cubicBezTo>
                  <a:pt x="1532" y="1910"/>
                  <a:pt x="1532" y="1910"/>
                  <a:pt x="1532" y="1910"/>
                </a:cubicBezTo>
                <a:cubicBezTo>
                  <a:pt x="1540" y="1909"/>
                  <a:pt x="1548" y="1910"/>
                  <a:pt x="1553" y="1910"/>
                </a:cubicBezTo>
                <a:cubicBezTo>
                  <a:pt x="1573" y="1910"/>
                  <a:pt x="1604" y="1906"/>
                  <a:pt x="1617" y="1924"/>
                </a:cubicBezTo>
                <a:close/>
                <a:moveTo>
                  <a:pt x="366" y="1441"/>
                </a:moveTo>
                <a:cubicBezTo>
                  <a:pt x="372" y="1443"/>
                  <a:pt x="377" y="1446"/>
                  <a:pt x="382" y="1448"/>
                </a:cubicBezTo>
                <a:cubicBezTo>
                  <a:pt x="392" y="1453"/>
                  <a:pt x="403" y="1458"/>
                  <a:pt x="413" y="1462"/>
                </a:cubicBezTo>
                <a:cubicBezTo>
                  <a:pt x="418" y="1464"/>
                  <a:pt x="422" y="1466"/>
                  <a:pt x="426" y="1468"/>
                </a:cubicBezTo>
                <a:cubicBezTo>
                  <a:pt x="430" y="1469"/>
                  <a:pt x="433" y="1470"/>
                  <a:pt x="437" y="1472"/>
                </a:cubicBezTo>
                <a:cubicBezTo>
                  <a:pt x="458" y="1479"/>
                  <a:pt x="479" y="1486"/>
                  <a:pt x="502" y="1492"/>
                </a:cubicBezTo>
                <a:cubicBezTo>
                  <a:pt x="527" y="1499"/>
                  <a:pt x="552" y="1505"/>
                  <a:pt x="578" y="1510"/>
                </a:cubicBezTo>
                <a:cubicBezTo>
                  <a:pt x="683" y="1532"/>
                  <a:pt x="786" y="1541"/>
                  <a:pt x="819" y="1542"/>
                </a:cubicBezTo>
                <a:cubicBezTo>
                  <a:pt x="819" y="1610"/>
                  <a:pt x="819" y="1610"/>
                  <a:pt x="819" y="1610"/>
                </a:cubicBezTo>
                <a:cubicBezTo>
                  <a:pt x="857" y="1570"/>
                  <a:pt x="857" y="1570"/>
                  <a:pt x="857" y="1570"/>
                </a:cubicBezTo>
                <a:cubicBezTo>
                  <a:pt x="906" y="1518"/>
                  <a:pt x="906" y="1518"/>
                  <a:pt x="906" y="1518"/>
                </a:cubicBezTo>
                <a:cubicBezTo>
                  <a:pt x="1019" y="1399"/>
                  <a:pt x="1019" y="1399"/>
                  <a:pt x="1019" y="1399"/>
                </a:cubicBezTo>
                <a:cubicBezTo>
                  <a:pt x="933" y="1308"/>
                  <a:pt x="933" y="1308"/>
                  <a:pt x="933" y="1308"/>
                </a:cubicBezTo>
                <a:cubicBezTo>
                  <a:pt x="819" y="1188"/>
                  <a:pt x="819" y="1188"/>
                  <a:pt x="819" y="1188"/>
                </a:cubicBezTo>
                <a:cubicBezTo>
                  <a:pt x="819" y="1271"/>
                  <a:pt x="819" y="1271"/>
                  <a:pt x="819" y="1271"/>
                </a:cubicBezTo>
                <a:cubicBezTo>
                  <a:pt x="740" y="1279"/>
                  <a:pt x="653" y="1266"/>
                  <a:pt x="578" y="1249"/>
                </a:cubicBezTo>
                <a:cubicBezTo>
                  <a:pt x="550" y="1242"/>
                  <a:pt x="525" y="1235"/>
                  <a:pt x="502" y="1229"/>
                </a:cubicBezTo>
                <a:cubicBezTo>
                  <a:pt x="471" y="1219"/>
                  <a:pt x="445" y="1211"/>
                  <a:pt x="426" y="1204"/>
                </a:cubicBezTo>
                <a:cubicBezTo>
                  <a:pt x="422" y="1202"/>
                  <a:pt x="418" y="1201"/>
                  <a:pt x="415" y="1199"/>
                </a:cubicBezTo>
                <a:cubicBezTo>
                  <a:pt x="414" y="1199"/>
                  <a:pt x="414" y="1199"/>
                  <a:pt x="413" y="1199"/>
                </a:cubicBezTo>
                <a:cubicBezTo>
                  <a:pt x="413" y="1199"/>
                  <a:pt x="413" y="1199"/>
                  <a:pt x="413" y="1199"/>
                </a:cubicBezTo>
                <a:cubicBezTo>
                  <a:pt x="354" y="1175"/>
                  <a:pt x="300" y="1147"/>
                  <a:pt x="253" y="1115"/>
                </a:cubicBezTo>
                <a:cubicBezTo>
                  <a:pt x="189" y="1073"/>
                  <a:pt x="142" y="1028"/>
                  <a:pt x="110" y="981"/>
                </a:cubicBezTo>
                <a:cubicBezTo>
                  <a:pt x="94" y="963"/>
                  <a:pt x="80" y="944"/>
                  <a:pt x="68" y="925"/>
                </a:cubicBezTo>
                <a:cubicBezTo>
                  <a:pt x="33" y="870"/>
                  <a:pt x="13" y="811"/>
                  <a:pt x="11" y="751"/>
                </a:cubicBezTo>
                <a:cubicBezTo>
                  <a:pt x="7" y="768"/>
                  <a:pt x="4" y="785"/>
                  <a:pt x="3" y="802"/>
                </a:cubicBezTo>
                <a:cubicBezTo>
                  <a:pt x="0" y="834"/>
                  <a:pt x="4" y="864"/>
                  <a:pt x="7" y="893"/>
                </a:cubicBezTo>
                <a:cubicBezTo>
                  <a:pt x="8" y="898"/>
                  <a:pt x="9" y="904"/>
                  <a:pt x="9" y="909"/>
                </a:cubicBezTo>
                <a:cubicBezTo>
                  <a:pt x="22" y="1021"/>
                  <a:pt x="22" y="1021"/>
                  <a:pt x="22" y="1021"/>
                </a:cubicBezTo>
                <a:cubicBezTo>
                  <a:pt x="23" y="1025"/>
                  <a:pt x="23" y="1029"/>
                  <a:pt x="24" y="1033"/>
                </a:cubicBezTo>
                <a:cubicBezTo>
                  <a:pt x="25" y="1048"/>
                  <a:pt x="27" y="1064"/>
                  <a:pt x="30" y="1080"/>
                </a:cubicBezTo>
                <a:cubicBezTo>
                  <a:pt x="34" y="1101"/>
                  <a:pt x="40" y="1121"/>
                  <a:pt x="47" y="1140"/>
                </a:cubicBezTo>
                <a:cubicBezTo>
                  <a:pt x="61" y="1175"/>
                  <a:pt x="80" y="1208"/>
                  <a:pt x="103" y="1239"/>
                </a:cubicBezTo>
                <a:cubicBezTo>
                  <a:pt x="146" y="1295"/>
                  <a:pt x="202" y="1344"/>
                  <a:pt x="275" y="1390"/>
                </a:cubicBezTo>
                <a:cubicBezTo>
                  <a:pt x="304" y="1409"/>
                  <a:pt x="335" y="1426"/>
                  <a:pt x="366" y="1441"/>
                </a:cubicBezTo>
                <a:close/>
                <a:moveTo>
                  <a:pt x="64" y="773"/>
                </a:moveTo>
                <a:cubicBezTo>
                  <a:pt x="67" y="798"/>
                  <a:pt x="74" y="823"/>
                  <a:pt x="84" y="848"/>
                </a:cubicBezTo>
                <a:cubicBezTo>
                  <a:pt x="107" y="785"/>
                  <a:pt x="165" y="713"/>
                  <a:pt x="209" y="677"/>
                </a:cubicBezTo>
                <a:cubicBezTo>
                  <a:pt x="272" y="628"/>
                  <a:pt x="353" y="583"/>
                  <a:pt x="451" y="545"/>
                </a:cubicBezTo>
                <a:cubicBezTo>
                  <a:pt x="515" y="521"/>
                  <a:pt x="582" y="501"/>
                  <a:pt x="652" y="486"/>
                </a:cubicBezTo>
                <a:cubicBezTo>
                  <a:pt x="652" y="314"/>
                  <a:pt x="652" y="314"/>
                  <a:pt x="652" y="314"/>
                </a:cubicBezTo>
                <a:cubicBezTo>
                  <a:pt x="640" y="317"/>
                  <a:pt x="627" y="320"/>
                  <a:pt x="615" y="323"/>
                </a:cubicBezTo>
                <a:cubicBezTo>
                  <a:pt x="544" y="340"/>
                  <a:pt x="476" y="361"/>
                  <a:pt x="413" y="386"/>
                </a:cubicBezTo>
                <a:cubicBezTo>
                  <a:pt x="345" y="413"/>
                  <a:pt x="288" y="442"/>
                  <a:pt x="238" y="474"/>
                </a:cubicBezTo>
                <a:cubicBezTo>
                  <a:pt x="204" y="496"/>
                  <a:pt x="178" y="516"/>
                  <a:pt x="153" y="537"/>
                </a:cubicBezTo>
                <a:cubicBezTo>
                  <a:pt x="142" y="547"/>
                  <a:pt x="131" y="556"/>
                  <a:pt x="122" y="566"/>
                </a:cubicBezTo>
                <a:cubicBezTo>
                  <a:pt x="81" y="622"/>
                  <a:pt x="60" y="684"/>
                  <a:pt x="62" y="747"/>
                </a:cubicBezTo>
                <a:cubicBezTo>
                  <a:pt x="62" y="756"/>
                  <a:pt x="63" y="764"/>
                  <a:pt x="64" y="773"/>
                </a:cubicBezTo>
                <a:close/>
                <a:moveTo>
                  <a:pt x="1928" y="693"/>
                </a:moveTo>
                <a:cubicBezTo>
                  <a:pt x="1966" y="727"/>
                  <a:pt x="2007" y="795"/>
                  <a:pt x="2021" y="856"/>
                </a:cubicBezTo>
                <a:cubicBezTo>
                  <a:pt x="2034" y="828"/>
                  <a:pt x="2042" y="798"/>
                  <a:pt x="2045" y="768"/>
                </a:cubicBezTo>
                <a:cubicBezTo>
                  <a:pt x="2046" y="761"/>
                  <a:pt x="2047" y="754"/>
                  <a:pt x="2047" y="747"/>
                </a:cubicBezTo>
                <a:cubicBezTo>
                  <a:pt x="2049" y="670"/>
                  <a:pt x="2018" y="595"/>
                  <a:pt x="1958" y="530"/>
                </a:cubicBezTo>
                <a:cubicBezTo>
                  <a:pt x="1924" y="501"/>
                  <a:pt x="1884" y="473"/>
                  <a:pt x="1839" y="447"/>
                </a:cubicBezTo>
                <a:cubicBezTo>
                  <a:pt x="1782" y="415"/>
                  <a:pt x="1718" y="387"/>
                  <a:pt x="1639" y="359"/>
                </a:cubicBezTo>
                <a:cubicBezTo>
                  <a:pt x="1584" y="340"/>
                  <a:pt x="1524" y="324"/>
                  <a:pt x="1457" y="310"/>
                </a:cubicBezTo>
                <a:cubicBezTo>
                  <a:pt x="1457" y="482"/>
                  <a:pt x="1457" y="482"/>
                  <a:pt x="1457" y="482"/>
                </a:cubicBezTo>
                <a:cubicBezTo>
                  <a:pt x="1542" y="500"/>
                  <a:pt x="1625" y="525"/>
                  <a:pt x="1700" y="556"/>
                </a:cubicBezTo>
                <a:cubicBezTo>
                  <a:pt x="1795" y="595"/>
                  <a:pt x="1871" y="642"/>
                  <a:pt x="1928" y="693"/>
                </a:cubicBezTo>
                <a:close/>
                <a:moveTo>
                  <a:pt x="1054" y="814"/>
                </a:moveTo>
                <a:cubicBezTo>
                  <a:pt x="1186" y="814"/>
                  <a:pt x="1408" y="789"/>
                  <a:pt x="1408" y="696"/>
                </a:cubicBezTo>
                <a:cubicBezTo>
                  <a:pt x="1408" y="118"/>
                  <a:pt x="1408" y="118"/>
                  <a:pt x="1408" y="118"/>
                </a:cubicBezTo>
                <a:cubicBezTo>
                  <a:pt x="1408" y="25"/>
                  <a:pt x="1186" y="0"/>
                  <a:pt x="1054" y="0"/>
                </a:cubicBezTo>
                <a:cubicBezTo>
                  <a:pt x="923" y="0"/>
                  <a:pt x="701" y="25"/>
                  <a:pt x="701" y="118"/>
                </a:cubicBezTo>
                <a:cubicBezTo>
                  <a:pt x="701" y="696"/>
                  <a:pt x="701" y="696"/>
                  <a:pt x="701" y="696"/>
                </a:cubicBezTo>
                <a:cubicBezTo>
                  <a:pt x="701" y="789"/>
                  <a:pt x="923" y="814"/>
                  <a:pt x="1054" y="814"/>
                </a:cubicBezTo>
                <a:close/>
                <a:moveTo>
                  <a:pt x="1054" y="35"/>
                </a:moveTo>
                <a:cubicBezTo>
                  <a:pt x="1219" y="35"/>
                  <a:pt x="1352" y="71"/>
                  <a:pt x="1352" y="116"/>
                </a:cubicBezTo>
                <a:cubicBezTo>
                  <a:pt x="1352" y="161"/>
                  <a:pt x="1219" y="197"/>
                  <a:pt x="1054" y="197"/>
                </a:cubicBezTo>
                <a:cubicBezTo>
                  <a:pt x="890" y="197"/>
                  <a:pt x="757" y="161"/>
                  <a:pt x="757" y="116"/>
                </a:cubicBezTo>
                <a:cubicBezTo>
                  <a:pt x="757" y="71"/>
                  <a:pt x="890" y="35"/>
                  <a:pt x="1054" y="35"/>
                </a:cubicBezTo>
                <a:close/>
              </a:path>
            </a:pathLst>
          </a:custGeom>
          <a:solidFill>
            <a:schemeClr val="accent2"/>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14780049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应</a:t>
            </a:r>
            <a:r>
              <a:rPr lang="zh-CN" altLang="en-US" dirty="0" smtClean="0"/>
              <a:t>用程序连接</a:t>
            </a:r>
            <a:endParaRPr lang="en-US" dirty="0">
              <a:solidFill>
                <a:srgbClr val="92D050"/>
              </a:solidFill>
            </a:endParaRPr>
          </a:p>
        </p:txBody>
      </p:sp>
      <p:sp>
        <p:nvSpPr>
          <p:cNvPr id="8" name="Content Placeholder 2"/>
          <p:cNvSpPr txBox="1">
            <a:spLocks/>
          </p:cNvSpPr>
          <p:nvPr/>
        </p:nvSpPr>
        <p:spPr>
          <a:xfrm>
            <a:off x="520701" y="1434269"/>
            <a:ext cx="5573712"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zh-CN" altLang="en-US" sz="2800" spc="-100" dirty="0" smtClean="0">
                <a:solidFill>
                  <a:schemeClr val="accent2">
                    <a:alpha val="99000"/>
                  </a:schemeClr>
                </a:solidFill>
                <a:latin typeface="Segoe UI Light" pitchFamily="34" charset="0"/>
              </a:rPr>
              <a:t>连接到数据库</a:t>
            </a:r>
            <a:endParaRPr lang="en-US" sz="2800" spc="-100" dirty="0">
              <a:solidFill>
                <a:schemeClr val="accent2">
                  <a:alpha val="99000"/>
                </a:schemeClr>
              </a:solidFill>
              <a:latin typeface="Segoe UI Light" pitchFamily="34" charset="0"/>
            </a:endParaRPr>
          </a:p>
          <a:p>
            <a:pPr marL="234950" lvl="1" indent="-231775" defTabSz="914325">
              <a:spcBef>
                <a:spcPts val="900"/>
              </a:spcBef>
              <a:buClr>
                <a:schemeClr val="accent6"/>
              </a:buClr>
              <a:buFont typeface="+mj-lt"/>
              <a:buAutoNum type="arabicPeriod"/>
            </a:pPr>
            <a:r>
              <a:rPr lang="zh-CN" altLang="en-US" sz="1600" spc="-51" dirty="0" smtClean="0"/>
              <a:t>支持</a:t>
            </a:r>
            <a:r>
              <a:rPr lang="en-US" sz="1600" spc="-51" dirty="0" smtClean="0"/>
              <a:t>TDS </a:t>
            </a:r>
            <a:r>
              <a:rPr lang="en-US" sz="1600" spc="-51" dirty="0"/>
              <a:t>(Tabular Data Stream) </a:t>
            </a:r>
            <a:r>
              <a:rPr lang="en-US" sz="1600" spc="-51" dirty="0" smtClean="0"/>
              <a:t>protocol over TCP/IP</a:t>
            </a:r>
            <a:endParaRPr lang="en-US" sz="1600" spc="-51" dirty="0"/>
          </a:p>
          <a:p>
            <a:pPr marL="234950" lvl="1" indent="-231775" defTabSz="914325">
              <a:spcBef>
                <a:spcPts val="900"/>
              </a:spcBef>
              <a:buClr>
                <a:schemeClr val="accent6"/>
              </a:buClr>
              <a:buFont typeface="+mj-lt"/>
              <a:buAutoNum type="arabicPeriod"/>
            </a:pPr>
            <a:r>
              <a:rPr lang="zh-CN" altLang="en-US" sz="1600" spc="-51" dirty="0" smtClean="0"/>
              <a:t>需要</a:t>
            </a:r>
            <a:r>
              <a:rPr lang="en-US" sz="1600" spc="-51" dirty="0" smtClean="0"/>
              <a:t>SSL</a:t>
            </a:r>
            <a:endParaRPr lang="en-US" sz="1600" spc="-51" dirty="0"/>
          </a:p>
          <a:p>
            <a:pPr marL="234950" lvl="1" indent="-231775" defTabSz="914325">
              <a:spcBef>
                <a:spcPts val="900"/>
              </a:spcBef>
              <a:buClr>
                <a:schemeClr val="accent6"/>
              </a:buClr>
              <a:buFont typeface="+mj-lt"/>
              <a:buAutoNum type="arabicPeriod"/>
            </a:pPr>
            <a:r>
              <a:rPr lang="zh-CN" altLang="en-US" sz="1600" spc="-51" dirty="0" smtClean="0"/>
              <a:t>使用防火墙规则从微软数据中心外部连接</a:t>
            </a:r>
            <a:endParaRPr lang="en-US" sz="1600" spc="-51" dirty="0"/>
          </a:p>
          <a:p>
            <a:pPr marL="3175" lvl="1" indent="0" defTabSz="914325">
              <a:spcBef>
                <a:spcPts val="900"/>
              </a:spcBef>
              <a:buNone/>
            </a:pPr>
            <a:r>
              <a:rPr lang="en-US" sz="1600" b="1" spc="-51" dirty="0" smtClean="0"/>
              <a:t>ASP.NET </a:t>
            </a:r>
            <a:r>
              <a:rPr lang="zh-CN" altLang="en-US" sz="1600" b="1" spc="-51" dirty="0" smtClean="0"/>
              <a:t>举例</a:t>
            </a:r>
            <a:r>
              <a:rPr lang="en-US" sz="1600" b="1" spc="-51" dirty="0" smtClean="0"/>
              <a:t>:</a:t>
            </a:r>
            <a:endParaRPr lang="en-US" sz="1600" b="1" spc="-51" dirty="0"/>
          </a:p>
        </p:txBody>
      </p:sp>
      <p:sp>
        <p:nvSpPr>
          <p:cNvPr id="9" name="Content Placeholder 2"/>
          <p:cNvSpPr txBox="1">
            <a:spLocks/>
          </p:cNvSpPr>
          <p:nvPr/>
        </p:nvSpPr>
        <p:spPr>
          <a:xfrm>
            <a:off x="6557475" y="1434269"/>
            <a:ext cx="5345112" cy="3420936"/>
          </a:xfrm>
          <a:prstGeom prst="rect">
            <a:avLst/>
          </a:prstGeom>
        </p:spPr>
        <p:txBody>
          <a:bodyPr wrap="square" lIns="0" tIns="0" rIns="0" bIns="0">
            <a:spAutoFit/>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buNone/>
            </a:pPr>
            <a:r>
              <a:rPr lang="zh-CN" altLang="en-US" sz="2800" spc="-100" dirty="0">
                <a:solidFill>
                  <a:schemeClr val="accent2">
                    <a:alpha val="99000"/>
                  </a:schemeClr>
                </a:solidFill>
                <a:latin typeface="Segoe UI Light" pitchFamily="34" charset="0"/>
              </a:rPr>
              <a:t>考</a:t>
            </a:r>
            <a:r>
              <a:rPr lang="zh-CN" altLang="en-US" sz="2800" spc="-100" dirty="0" smtClean="0">
                <a:solidFill>
                  <a:schemeClr val="accent2">
                    <a:alpha val="99000"/>
                  </a:schemeClr>
                </a:solidFill>
                <a:latin typeface="Segoe UI Light" pitchFamily="34" charset="0"/>
              </a:rPr>
              <a:t>虑点和最佳实践</a:t>
            </a:r>
            <a:endParaRPr lang="en-US" sz="2800" spc="-100" dirty="0">
              <a:solidFill>
                <a:schemeClr val="accent2">
                  <a:alpha val="99000"/>
                </a:schemeClr>
              </a:solidFill>
              <a:latin typeface="Segoe UI Light" pitchFamily="34" charset="0"/>
            </a:endParaRPr>
          </a:p>
          <a:p>
            <a:pPr marL="234950" lvl="1" indent="-231775" defTabSz="914325">
              <a:spcBef>
                <a:spcPts val="900"/>
              </a:spcBef>
              <a:buClr>
                <a:schemeClr val="accent2"/>
              </a:buClr>
              <a:buFont typeface="+mj-lt"/>
              <a:buAutoNum type="arabicPeriod"/>
            </a:pPr>
            <a:r>
              <a:rPr lang="en-US" sz="1600" spc="-51" dirty="0" smtClean="0"/>
              <a:t>login</a:t>
            </a:r>
            <a:r>
              <a:rPr lang="en-US" sz="1600" spc="-51" dirty="0"/>
              <a:t>: </a:t>
            </a:r>
            <a:r>
              <a:rPr lang="en-US" sz="1600" b="1" spc="-51" dirty="0"/>
              <a:t>[login]@[server]</a:t>
            </a:r>
          </a:p>
          <a:p>
            <a:pPr marL="234950" lvl="1" indent="-231775" defTabSz="914325">
              <a:spcBef>
                <a:spcPts val="900"/>
              </a:spcBef>
              <a:buClr>
                <a:schemeClr val="accent2"/>
              </a:buClr>
              <a:buFont typeface="+mj-lt"/>
              <a:buAutoNum type="arabicPeriod"/>
            </a:pPr>
            <a:r>
              <a:rPr lang="zh-CN" altLang="en-US" sz="1600" spc="-51" dirty="0"/>
              <a:t>空</a:t>
            </a:r>
            <a:r>
              <a:rPr lang="zh-CN" altLang="en-US" sz="1600" spc="-51" dirty="0" smtClean="0"/>
              <a:t>闲连接</a:t>
            </a:r>
            <a:endParaRPr lang="en-US" sz="1600" spc="-51" dirty="0"/>
          </a:p>
          <a:p>
            <a:pPr marL="234950" lvl="1" indent="-231775" defTabSz="914325">
              <a:spcBef>
                <a:spcPts val="900"/>
              </a:spcBef>
              <a:buClr>
                <a:schemeClr val="accent2"/>
              </a:buClr>
              <a:buFont typeface="+mj-lt"/>
              <a:buAutoNum type="arabicPeriod"/>
            </a:pPr>
            <a:r>
              <a:rPr lang="zh-CN" altLang="en-US" sz="1600" spc="-51" dirty="0"/>
              <a:t>长时</a:t>
            </a:r>
            <a:r>
              <a:rPr lang="zh-CN" altLang="en-US" sz="1600" spc="-51" dirty="0" smtClean="0"/>
              <a:t>间执行的事务</a:t>
            </a:r>
            <a:endParaRPr lang="en-US" sz="1600" spc="-51" dirty="0"/>
          </a:p>
          <a:p>
            <a:pPr marL="234950" lvl="1" indent="-231775" defTabSz="914325">
              <a:spcBef>
                <a:spcPts val="900"/>
              </a:spcBef>
              <a:buClr>
                <a:schemeClr val="accent2"/>
              </a:buClr>
              <a:buFont typeface="+mj-lt"/>
              <a:buAutoNum type="arabicPeriod"/>
            </a:pPr>
            <a:r>
              <a:rPr lang="en-US" sz="1600" spc="-51" dirty="0" err="1"/>
              <a:t>DoS</a:t>
            </a:r>
            <a:r>
              <a:rPr lang="en-US" sz="1600" spc="-51" dirty="0"/>
              <a:t> </a:t>
            </a:r>
            <a:r>
              <a:rPr lang="zh-CN" altLang="en-US" sz="1600" spc="-51" dirty="0"/>
              <a:t>保护</a:t>
            </a:r>
            <a:endParaRPr lang="en-US" sz="1600" spc="-51" dirty="0"/>
          </a:p>
          <a:p>
            <a:pPr marL="234950" lvl="1" indent="-231775" defTabSz="914325">
              <a:spcBef>
                <a:spcPts val="900"/>
              </a:spcBef>
              <a:buClr>
                <a:schemeClr val="accent2"/>
              </a:buClr>
              <a:buFont typeface="+mj-lt"/>
              <a:buAutoNum type="arabicPeriod"/>
            </a:pPr>
            <a:r>
              <a:rPr lang="zh-CN" altLang="en-US" sz="1600" dirty="0"/>
              <a:t>故障转移</a:t>
            </a:r>
            <a:endParaRPr lang="en-US" sz="1600" spc="-51" dirty="0"/>
          </a:p>
          <a:p>
            <a:pPr marL="234950" lvl="1" indent="-231775" defTabSz="914325">
              <a:spcBef>
                <a:spcPts val="900"/>
              </a:spcBef>
              <a:buClr>
                <a:schemeClr val="accent2"/>
              </a:buClr>
              <a:buFont typeface="+mj-lt"/>
              <a:buAutoNum type="arabicPeriod"/>
            </a:pPr>
            <a:r>
              <a:rPr lang="zh-CN" altLang="en-US" sz="1600" spc="-51" dirty="0"/>
              <a:t>节流</a:t>
            </a:r>
            <a:endParaRPr lang="en-US" sz="1600" spc="-51" dirty="0" smtClean="0"/>
          </a:p>
          <a:p>
            <a:pPr marL="234950" lvl="1" indent="-231775" defTabSz="914325">
              <a:spcBef>
                <a:spcPts val="900"/>
              </a:spcBef>
              <a:buClr>
                <a:schemeClr val="accent2"/>
              </a:buClr>
              <a:buFont typeface="+mj-lt"/>
              <a:buAutoNum type="arabicPeriod"/>
            </a:pPr>
            <a:r>
              <a:rPr lang="zh-CN" altLang="en-US" sz="1600" spc="-51" dirty="0" smtClean="0"/>
              <a:t>连接池和重试逻辑</a:t>
            </a:r>
            <a:endParaRPr lang="en-US" sz="1600" spc="-51" dirty="0"/>
          </a:p>
          <a:p>
            <a:pPr marL="234950" lvl="1" indent="-231775" defTabSz="914325">
              <a:spcBef>
                <a:spcPts val="900"/>
              </a:spcBef>
              <a:buClr>
                <a:schemeClr val="accent2"/>
              </a:buClr>
              <a:buFont typeface="+mj-lt"/>
              <a:buAutoNum type="arabicPeriod"/>
            </a:pPr>
            <a:r>
              <a:rPr lang="zh-CN" altLang="en-US" sz="1600" spc="-51" dirty="0"/>
              <a:t>更</a:t>
            </a:r>
            <a:r>
              <a:rPr lang="zh-CN" altLang="en-US" sz="1600" spc="-51" dirty="0" smtClean="0"/>
              <a:t>新的延时</a:t>
            </a:r>
            <a:endParaRPr lang="en-US" sz="1600" spc="-51" dirty="0"/>
          </a:p>
          <a:p>
            <a:pPr marL="234950" lvl="1" indent="-231775" defTabSz="914325">
              <a:spcBef>
                <a:spcPts val="900"/>
              </a:spcBef>
              <a:buClr>
                <a:schemeClr val="accent2"/>
              </a:buClr>
              <a:buFont typeface="+mj-lt"/>
              <a:buAutoNum type="arabicPeriod"/>
            </a:pPr>
            <a:r>
              <a:rPr lang="zh-CN" altLang="en-US" sz="1600" spc="-51" dirty="0"/>
              <a:t>没</a:t>
            </a:r>
            <a:r>
              <a:rPr lang="zh-CN" altLang="en-US" sz="1600" spc="-51" dirty="0" smtClean="0"/>
              <a:t>有跨数据库依赖</a:t>
            </a:r>
            <a:endParaRPr lang="en-US" sz="1600" spc="-51" dirty="0"/>
          </a:p>
        </p:txBody>
      </p:sp>
      <p:sp>
        <p:nvSpPr>
          <p:cNvPr id="10" name="TextBox 9"/>
          <p:cNvSpPr txBox="1"/>
          <p:nvPr/>
        </p:nvSpPr>
        <p:spPr>
          <a:xfrm>
            <a:off x="519114" y="3269154"/>
            <a:ext cx="5153553" cy="3000821"/>
          </a:xfrm>
          <a:prstGeom prst="rect">
            <a:avLst/>
          </a:prstGeom>
          <a:noFill/>
          <a:ln>
            <a:solidFill>
              <a:schemeClr val="accent2"/>
            </a:solidFill>
          </a:ln>
        </p:spPr>
        <p:txBody>
          <a:bodyPr wrap="square" lIns="91440" tIns="0" rIns="0" bIns="0" rtlCol="0">
            <a:spAutoFit/>
          </a:bodyPr>
          <a:lstStyle/>
          <a:p>
            <a:r>
              <a:rPr lang="en-US" sz="1600" dirty="0">
                <a:solidFill>
                  <a:srgbClr val="0000FF"/>
                </a:solidFill>
                <a:latin typeface="Consolas"/>
              </a:rPr>
              <a:t>&lt;</a:t>
            </a:r>
            <a:r>
              <a:rPr lang="en-US" sz="1600" dirty="0">
                <a:solidFill>
                  <a:srgbClr val="A31515"/>
                </a:solidFill>
                <a:latin typeface="Consolas"/>
              </a:rPr>
              <a:t>connectionStrings</a:t>
            </a:r>
            <a:r>
              <a:rPr lang="en-US" sz="1600" dirty="0">
                <a:solidFill>
                  <a:srgbClr val="0000FF"/>
                </a:solidFill>
                <a:latin typeface="Consolas"/>
              </a:rPr>
              <a:t>&gt;</a:t>
            </a:r>
            <a:endParaRPr lang="en-US" sz="800" dirty="0">
              <a:latin typeface="Segoe UI" pitchFamily="34" charset="0"/>
              <a:ea typeface="Segoe UI" pitchFamily="34" charset="0"/>
            </a:endParaRPr>
          </a:p>
          <a:p>
            <a:r>
              <a:rPr lang="en-US" sz="1600" dirty="0">
                <a:solidFill>
                  <a:srgbClr val="0000FF"/>
                </a:solidFill>
                <a:latin typeface="Consolas"/>
              </a:rPr>
              <a:t>&lt;</a:t>
            </a:r>
            <a:r>
              <a:rPr lang="en-US" sz="1600" dirty="0">
                <a:solidFill>
                  <a:srgbClr val="A31515"/>
                </a:solidFill>
                <a:latin typeface="Consolas"/>
              </a:rPr>
              <a:t>add</a:t>
            </a:r>
            <a:r>
              <a:rPr lang="en-US" sz="1600" dirty="0">
                <a:solidFill>
                  <a:srgbClr val="FF0000"/>
                </a:solidFill>
                <a:latin typeface="Consolas"/>
              </a:rPr>
              <a:t>name</a:t>
            </a:r>
            <a:r>
              <a:rPr lang="en-US" sz="1600" dirty="0">
                <a:solidFill>
                  <a:srgbClr val="0000FF"/>
                </a:solidFill>
                <a:latin typeface="Consolas"/>
              </a:rPr>
              <a:t>=</a:t>
            </a:r>
            <a:r>
              <a:rPr lang="en-US" sz="1600" dirty="0">
                <a:solidFill>
                  <a:srgbClr val="000000"/>
                </a:solidFill>
                <a:latin typeface="Consolas"/>
              </a:rPr>
              <a:t>"</a:t>
            </a:r>
            <a:r>
              <a:rPr lang="en-US" sz="1600" dirty="0">
                <a:solidFill>
                  <a:srgbClr val="0000FF"/>
                </a:solidFill>
                <a:latin typeface="Consolas"/>
              </a:rPr>
              <a:t>AdventureWorks</a:t>
            </a:r>
            <a:r>
              <a:rPr lang="en-US" sz="1600" dirty="0">
                <a:solidFill>
                  <a:srgbClr val="000000"/>
                </a:solidFill>
                <a:latin typeface="Consolas"/>
              </a:rPr>
              <a:t>"</a:t>
            </a:r>
            <a:r>
              <a:rPr lang="en-US" sz="1600" dirty="0">
                <a:solidFill>
                  <a:srgbClr val="FF0000"/>
                </a:solidFill>
                <a:latin typeface="Consolas"/>
              </a:rPr>
              <a:t>connectionString</a:t>
            </a:r>
            <a:r>
              <a:rPr lang="en-US" sz="1600" dirty="0">
                <a:solidFill>
                  <a:srgbClr val="0000FF"/>
                </a:solidFill>
                <a:latin typeface="Consolas"/>
              </a:rPr>
              <a:t>=</a:t>
            </a:r>
            <a:endParaRPr lang="en-US" sz="800" dirty="0">
              <a:latin typeface="Segoe UI" pitchFamily="34" charset="0"/>
              <a:ea typeface="Segoe UI" pitchFamily="34" charset="0"/>
            </a:endParaRPr>
          </a:p>
          <a:p>
            <a:pPr marL="457120"/>
            <a:r>
              <a:rPr lang="en-US" sz="1600" dirty="0">
                <a:solidFill>
                  <a:srgbClr val="000000"/>
                </a:solidFill>
                <a:latin typeface="Consolas"/>
              </a:rPr>
              <a:t>"</a:t>
            </a:r>
            <a:r>
              <a:rPr lang="en-US" sz="1600" dirty="0">
                <a:solidFill>
                  <a:srgbClr val="0000FF"/>
                </a:solidFill>
                <a:latin typeface="Consolas"/>
              </a:rPr>
              <a:t>Data Source=</a:t>
            </a:r>
            <a:r>
              <a:rPr lang="en-US" sz="1600" dirty="0">
                <a:solidFill>
                  <a:srgbClr val="0000FF"/>
                </a:solidFill>
                <a:highlight>
                  <a:srgbClr val="FFFF00"/>
                </a:highlight>
                <a:latin typeface="Consolas"/>
              </a:rPr>
              <a:t>[server].database.windows.net</a:t>
            </a:r>
            <a:r>
              <a:rPr lang="en-US" sz="1600" dirty="0">
                <a:solidFill>
                  <a:srgbClr val="0000FF"/>
                </a:solidFill>
                <a:latin typeface="Consolas"/>
              </a:rPr>
              <a:t>;</a:t>
            </a:r>
            <a:endParaRPr lang="en-US" sz="800" dirty="0">
              <a:latin typeface="Segoe UI" pitchFamily="34" charset="0"/>
              <a:ea typeface="Segoe UI" pitchFamily="34" charset="0"/>
            </a:endParaRPr>
          </a:p>
          <a:p>
            <a:pPr marL="457120"/>
            <a:r>
              <a:rPr lang="en-US" sz="1600" dirty="0">
                <a:solidFill>
                  <a:srgbClr val="0000FF"/>
                </a:solidFill>
                <a:latin typeface="Consolas"/>
              </a:rPr>
              <a:t>Integrated Security=False;</a:t>
            </a:r>
            <a:endParaRPr lang="en-US" sz="800" dirty="0">
              <a:latin typeface="Segoe UI" pitchFamily="34" charset="0"/>
              <a:ea typeface="Segoe UI" pitchFamily="34" charset="0"/>
            </a:endParaRPr>
          </a:p>
          <a:p>
            <a:pPr marL="457120"/>
            <a:r>
              <a:rPr lang="en-US" sz="1600" dirty="0">
                <a:solidFill>
                  <a:srgbClr val="0000FF"/>
                </a:solidFill>
                <a:latin typeface="Consolas"/>
              </a:rPr>
              <a:t>Initial Catalog=</a:t>
            </a:r>
            <a:r>
              <a:rPr lang="en-US" sz="1600" dirty="0">
                <a:solidFill>
                  <a:srgbClr val="0000FF"/>
                </a:solidFill>
                <a:highlight>
                  <a:srgbClr val="FFFF00"/>
                </a:highlight>
                <a:latin typeface="Consolas"/>
              </a:rPr>
              <a:t>ProductsDb</a:t>
            </a:r>
            <a:r>
              <a:rPr lang="en-US" sz="1600" dirty="0">
                <a:solidFill>
                  <a:srgbClr val="0000FF"/>
                </a:solidFill>
                <a:latin typeface="Consolas"/>
              </a:rPr>
              <a:t>;</a:t>
            </a:r>
            <a:endParaRPr lang="en-US" sz="800" dirty="0">
              <a:latin typeface="Segoe UI" pitchFamily="34" charset="0"/>
              <a:ea typeface="Segoe UI" pitchFamily="34" charset="0"/>
            </a:endParaRPr>
          </a:p>
          <a:p>
            <a:pPr marL="457120"/>
            <a:r>
              <a:rPr lang="en-US" sz="1600" dirty="0">
                <a:solidFill>
                  <a:srgbClr val="0000FF"/>
                </a:solidFill>
                <a:latin typeface="Consolas"/>
              </a:rPr>
              <a:t>User Id=[login];</a:t>
            </a:r>
            <a:endParaRPr lang="en-US" sz="800" dirty="0">
              <a:latin typeface="Segoe UI" pitchFamily="34" charset="0"/>
              <a:ea typeface="Segoe UI" pitchFamily="34" charset="0"/>
            </a:endParaRPr>
          </a:p>
          <a:p>
            <a:pPr marL="457120"/>
            <a:r>
              <a:rPr lang="en-US" sz="1600" dirty="0">
                <a:solidFill>
                  <a:srgbClr val="0000FF"/>
                </a:solidFill>
                <a:latin typeface="Consolas"/>
              </a:rPr>
              <a:t>Password=[password</a:t>
            </a:r>
            <a:r>
              <a:rPr lang="en-US" sz="1600" dirty="0" smtClean="0">
                <a:solidFill>
                  <a:srgbClr val="0000FF"/>
                </a:solidFill>
                <a:latin typeface="Consolas"/>
              </a:rPr>
              <a:t>];</a:t>
            </a:r>
          </a:p>
          <a:p>
            <a:pPr marL="457120"/>
            <a:r>
              <a:rPr lang="en-US" sz="1600" dirty="0" err="1" smtClean="0">
                <a:solidFill>
                  <a:srgbClr val="0000FF"/>
                </a:solidFill>
                <a:latin typeface="Consolas"/>
                <a:ea typeface="Segoe UI" pitchFamily="34" charset="0"/>
              </a:rPr>
              <a:t>Trusted_Connection</a:t>
            </a:r>
            <a:r>
              <a:rPr lang="en-US" sz="1600" dirty="0" smtClean="0">
                <a:solidFill>
                  <a:srgbClr val="0000FF"/>
                </a:solidFill>
                <a:latin typeface="Consolas"/>
                <a:ea typeface="Segoe UI" pitchFamily="34" charset="0"/>
              </a:rPr>
              <a:t>=False;</a:t>
            </a:r>
            <a:endParaRPr lang="en-US" sz="800" dirty="0">
              <a:latin typeface="Segoe UI" pitchFamily="34" charset="0"/>
              <a:ea typeface="Segoe UI" pitchFamily="34" charset="0"/>
            </a:endParaRPr>
          </a:p>
          <a:p>
            <a:pPr marL="457120"/>
            <a:r>
              <a:rPr lang="en-US" sz="1600" dirty="0">
                <a:solidFill>
                  <a:srgbClr val="0000FF"/>
                </a:solidFill>
                <a:highlight>
                  <a:srgbClr val="FFFF00"/>
                </a:highlight>
                <a:latin typeface="Consolas"/>
              </a:rPr>
              <a:t>Encrypt=true</a:t>
            </a:r>
            <a:r>
              <a:rPr lang="en-US" sz="1600" dirty="0">
                <a:solidFill>
                  <a:srgbClr val="0000FF"/>
                </a:solidFill>
                <a:latin typeface="Consolas"/>
              </a:rPr>
              <a:t>;</a:t>
            </a:r>
            <a:r>
              <a:rPr lang="en-US" sz="1600" dirty="0">
                <a:solidFill>
                  <a:srgbClr val="000000"/>
                </a:solidFill>
                <a:latin typeface="Consolas"/>
              </a:rPr>
              <a:t>"</a:t>
            </a:r>
            <a:endParaRPr lang="en-US" sz="800" dirty="0">
              <a:latin typeface="Segoe UI" pitchFamily="34" charset="0"/>
              <a:ea typeface="Segoe UI" pitchFamily="34" charset="0"/>
            </a:endParaRPr>
          </a:p>
          <a:p>
            <a:r>
              <a:rPr lang="en-US" sz="1600" dirty="0">
                <a:solidFill>
                  <a:srgbClr val="FF0000"/>
                </a:solidFill>
                <a:latin typeface="Consolas"/>
              </a:rPr>
              <a:t>providerName</a:t>
            </a:r>
            <a:r>
              <a:rPr lang="en-US" sz="1600" dirty="0">
                <a:solidFill>
                  <a:srgbClr val="0000FF"/>
                </a:solidFill>
                <a:latin typeface="Consolas"/>
              </a:rPr>
              <a:t>=</a:t>
            </a:r>
            <a:r>
              <a:rPr lang="en-US" sz="1600" dirty="0">
                <a:solidFill>
                  <a:srgbClr val="000000"/>
                </a:solidFill>
                <a:latin typeface="Consolas"/>
              </a:rPr>
              <a:t>"</a:t>
            </a:r>
            <a:r>
              <a:rPr lang="en-US" sz="1600" dirty="0">
                <a:solidFill>
                  <a:srgbClr val="0000FF"/>
                </a:solidFill>
                <a:latin typeface="Consolas"/>
              </a:rPr>
              <a:t>System.Data.SqlClient</a:t>
            </a:r>
            <a:r>
              <a:rPr lang="en-US" sz="1600" dirty="0">
                <a:solidFill>
                  <a:srgbClr val="000000"/>
                </a:solidFill>
                <a:latin typeface="Consolas"/>
              </a:rPr>
              <a:t>"</a:t>
            </a:r>
            <a:r>
              <a:rPr lang="en-US" sz="1600" dirty="0">
                <a:solidFill>
                  <a:srgbClr val="0000FF"/>
                </a:solidFill>
                <a:latin typeface="Consolas"/>
              </a:rPr>
              <a:t>/&gt;</a:t>
            </a:r>
            <a:endParaRPr lang="en-US" sz="800" dirty="0">
              <a:latin typeface="Segoe UI" pitchFamily="34" charset="0"/>
              <a:ea typeface="Segoe UI" pitchFamily="34" charset="0"/>
            </a:endParaRPr>
          </a:p>
          <a:p>
            <a:r>
              <a:rPr lang="en-US" sz="1600" dirty="0">
                <a:solidFill>
                  <a:srgbClr val="0000FF"/>
                </a:solidFill>
                <a:latin typeface="Consolas"/>
              </a:rPr>
              <a:t>&lt;/</a:t>
            </a:r>
            <a:r>
              <a:rPr lang="en-US" sz="1600" dirty="0">
                <a:solidFill>
                  <a:srgbClr val="A31515"/>
                </a:solidFill>
                <a:latin typeface="Consolas"/>
              </a:rPr>
              <a:t>connectionStrings</a:t>
            </a:r>
            <a:r>
              <a:rPr lang="en-US" sz="1600" dirty="0">
                <a:solidFill>
                  <a:srgbClr val="0000FF"/>
                </a:solidFill>
                <a:latin typeface="Consolas"/>
              </a:rPr>
              <a:t>&gt;</a:t>
            </a:r>
            <a:endParaRPr lang="en-US" sz="1600" dirty="0">
              <a:solidFill>
                <a:prstClr val="black"/>
              </a:solidFill>
              <a:latin typeface="Consolas"/>
            </a:endParaRPr>
          </a:p>
        </p:txBody>
      </p:sp>
    </p:spTree>
    <p:extLst>
      <p:ext uri="{BB962C8B-B14F-4D97-AF65-F5344CB8AC3E}">
        <p14:creationId xmlns:p14="http://schemas.microsoft.com/office/powerpoint/2010/main" val="35505164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zh-CN" altLang="en-US" dirty="0" smtClean="0"/>
              <a:t>应用连接字符串</a:t>
            </a:r>
            <a:endParaRPr lang="en-US" sz="4800" dirty="0"/>
          </a:p>
        </p:txBody>
      </p:sp>
      <p:sp>
        <p:nvSpPr>
          <p:cNvPr id="3" name="Subtitle 2"/>
          <p:cNvSpPr>
            <a:spLocks noGrp="1"/>
          </p:cNvSpPr>
          <p:nvPr>
            <p:ph type="subTitle" idx="1"/>
          </p:nvPr>
        </p:nvSpPr>
        <p:spPr/>
        <p:txBody>
          <a:bodyPr/>
          <a:lstStyle/>
          <a:p>
            <a:endParaRPr lang="en-US"/>
          </a:p>
        </p:txBody>
      </p:sp>
      <p:sp>
        <p:nvSpPr>
          <p:cNvPr id="4" name="Text Placeholder 3"/>
          <p:cNvSpPr>
            <a:spLocks noGrp="1"/>
          </p:cNvSpPr>
          <p:nvPr>
            <p:ph type="body" sz="quarter" idx="10"/>
          </p:nvPr>
        </p:nvSpPr>
        <p:spPr/>
        <p:txBody>
          <a:bodyPr/>
          <a:lstStyle/>
          <a:p>
            <a:r>
              <a:rPr lang="zh-CN" altLang="en-US" dirty="0" smtClean="0">
                <a:solidFill>
                  <a:schemeClr val="bg1">
                    <a:alpha val="99000"/>
                  </a:schemeClr>
                </a:solidFill>
              </a:rPr>
              <a:t>演示</a:t>
            </a:r>
            <a:endParaRPr lang="en-US" dirty="0">
              <a:solidFill>
                <a:schemeClr val="bg1">
                  <a:alpha val="99000"/>
                </a:schemeClr>
              </a:solidFill>
            </a:endParaRPr>
          </a:p>
        </p:txBody>
      </p:sp>
    </p:spTree>
    <p:extLst>
      <p:ext uri="{BB962C8B-B14F-4D97-AF65-F5344CB8AC3E}">
        <p14:creationId xmlns:p14="http://schemas.microsoft.com/office/powerpoint/2010/main" val="3761712381"/>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tLang="zh-CN" dirty="0" smtClean="0"/>
              <a:t>SQL</a:t>
            </a:r>
            <a:r>
              <a:rPr lang="zh-CN" altLang="en-US" dirty="0" smtClean="0"/>
              <a:t>数据库的</a:t>
            </a:r>
            <a:r>
              <a:rPr lang="zh-CN" altLang="en-US" dirty="0"/>
              <a:t>版本</a:t>
            </a:r>
            <a:endParaRPr lang="en-US" dirty="0"/>
          </a:p>
        </p:txBody>
      </p:sp>
      <p:sp>
        <p:nvSpPr>
          <p:cNvPr id="9" name="Content Placeholder 2"/>
          <p:cNvSpPr txBox="1">
            <a:spLocks/>
          </p:cNvSpPr>
          <p:nvPr/>
        </p:nvSpPr>
        <p:spPr>
          <a:xfrm>
            <a:off x="1478280" y="2389479"/>
            <a:ext cx="3276600" cy="3782721"/>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altLang="zh-CN" sz="3600" spc="-100" dirty="0" smtClean="0">
                <a:solidFill>
                  <a:schemeClr val="accent2">
                    <a:alpha val="99000"/>
                  </a:schemeClr>
                </a:solidFill>
                <a:latin typeface="Segoe UI Light" pitchFamily="34" charset="0"/>
              </a:rPr>
              <a:t>Web</a:t>
            </a:r>
            <a:r>
              <a:rPr lang="zh-CN" altLang="en-US" sz="3600" spc="-100" dirty="0" smtClean="0">
                <a:solidFill>
                  <a:schemeClr val="accent2">
                    <a:alpha val="99000"/>
                  </a:schemeClr>
                </a:solidFill>
                <a:latin typeface="Segoe UI Light" pitchFamily="34" charset="0"/>
              </a:rPr>
              <a:t>版</a:t>
            </a:r>
            <a:endParaRPr lang="en-US" altLang="zh-CN" sz="3600" spc="-100" dirty="0" smtClean="0">
              <a:solidFill>
                <a:schemeClr val="accent2">
                  <a:alpha val="99000"/>
                </a:schemeClr>
              </a:solidFill>
              <a:latin typeface="Segoe UI Light" pitchFamily="34" charset="0"/>
            </a:endParaRPr>
          </a:p>
          <a:p>
            <a:pPr marL="3175" indent="0" defTabSz="914325">
              <a:spcBef>
                <a:spcPts val="0"/>
              </a:spcBef>
              <a:spcAft>
                <a:spcPts val="300"/>
              </a:spcAft>
              <a:buNone/>
            </a:pPr>
            <a:r>
              <a:rPr lang="zh-CN" altLang="en-US" sz="2400" spc="-100" dirty="0" smtClean="0">
                <a:solidFill>
                  <a:schemeClr val="tx1"/>
                </a:solidFill>
                <a:latin typeface="Segoe UI Light" pitchFamily="34" charset="0"/>
              </a:rPr>
              <a:t>最大</a:t>
            </a:r>
            <a:r>
              <a:rPr lang="en-US" altLang="zh-CN" sz="2400" spc="-100" dirty="0" smtClean="0">
                <a:solidFill>
                  <a:schemeClr val="tx1"/>
                </a:solidFill>
                <a:latin typeface="Segoe UI Light" pitchFamily="34" charset="0"/>
              </a:rPr>
              <a:t>5G</a:t>
            </a:r>
            <a:r>
              <a:rPr lang="zh-CN" altLang="en-US" sz="2400" spc="-100" dirty="0" smtClean="0">
                <a:solidFill>
                  <a:schemeClr val="tx1"/>
                </a:solidFill>
                <a:latin typeface="Segoe UI Light" pitchFamily="34" charset="0"/>
              </a:rPr>
              <a:t>空间</a:t>
            </a:r>
            <a:endParaRPr lang="en-US" altLang="zh-CN" sz="2400" spc="-100" dirty="0" smtClean="0">
              <a:solidFill>
                <a:schemeClr val="tx1"/>
              </a:solidFill>
              <a:latin typeface="Segoe UI Light" pitchFamily="34" charset="0"/>
            </a:endParaRPr>
          </a:p>
          <a:p>
            <a:pPr marL="3175" indent="0" defTabSz="914325">
              <a:spcBef>
                <a:spcPts val="0"/>
              </a:spcBef>
              <a:spcAft>
                <a:spcPts val="300"/>
              </a:spcAft>
              <a:buNone/>
            </a:pPr>
            <a:endParaRPr lang="en-US" altLang="zh-CN" sz="1200" spc="-51" dirty="0">
              <a:solidFill>
                <a:schemeClr val="tx1"/>
              </a:solidFill>
            </a:endParaRPr>
          </a:p>
          <a:p>
            <a:pPr marL="3175" indent="0" defTabSz="914325">
              <a:spcBef>
                <a:spcPts val="0"/>
              </a:spcBef>
              <a:spcAft>
                <a:spcPts val="300"/>
              </a:spcAft>
              <a:buNone/>
            </a:pPr>
            <a:endParaRPr lang="en-US" altLang="zh-CN" sz="3600" spc="-100" dirty="0" smtClean="0">
              <a:solidFill>
                <a:schemeClr val="accent2">
                  <a:alpha val="99000"/>
                </a:schemeClr>
              </a:solidFill>
              <a:latin typeface="Segoe UI Light" pitchFamily="34" charset="0"/>
            </a:endParaRPr>
          </a:p>
          <a:p>
            <a:pPr marL="3175" indent="0" defTabSz="914325">
              <a:spcBef>
                <a:spcPts val="0"/>
              </a:spcBef>
              <a:spcAft>
                <a:spcPts val="300"/>
              </a:spcAft>
              <a:buNone/>
            </a:pPr>
            <a:r>
              <a:rPr lang="en-US" altLang="zh-CN" sz="3600" spc="-100" dirty="0" smtClean="0">
                <a:solidFill>
                  <a:schemeClr val="accent2">
                    <a:alpha val="99000"/>
                  </a:schemeClr>
                </a:solidFill>
                <a:latin typeface="Segoe UI Light" pitchFamily="34" charset="0"/>
              </a:rPr>
              <a:t>Business</a:t>
            </a:r>
            <a:r>
              <a:rPr lang="zh-CN" altLang="en-US" sz="3600" spc="-100" dirty="0" smtClean="0">
                <a:solidFill>
                  <a:schemeClr val="accent2">
                    <a:alpha val="99000"/>
                  </a:schemeClr>
                </a:solidFill>
                <a:latin typeface="Segoe UI Light" pitchFamily="34" charset="0"/>
              </a:rPr>
              <a:t>版</a:t>
            </a:r>
            <a:endParaRPr lang="en-US" altLang="zh-CN" sz="3600" spc="-100" dirty="0" smtClean="0">
              <a:solidFill>
                <a:schemeClr val="accent2">
                  <a:alpha val="99000"/>
                </a:schemeClr>
              </a:solidFill>
              <a:latin typeface="Segoe UI Light" pitchFamily="34" charset="0"/>
            </a:endParaRPr>
          </a:p>
          <a:p>
            <a:pPr marL="3175" indent="0" defTabSz="914325">
              <a:spcBef>
                <a:spcPts val="0"/>
              </a:spcBef>
              <a:spcAft>
                <a:spcPts val="300"/>
              </a:spcAft>
              <a:buNone/>
            </a:pPr>
            <a:r>
              <a:rPr lang="zh-CN" altLang="en-US" sz="2400" spc="-100" dirty="0">
                <a:solidFill>
                  <a:schemeClr val="tx1"/>
                </a:solidFill>
                <a:latin typeface="Segoe UI Light" pitchFamily="34" charset="0"/>
              </a:rPr>
              <a:t>最大</a:t>
            </a:r>
            <a:r>
              <a:rPr lang="en-US" altLang="zh-CN" sz="2400" spc="-100" dirty="0">
                <a:solidFill>
                  <a:schemeClr val="tx1"/>
                </a:solidFill>
                <a:latin typeface="Segoe UI Light" pitchFamily="34" charset="0"/>
              </a:rPr>
              <a:t>150G</a:t>
            </a:r>
            <a:r>
              <a:rPr lang="zh-CN" altLang="en-US" sz="2400" spc="-100" dirty="0" smtClean="0">
                <a:solidFill>
                  <a:schemeClr val="tx1"/>
                </a:solidFill>
                <a:latin typeface="Segoe UI Light" pitchFamily="34" charset="0"/>
              </a:rPr>
              <a:t>空间</a:t>
            </a:r>
            <a:endParaRPr lang="en-US" altLang="zh-CN" sz="2400" spc="-100" dirty="0">
              <a:solidFill>
                <a:schemeClr val="tx1"/>
              </a:solidFill>
              <a:latin typeface="Segoe UI Light" pitchFamily="34" charset="0"/>
            </a:endParaRPr>
          </a:p>
        </p:txBody>
      </p:sp>
      <p:sp>
        <p:nvSpPr>
          <p:cNvPr id="7" name="Content Placeholder 2"/>
          <p:cNvSpPr txBox="1">
            <a:spLocks/>
          </p:cNvSpPr>
          <p:nvPr/>
        </p:nvSpPr>
        <p:spPr>
          <a:xfrm>
            <a:off x="6870859" y="2386278"/>
            <a:ext cx="4620102" cy="3672654"/>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altLang="zh-CN" sz="3600" spc="-100" dirty="0" smtClean="0">
                <a:solidFill>
                  <a:schemeClr val="accent2">
                    <a:alpha val="99000"/>
                  </a:schemeClr>
                </a:solidFill>
                <a:latin typeface="Segoe UI Light" pitchFamily="34" charset="0"/>
              </a:rPr>
              <a:t>Premium</a:t>
            </a:r>
            <a:r>
              <a:rPr lang="zh-CN" altLang="en-US" sz="3600" spc="-100" dirty="0" smtClean="0">
                <a:solidFill>
                  <a:schemeClr val="accent2">
                    <a:alpha val="99000"/>
                  </a:schemeClr>
                </a:solidFill>
                <a:latin typeface="Segoe UI Light" pitchFamily="34" charset="0"/>
              </a:rPr>
              <a:t>版</a:t>
            </a:r>
            <a:endParaRPr lang="en-US" altLang="zh-CN" sz="3600" spc="-100" dirty="0" smtClean="0">
              <a:solidFill>
                <a:schemeClr val="accent2">
                  <a:alpha val="99000"/>
                </a:schemeClr>
              </a:solidFill>
              <a:latin typeface="Segoe UI Light" pitchFamily="34" charset="0"/>
            </a:endParaRPr>
          </a:p>
          <a:p>
            <a:pPr marL="3175" indent="0" defTabSz="914325">
              <a:spcBef>
                <a:spcPts val="0"/>
              </a:spcBef>
              <a:spcAft>
                <a:spcPts val="300"/>
              </a:spcAft>
              <a:buNone/>
            </a:pPr>
            <a:endParaRPr lang="en-US" altLang="zh-CN" sz="2400" spc="-100" dirty="0" smtClean="0">
              <a:solidFill>
                <a:schemeClr val="tx1">
                  <a:alpha val="99000"/>
                </a:schemeClr>
              </a:solidFill>
              <a:latin typeface="Segoe UI Light" pitchFamily="34" charset="0"/>
            </a:endParaRPr>
          </a:p>
          <a:p>
            <a:pPr marL="3175" indent="0" defTabSz="914325">
              <a:spcBef>
                <a:spcPts val="0"/>
              </a:spcBef>
              <a:spcAft>
                <a:spcPts val="300"/>
              </a:spcAft>
              <a:buNone/>
            </a:pPr>
            <a:r>
              <a:rPr lang="en-US" altLang="zh-CN" sz="2400" spc="-100" dirty="0" smtClean="0">
                <a:solidFill>
                  <a:schemeClr val="tx1">
                    <a:alpha val="99000"/>
                  </a:schemeClr>
                </a:solidFill>
                <a:latin typeface="Segoe UI Light" pitchFamily="34" charset="0"/>
              </a:rPr>
              <a:t>P1: 1C/8G</a:t>
            </a:r>
          </a:p>
          <a:p>
            <a:pPr marL="3175" indent="0" defTabSz="914325">
              <a:spcBef>
                <a:spcPts val="0"/>
              </a:spcBef>
              <a:spcAft>
                <a:spcPts val="300"/>
              </a:spcAft>
              <a:buNone/>
            </a:pPr>
            <a:endParaRPr lang="en-US" altLang="zh-CN" sz="2400" spc="-100" dirty="0">
              <a:solidFill>
                <a:schemeClr val="tx1">
                  <a:alpha val="99000"/>
                </a:schemeClr>
              </a:solidFill>
              <a:latin typeface="Segoe UI Light" pitchFamily="34" charset="0"/>
            </a:endParaRPr>
          </a:p>
          <a:p>
            <a:pPr marL="3175" indent="0" defTabSz="914325">
              <a:spcBef>
                <a:spcPts val="0"/>
              </a:spcBef>
              <a:spcAft>
                <a:spcPts val="300"/>
              </a:spcAft>
              <a:buNone/>
            </a:pPr>
            <a:r>
              <a:rPr lang="en-US" altLang="zh-CN" sz="2400" spc="-100" dirty="0" smtClean="0">
                <a:solidFill>
                  <a:schemeClr val="tx1">
                    <a:alpha val="99000"/>
                  </a:schemeClr>
                </a:solidFill>
                <a:latin typeface="Segoe UI Light" pitchFamily="34" charset="0"/>
              </a:rPr>
              <a:t>P2: 2C/16G</a:t>
            </a:r>
          </a:p>
          <a:p>
            <a:pPr marL="3175" indent="0" defTabSz="914325">
              <a:spcBef>
                <a:spcPts val="0"/>
              </a:spcBef>
              <a:spcAft>
                <a:spcPts val="300"/>
              </a:spcAft>
              <a:buNone/>
            </a:pPr>
            <a:endParaRPr lang="en-US" sz="3600" spc="-100" dirty="0">
              <a:solidFill>
                <a:schemeClr val="accent2">
                  <a:alpha val="99000"/>
                </a:schemeClr>
              </a:solidFill>
              <a:latin typeface="Segoe UI Light" pitchFamily="34" charset="0"/>
            </a:endParaRPr>
          </a:p>
        </p:txBody>
      </p:sp>
      <p:sp>
        <p:nvSpPr>
          <p:cNvPr id="6" name="文本框 5"/>
          <p:cNvSpPr txBox="1"/>
          <p:nvPr/>
        </p:nvSpPr>
        <p:spPr>
          <a:xfrm>
            <a:off x="1478280" y="1668388"/>
            <a:ext cx="1641475" cy="443198"/>
          </a:xfrm>
          <a:prstGeom prst="rect">
            <a:avLst/>
          </a:prstGeom>
          <a:noFill/>
        </p:spPr>
        <p:txBody>
          <a:bodyPr wrap="none" lIns="0" tIns="0" rIns="0" bIns="0" rtlCol="0">
            <a:spAutoFit/>
          </a:bodyPr>
          <a:lstStyle/>
          <a:p>
            <a:pPr>
              <a:lnSpc>
                <a:spcPct val="90000"/>
              </a:lnSpc>
              <a:spcBef>
                <a:spcPct val="20000"/>
              </a:spcBef>
              <a:buSzPct val="80000"/>
            </a:pPr>
            <a:r>
              <a:rPr lang="zh-CN" altLang="en-US" sz="3200" dirty="0" smtClean="0">
                <a:gradFill>
                  <a:gsLst>
                    <a:gs pos="0">
                      <a:srgbClr val="292929">
                        <a:lumMod val="90000"/>
                        <a:lumOff val="10000"/>
                      </a:srgbClr>
                    </a:gs>
                    <a:gs pos="86000">
                      <a:srgbClr val="292929">
                        <a:lumMod val="90000"/>
                        <a:lumOff val="10000"/>
                      </a:srgbClr>
                    </a:gs>
                  </a:gsLst>
                  <a:lin ang="5400000" scaled="0"/>
                </a:gradFill>
              </a:rPr>
              <a:t>共享硬件</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
        <p:nvSpPr>
          <p:cNvPr id="10" name="文本框 9"/>
          <p:cNvSpPr txBox="1"/>
          <p:nvPr/>
        </p:nvSpPr>
        <p:spPr>
          <a:xfrm>
            <a:off x="6979920" y="1665187"/>
            <a:ext cx="1641475" cy="443198"/>
          </a:xfrm>
          <a:prstGeom prst="rect">
            <a:avLst/>
          </a:prstGeom>
          <a:noFill/>
        </p:spPr>
        <p:txBody>
          <a:bodyPr wrap="none" lIns="0" tIns="0" rIns="0" bIns="0" rtlCol="0">
            <a:spAutoFit/>
          </a:bodyPr>
          <a:lstStyle/>
          <a:p>
            <a:pPr>
              <a:lnSpc>
                <a:spcPct val="90000"/>
              </a:lnSpc>
              <a:spcBef>
                <a:spcPct val="20000"/>
              </a:spcBef>
              <a:buSzPct val="80000"/>
            </a:pPr>
            <a:r>
              <a:rPr lang="zh-CN" altLang="en-US" sz="3200" dirty="0" smtClean="0">
                <a:gradFill>
                  <a:gsLst>
                    <a:gs pos="0">
                      <a:srgbClr val="292929">
                        <a:lumMod val="90000"/>
                        <a:lumOff val="10000"/>
                      </a:srgbClr>
                    </a:gs>
                    <a:gs pos="86000">
                      <a:srgbClr val="292929">
                        <a:lumMod val="90000"/>
                        <a:lumOff val="10000"/>
                      </a:srgbClr>
                    </a:gs>
                  </a:gsLst>
                  <a:lin ang="5400000" scaled="0"/>
                </a:gradFill>
              </a:rPr>
              <a:t>独享硬件</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27717443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animEffect transition="in" filter="fade">
                                      <p:cBhvr>
                                        <p:cTn id="22" dur="500"/>
                                        <p:tgtEl>
                                          <p:spTgt spid="9">
                                            <p:txEl>
                                              <p:pRg st="5" end="5"/>
                                            </p:txEl>
                                          </p:spTgt>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500"/>
                                        <p:tgtEl>
                                          <p:spTgt spid="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Effect transition="in" filter="fade">
                                      <p:cBhvr>
                                        <p:cTn id="31" dur="500"/>
                                        <p:tgtEl>
                                          <p:spTgt spid="7">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xEl>
                                              <p:pRg st="4" end="4"/>
                                            </p:txEl>
                                          </p:spTgt>
                                        </p:tgtEl>
                                        <p:attrNameLst>
                                          <p:attrName>style.visibility</p:attrName>
                                        </p:attrNameLst>
                                      </p:cBhvr>
                                      <p:to>
                                        <p:strVal val="visible"/>
                                      </p:to>
                                    </p:set>
                                    <p:animEffect transition="in" filter="fade">
                                      <p:cBhvr>
                                        <p:cTn id="36"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dirty="0" smtClean="0"/>
              <a:t>共享</a:t>
            </a:r>
            <a:r>
              <a:rPr lang="en-US" altLang="zh-CN" dirty="0" smtClean="0"/>
              <a:t>SQL</a:t>
            </a:r>
            <a:r>
              <a:rPr lang="zh-CN" altLang="en-US" dirty="0" smtClean="0"/>
              <a:t>数据库的</a:t>
            </a:r>
            <a:r>
              <a:rPr lang="en-US" altLang="zh-CN" dirty="0" smtClean="0"/>
              <a:t>Throttle</a:t>
            </a:r>
            <a:r>
              <a:rPr lang="zh-CN" altLang="en-US" dirty="0" smtClean="0"/>
              <a:t>行为</a:t>
            </a:r>
            <a:endParaRPr lang="en-US" dirty="0"/>
          </a:p>
        </p:txBody>
      </p:sp>
      <p:sp>
        <p:nvSpPr>
          <p:cNvPr id="9" name="Content Placeholder 2"/>
          <p:cNvSpPr txBox="1">
            <a:spLocks/>
          </p:cNvSpPr>
          <p:nvPr/>
        </p:nvSpPr>
        <p:spPr>
          <a:xfrm>
            <a:off x="519905" y="1277145"/>
            <a:ext cx="9188539" cy="4784988"/>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altLang="zh-CN" sz="3600" spc="-100" dirty="0" smtClean="0">
                <a:solidFill>
                  <a:schemeClr val="accent2">
                    <a:alpha val="99000"/>
                  </a:schemeClr>
                </a:solidFill>
                <a:latin typeface="Segoe UI Light" pitchFamily="34" charset="0"/>
              </a:rPr>
              <a:t>SQL</a:t>
            </a:r>
            <a:r>
              <a:rPr lang="zh-CN" altLang="en-US" sz="3600" spc="-100" dirty="0" smtClean="0">
                <a:solidFill>
                  <a:schemeClr val="accent2">
                    <a:alpha val="99000"/>
                  </a:schemeClr>
                </a:solidFill>
                <a:latin typeface="Segoe UI Light" pitchFamily="34" charset="0"/>
              </a:rPr>
              <a:t>数据库实例是共享物理资源的</a:t>
            </a:r>
            <a:endParaRPr lang="en-US" sz="3600" spc="-100" dirty="0" smtClean="0">
              <a:solidFill>
                <a:schemeClr val="accent2">
                  <a:alpha val="99000"/>
                </a:schemeClr>
              </a:solidFill>
              <a:latin typeface="Segoe UI Light" pitchFamily="34" charset="0"/>
            </a:endParaRPr>
          </a:p>
          <a:p>
            <a:pPr marL="3175" lvl="1" indent="0" defTabSz="914325">
              <a:spcBef>
                <a:spcPts val="600"/>
              </a:spcBef>
              <a:buNone/>
            </a:pPr>
            <a:r>
              <a:rPr lang="en-US" sz="1800" spc="-51" dirty="0" smtClean="0"/>
              <a:t>CPU</a:t>
            </a:r>
          </a:p>
          <a:p>
            <a:pPr marL="3175" lvl="1" indent="0" defTabSz="914325">
              <a:spcBef>
                <a:spcPts val="600"/>
              </a:spcBef>
              <a:buNone/>
            </a:pPr>
            <a:r>
              <a:rPr lang="zh-CN" altLang="en-US" sz="1800" spc="-51" dirty="0" smtClean="0"/>
              <a:t>内存</a:t>
            </a:r>
            <a:endParaRPr lang="en-US" altLang="zh-CN" sz="1800" spc="-51" dirty="0" smtClean="0"/>
          </a:p>
          <a:p>
            <a:pPr marL="3175" lvl="1" indent="0" defTabSz="914325">
              <a:spcBef>
                <a:spcPts val="600"/>
              </a:spcBef>
              <a:buNone/>
            </a:pPr>
            <a:r>
              <a:rPr lang="en-US" altLang="zh-CN" sz="1800" spc="-51" dirty="0" smtClean="0"/>
              <a:t>IO</a:t>
            </a:r>
          </a:p>
          <a:p>
            <a:pPr marL="3175" lvl="1" indent="0" defTabSz="914325">
              <a:spcBef>
                <a:spcPts val="600"/>
              </a:spcBef>
              <a:buNone/>
            </a:pPr>
            <a:r>
              <a:rPr lang="zh-CN" altLang="en-US" sz="1800" spc="-51" dirty="0" smtClean="0"/>
              <a:t>网络带宽</a:t>
            </a:r>
            <a:endParaRPr lang="en-US" altLang="zh-CN" sz="1800" spc="-51" dirty="0" smtClean="0"/>
          </a:p>
          <a:p>
            <a:pPr marL="3175" lvl="1" indent="0" defTabSz="914325">
              <a:spcBef>
                <a:spcPts val="600"/>
              </a:spcBef>
              <a:buNone/>
            </a:pPr>
            <a:r>
              <a:rPr lang="zh-CN" altLang="en-US" sz="1800" spc="-51" dirty="0" smtClean="0"/>
              <a:t>并发连接数</a:t>
            </a:r>
            <a:endParaRPr lang="en-US" altLang="zh-CN" sz="1800" spc="-51" dirty="0" smtClean="0"/>
          </a:p>
          <a:p>
            <a:pPr marL="3175" lvl="1" indent="0" defTabSz="914325">
              <a:spcBef>
                <a:spcPts val="600"/>
              </a:spcBef>
              <a:buNone/>
            </a:pPr>
            <a:endParaRPr lang="en-US" sz="1800" spc="-51" dirty="0"/>
          </a:p>
          <a:p>
            <a:pPr marL="3175" lvl="1" indent="0" defTabSz="914325">
              <a:spcBef>
                <a:spcPts val="600"/>
              </a:spcBef>
              <a:buNone/>
            </a:pPr>
            <a:r>
              <a:rPr lang="zh-CN" altLang="en-US" sz="3600" spc="-100" dirty="0" smtClean="0">
                <a:solidFill>
                  <a:schemeClr val="accent2">
                    <a:alpha val="99000"/>
                  </a:schemeClr>
                </a:solidFill>
                <a:latin typeface="Segoe UI Light" pitchFamily="34" charset="0"/>
              </a:rPr>
              <a:t>当资源不足时，</a:t>
            </a:r>
            <a:r>
              <a:rPr lang="en-US" altLang="zh-CN" sz="3600" spc="-100" dirty="0" smtClean="0">
                <a:solidFill>
                  <a:schemeClr val="accent2">
                    <a:alpha val="99000"/>
                  </a:schemeClr>
                </a:solidFill>
                <a:latin typeface="Segoe UI Light" pitchFamily="34" charset="0"/>
              </a:rPr>
              <a:t>Azure</a:t>
            </a:r>
            <a:r>
              <a:rPr lang="zh-CN" altLang="en-US" sz="3600" spc="-100" dirty="0" smtClean="0">
                <a:solidFill>
                  <a:schemeClr val="accent2">
                    <a:alpha val="99000"/>
                  </a:schemeClr>
                </a:solidFill>
                <a:latin typeface="Segoe UI Light" pitchFamily="34" charset="0"/>
              </a:rPr>
              <a:t>会将部分</a:t>
            </a:r>
            <a:r>
              <a:rPr lang="en-US" altLang="zh-CN" sz="3600" spc="-100" dirty="0" smtClean="0">
                <a:solidFill>
                  <a:schemeClr val="accent2">
                    <a:alpha val="99000"/>
                  </a:schemeClr>
                </a:solidFill>
                <a:latin typeface="Segoe UI Light" pitchFamily="34" charset="0"/>
              </a:rPr>
              <a:t>SQL</a:t>
            </a:r>
            <a:r>
              <a:rPr lang="zh-CN" altLang="en-US" sz="3600" spc="-100" dirty="0" smtClean="0">
                <a:solidFill>
                  <a:schemeClr val="accent2">
                    <a:alpha val="99000"/>
                  </a:schemeClr>
                </a:solidFill>
                <a:latin typeface="Segoe UI Light" pitchFamily="34" charset="0"/>
              </a:rPr>
              <a:t>连接终止，这种行为叫做</a:t>
            </a:r>
            <a:r>
              <a:rPr lang="en-US" altLang="zh-CN" sz="3600" spc="-100" dirty="0" smtClean="0">
                <a:solidFill>
                  <a:schemeClr val="accent2">
                    <a:alpha val="99000"/>
                  </a:schemeClr>
                </a:solidFill>
                <a:latin typeface="Segoe UI Light" pitchFamily="34" charset="0"/>
              </a:rPr>
              <a:t>Throttle</a:t>
            </a:r>
          </a:p>
          <a:p>
            <a:pPr marL="3175" lvl="1" indent="0" defTabSz="914325">
              <a:spcBef>
                <a:spcPts val="600"/>
              </a:spcBef>
              <a:buNone/>
            </a:pPr>
            <a:r>
              <a:rPr lang="zh-CN" altLang="en-US" sz="1800" spc="-51" dirty="0"/>
              <a:t>客户端会获得</a:t>
            </a:r>
            <a:r>
              <a:rPr lang="en-US" altLang="zh-CN" sz="1800" spc="-51" dirty="0"/>
              <a:t>SQL</a:t>
            </a:r>
            <a:r>
              <a:rPr lang="zh-CN" altLang="en-US" sz="1800" spc="-51" dirty="0"/>
              <a:t>异常，通过异常可以获得</a:t>
            </a:r>
            <a:r>
              <a:rPr lang="en-US" altLang="zh-CN" sz="1800" spc="-51" dirty="0"/>
              <a:t>Throttle</a:t>
            </a:r>
            <a:r>
              <a:rPr lang="zh-CN" altLang="en-US" sz="1800" spc="-51" dirty="0"/>
              <a:t>的原因</a:t>
            </a:r>
            <a:endParaRPr lang="en-US" altLang="zh-CN" sz="1800" spc="-51" dirty="0"/>
          </a:p>
          <a:p>
            <a:pPr marL="3175" lvl="1" indent="0" defTabSz="914325">
              <a:spcBef>
                <a:spcPts val="600"/>
              </a:spcBef>
              <a:buNone/>
            </a:pPr>
            <a:r>
              <a:rPr lang="zh-CN" altLang="en-US" sz="1800" spc="-51" dirty="0"/>
              <a:t>客户端可以重新进行查询</a:t>
            </a:r>
            <a:endParaRPr lang="en-US" sz="1800" spc="-51" dirty="0"/>
          </a:p>
        </p:txBody>
      </p:sp>
    </p:spTree>
    <p:extLst>
      <p:ext uri="{BB962C8B-B14F-4D97-AF65-F5344CB8AC3E}">
        <p14:creationId xmlns:p14="http://schemas.microsoft.com/office/powerpoint/2010/main" val="37444347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fade">
                                      <p:cBhvr>
                                        <p:cTn id="16" dur="500"/>
                                        <p:tgtEl>
                                          <p:spTgt spid="9">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Effect transition="in" filter="fade">
                                      <p:cBhvr>
                                        <p:cTn id="19" dur="500"/>
                                        <p:tgtEl>
                                          <p:spTgt spid="9">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animEffect transition="in" filter="fade">
                                      <p:cBhvr>
                                        <p:cTn id="22"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185468"/>
            <a:ext cx="11149013" cy="609398"/>
          </a:xfrm>
        </p:spPr>
        <p:txBody>
          <a:bodyPr/>
          <a:lstStyle/>
          <a:p>
            <a:r>
              <a:rPr lang="en-US" altLang="zh-CN" sz="4400" dirty="0" smtClean="0"/>
              <a:t>SQL database</a:t>
            </a:r>
            <a:r>
              <a:rPr lang="zh-CN" altLang="en-US" sz="4400" dirty="0" smtClean="0"/>
              <a:t>和</a:t>
            </a:r>
            <a:r>
              <a:rPr lang="en-US" altLang="zh-CN" sz="4400" dirty="0" smtClean="0"/>
              <a:t>SQL server</a:t>
            </a:r>
            <a:r>
              <a:rPr lang="zh-CN" altLang="en-US" sz="4400" dirty="0" smtClean="0"/>
              <a:t>，哪个便宜</a:t>
            </a:r>
            <a:r>
              <a:rPr lang="en-US" altLang="zh-CN" sz="4400" dirty="0"/>
              <a:t>?</a:t>
            </a:r>
            <a:endParaRPr lang="en-US" sz="4400" dirty="0"/>
          </a:p>
        </p:txBody>
      </p:sp>
      <p:sp>
        <p:nvSpPr>
          <p:cNvPr id="3" name="Text Placeholder 2"/>
          <p:cNvSpPr>
            <a:spLocks noGrp="1"/>
          </p:cNvSpPr>
          <p:nvPr>
            <p:ph type="body" sz="quarter" idx="10"/>
          </p:nvPr>
        </p:nvSpPr>
        <p:spPr>
          <a:xfrm>
            <a:off x="519111" y="1197633"/>
            <a:ext cx="11149013" cy="1228028"/>
          </a:xfrm>
        </p:spPr>
        <p:txBody>
          <a:bodyPr/>
          <a:lstStyle/>
          <a:p>
            <a:pPr marL="574675" indent="-571500">
              <a:buFont typeface="Arial" panose="020B0604020202020204" pitchFamily="34" charset="0"/>
              <a:buChar char="•"/>
            </a:pPr>
            <a:r>
              <a:rPr lang="en-US" sz="2400" dirty="0" smtClean="0"/>
              <a:t>SQL Database</a:t>
            </a:r>
            <a:r>
              <a:rPr lang="zh-CN" altLang="en-US" sz="2400" dirty="0" smtClean="0"/>
              <a:t>主要按容量计价</a:t>
            </a:r>
            <a:endParaRPr lang="en-US" altLang="zh-CN" sz="2400" dirty="0" smtClean="0"/>
          </a:p>
          <a:p>
            <a:pPr marL="574675" indent="-571500">
              <a:buFont typeface="Arial" panose="020B0604020202020204" pitchFamily="34" charset="0"/>
              <a:buChar char="•"/>
            </a:pPr>
            <a:r>
              <a:rPr lang="en-US" altLang="zh-CN" sz="2400" dirty="0" smtClean="0"/>
              <a:t>SQL Server</a:t>
            </a:r>
            <a:r>
              <a:rPr lang="zh-CN" altLang="en-US" sz="2400" dirty="0" smtClean="0"/>
              <a:t>按虚拟机规格</a:t>
            </a:r>
            <a:r>
              <a:rPr lang="en-US" altLang="zh-CN" sz="2400" dirty="0" smtClean="0"/>
              <a:t>(CPU</a:t>
            </a:r>
            <a:r>
              <a:rPr lang="zh-CN" altLang="en-US" sz="2400" dirty="0" smtClean="0"/>
              <a:t>和内存</a:t>
            </a:r>
            <a:r>
              <a:rPr lang="en-US" altLang="zh-CN" sz="2400" dirty="0" smtClean="0"/>
              <a:t>)</a:t>
            </a:r>
            <a:r>
              <a:rPr lang="zh-CN" altLang="en-US" sz="2400" dirty="0" smtClean="0"/>
              <a:t>计价</a:t>
            </a:r>
            <a:endParaRPr lang="en-US" altLang="zh-CN" sz="2400" dirty="0" smtClean="0"/>
          </a:p>
          <a:p>
            <a:pPr marL="574675" indent="-571500">
              <a:buFont typeface="Arial" panose="020B0604020202020204" pitchFamily="34" charset="0"/>
              <a:buChar char="•"/>
            </a:pPr>
            <a:r>
              <a:rPr lang="zh-CN" altLang="en-US" sz="2400" dirty="0" smtClean="0"/>
              <a:t>一个</a:t>
            </a:r>
            <a:r>
              <a:rPr lang="en-US" altLang="zh-CN" sz="2400" dirty="0" smtClean="0"/>
              <a:t>150G</a:t>
            </a:r>
            <a:r>
              <a:rPr lang="zh-CN" altLang="en-US" sz="2400" dirty="0" smtClean="0"/>
              <a:t>的</a:t>
            </a:r>
            <a:r>
              <a:rPr lang="en-US" altLang="zh-CN" sz="2400" dirty="0" smtClean="0"/>
              <a:t>SQL Database</a:t>
            </a:r>
            <a:r>
              <a:rPr lang="zh-CN" altLang="en-US" sz="2400" dirty="0" smtClean="0"/>
              <a:t>，价格为</a:t>
            </a:r>
            <a:r>
              <a:rPr lang="en-US" altLang="zh-CN" sz="2400" dirty="0" smtClean="0"/>
              <a:t>$225/</a:t>
            </a:r>
            <a:r>
              <a:rPr lang="zh-CN" altLang="en-US" sz="2400" dirty="0" smtClean="0"/>
              <a:t>月，作为对比，</a:t>
            </a:r>
            <a:r>
              <a:rPr lang="en-US" altLang="zh-CN" sz="2400" dirty="0" smtClean="0"/>
              <a:t>SQL Server</a:t>
            </a:r>
            <a:r>
              <a:rPr lang="zh-CN" altLang="en-US" sz="2400" dirty="0" smtClean="0"/>
              <a:t>更贵一些</a:t>
            </a:r>
            <a:endParaRPr lang="en-US" sz="2400" dirty="0"/>
          </a:p>
        </p:txBody>
      </p:sp>
      <p:graphicFrame>
        <p:nvGraphicFramePr>
          <p:cNvPr id="4" name="Table 3"/>
          <p:cNvGraphicFramePr>
            <a:graphicFrameLocks noGrp="1"/>
          </p:cNvGraphicFramePr>
          <p:nvPr>
            <p:extLst/>
          </p:nvPr>
        </p:nvGraphicFramePr>
        <p:xfrm>
          <a:off x="1224980" y="2746143"/>
          <a:ext cx="8548746" cy="2166500"/>
        </p:xfrm>
        <a:graphic>
          <a:graphicData uri="http://schemas.openxmlformats.org/drawingml/2006/table">
            <a:tbl>
              <a:tblPr>
                <a:tableStyleId>{5C22544A-7EE6-4342-B048-85BDC9FD1C3A}</a:tableStyleId>
              </a:tblPr>
              <a:tblGrid>
                <a:gridCol w="1863065"/>
                <a:gridCol w="1863065"/>
                <a:gridCol w="2406454"/>
                <a:gridCol w="2416162"/>
              </a:tblGrid>
              <a:tr h="500062">
                <a:tc>
                  <a:txBody>
                    <a:bodyPr/>
                    <a:lstStyle/>
                    <a:p>
                      <a:pPr algn="l" fontAlgn="ctr"/>
                      <a:r>
                        <a:rPr lang="en-US" sz="2000" u="none" strike="noStrike" dirty="0">
                          <a:effectLst/>
                        </a:rPr>
                        <a:t>COMPUTE INSTANCE NAME</a:t>
                      </a:r>
                      <a:endParaRPr lang="en-US" sz="2000" b="1"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WEB</a:t>
                      </a:r>
                      <a:endParaRPr lang="en-US" sz="2000" b="1"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STANDARD</a:t>
                      </a:r>
                      <a:endParaRPr lang="en-US" sz="2000" b="1"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ENTERPRISE</a:t>
                      </a:r>
                      <a:endParaRPr lang="en-US" sz="2000" b="1"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25016">
                <a:tc>
                  <a:txBody>
                    <a:bodyPr/>
                    <a:lstStyle/>
                    <a:p>
                      <a:pPr algn="l" fontAlgn="ctr"/>
                      <a:r>
                        <a:rPr lang="en-US" sz="2000" u="none" strike="noStrike">
                          <a:effectLst/>
                        </a:rPr>
                        <a:t>Small (A1)</a:t>
                      </a:r>
                      <a:endParaRPr lang="en-US" sz="2000" b="0" i="0" u="none" strike="noStrike">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(~$100</a:t>
                      </a:r>
                      <a:r>
                        <a:rPr lang="en-US" sz="2000" u="none" strike="noStrike" dirty="0" smtClean="0">
                          <a:effectLst/>
                        </a:rPr>
                        <a:t>/</a:t>
                      </a:r>
                      <a:r>
                        <a:rPr lang="zh-CN" altLang="en-US" sz="2000" u="none" strike="noStrike" dirty="0" smtClean="0">
                          <a:effectLst/>
                        </a:rPr>
                        <a:t>月</a:t>
                      </a:r>
                      <a:r>
                        <a:rPr lang="en-US" sz="2000" u="none" strike="noStrike" dirty="0" smtClean="0">
                          <a:effectLst/>
                        </a:rPr>
                        <a:t>)</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(~$476</a:t>
                      </a:r>
                      <a:r>
                        <a:rPr lang="en-US" sz="2000" u="none" strike="noStrike" dirty="0" smtClean="0">
                          <a:effectLst/>
                        </a:rPr>
                        <a:t>/</a:t>
                      </a:r>
                      <a:r>
                        <a:rPr lang="zh-CN" altLang="en-US" sz="2000" u="none" strike="noStrike" dirty="0" smtClean="0">
                          <a:effectLst/>
                        </a:rPr>
                        <a:t>月</a:t>
                      </a:r>
                      <a:r>
                        <a:rPr lang="en-US" sz="2000" u="none" strike="noStrike" dirty="0" smtClean="0">
                          <a:effectLst/>
                        </a:rPr>
                        <a:t>)</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(~$1,629</a:t>
                      </a:r>
                      <a:r>
                        <a:rPr lang="en-US" sz="2000" u="none" strike="noStrike" dirty="0" smtClean="0">
                          <a:effectLst/>
                        </a:rPr>
                        <a:t>/</a:t>
                      </a:r>
                      <a:r>
                        <a:rPr lang="zh-CN" altLang="en-US" sz="2000" u="none" strike="noStrike" dirty="0" smtClean="0">
                          <a:effectLst/>
                        </a:rPr>
                        <a:t>月</a:t>
                      </a:r>
                      <a:r>
                        <a:rPr lang="en-US" sz="2000" u="none" strike="noStrike" dirty="0" smtClean="0">
                          <a:effectLst/>
                        </a:rPr>
                        <a:t>)</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25016">
                <a:tc>
                  <a:txBody>
                    <a:bodyPr/>
                    <a:lstStyle/>
                    <a:p>
                      <a:pPr algn="l" fontAlgn="ctr"/>
                      <a:r>
                        <a:rPr lang="en-US" sz="2000" u="none" strike="noStrike" dirty="0">
                          <a:effectLst/>
                        </a:rPr>
                        <a:t>Medium (A2)</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(~$167</a:t>
                      </a:r>
                      <a:r>
                        <a:rPr lang="en-US" sz="2000" u="none" strike="noStrike" dirty="0" smtClean="0">
                          <a:effectLst/>
                        </a:rPr>
                        <a:t>/</a:t>
                      </a:r>
                      <a:r>
                        <a:rPr lang="zh-CN" altLang="en-US" sz="2000" u="none" strike="noStrike" dirty="0" smtClean="0">
                          <a:effectLst/>
                        </a:rPr>
                        <a:t>月</a:t>
                      </a:r>
                      <a:r>
                        <a:rPr lang="en-US" sz="2000" u="none" strike="noStrike" dirty="0" smtClean="0">
                          <a:effectLst/>
                        </a:rPr>
                        <a:t>)</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(~$543</a:t>
                      </a:r>
                      <a:r>
                        <a:rPr lang="en-US" sz="2000" u="none" strike="noStrike" dirty="0" smtClean="0">
                          <a:effectLst/>
                        </a:rPr>
                        <a:t>/</a:t>
                      </a:r>
                      <a:r>
                        <a:rPr lang="zh-CN" altLang="en-US" sz="2000" u="none" strike="noStrike" dirty="0" smtClean="0">
                          <a:effectLst/>
                        </a:rPr>
                        <a:t>月</a:t>
                      </a:r>
                      <a:r>
                        <a:rPr lang="en-US" sz="2000" u="none" strike="noStrike" dirty="0" smtClean="0">
                          <a:effectLst/>
                        </a:rPr>
                        <a:t>)</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(~$1,696</a:t>
                      </a:r>
                      <a:r>
                        <a:rPr lang="en-US" sz="2000" u="none" strike="noStrike" dirty="0" smtClean="0">
                          <a:effectLst/>
                        </a:rPr>
                        <a:t>/</a:t>
                      </a:r>
                      <a:r>
                        <a:rPr lang="zh-CN" altLang="en-US" sz="2000" u="none" strike="noStrike" dirty="0" smtClean="0">
                          <a:effectLst/>
                        </a:rPr>
                        <a:t>月</a:t>
                      </a:r>
                      <a:r>
                        <a:rPr lang="en-US" sz="2000" u="none" strike="noStrike" dirty="0" smtClean="0">
                          <a:effectLst/>
                        </a:rPr>
                        <a:t>)</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25016">
                <a:tc>
                  <a:txBody>
                    <a:bodyPr/>
                    <a:lstStyle/>
                    <a:p>
                      <a:pPr algn="l" fontAlgn="ctr"/>
                      <a:r>
                        <a:rPr lang="en-US" sz="2000" u="none" strike="noStrike" dirty="0">
                          <a:effectLst/>
                        </a:rPr>
                        <a:t>Large (A3)</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(~$301</a:t>
                      </a:r>
                      <a:r>
                        <a:rPr lang="en-US" sz="2000" u="none" strike="noStrike" dirty="0" smtClean="0">
                          <a:effectLst/>
                        </a:rPr>
                        <a:t>/</a:t>
                      </a:r>
                      <a:r>
                        <a:rPr lang="zh-CN" altLang="en-US" sz="2000" u="none" strike="noStrike" dirty="0" smtClean="0">
                          <a:effectLst/>
                        </a:rPr>
                        <a:t>月</a:t>
                      </a:r>
                      <a:r>
                        <a:rPr lang="en-US" sz="2000" u="none" strike="noStrike" dirty="0" smtClean="0">
                          <a:effectLst/>
                        </a:rPr>
                        <a:t>)</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(~$677</a:t>
                      </a:r>
                      <a:r>
                        <a:rPr lang="en-US" sz="2000" u="none" strike="noStrike" dirty="0" smtClean="0">
                          <a:effectLst/>
                        </a:rPr>
                        <a:t>/</a:t>
                      </a:r>
                      <a:r>
                        <a:rPr lang="zh-CN" altLang="en-US" sz="2000" u="none" strike="noStrike" dirty="0" smtClean="0">
                          <a:effectLst/>
                        </a:rPr>
                        <a:t>月</a:t>
                      </a:r>
                      <a:r>
                        <a:rPr lang="en-US" sz="2000" u="none" strike="noStrike" dirty="0" smtClean="0">
                          <a:effectLst/>
                        </a:rPr>
                        <a:t>)</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(~$1,830</a:t>
                      </a:r>
                      <a:r>
                        <a:rPr lang="en-US" sz="2000" u="none" strike="noStrike" dirty="0" smtClean="0">
                          <a:effectLst/>
                        </a:rPr>
                        <a:t>/</a:t>
                      </a:r>
                      <a:r>
                        <a:rPr lang="zh-CN" altLang="en-US" sz="2000" u="none" strike="noStrike" dirty="0" smtClean="0">
                          <a:effectLst/>
                        </a:rPr>
                        <a:t>月</a:t>
                      </a:r>
                      <a:r>
                        <a:rPr lang="en-US" sz="2000" u="none" strike="noStrike" dirty="0" smtClean="0">
                          <a:effectLst/>
                        </a:rPr>
                        <a:t>)</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25016">
                <a:tc>
                  <a:txBody>
                    <a:bodyPr/>
                    <a:lstStyle/>
                    <a:p>
                      <a:pPr algn="l" fontAlgn="ctr"/>
                      <a:r>
                        <a:rPr lang="en-US" sz="2000" u="none" strike="noStrike" dirty="0">
                          <a:effectLst/>
                        </a:rPr>
                        <a:t>Extra Large (A4)</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(~$603</a:t>
                      </a:r>
                      <a:r>
                        <a:rPr lang="en-US" sz="2000" u="none" strike="noStrike" dirty="0" smtClean="0">
                          <a:effectLst/>
                        </a:rPr>
                        <a:t>/</a:t>
                      </a:r>
                      <a:r>
                        <a:rPr lang="zh-CN" altLang="en-US" sz="2000" u="none" strike="noStrike" dirty="0" smtClean="0">
                          <a:effectLst/>
                        </a:rPr>
                        <a:t>月</a:t>
                      </a:r>
                      <a:r>
                        <a:rPr lang="en-US" sz="2000" u="none" strike="noStrike" dirty="0" smtClean="0">
                          <a:effectLst/>
                        </a:rPr>
                        <a:t>)</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(~$1,354</a:t>
                      </a:r>
                      <a:r>
                        <a:rPr lang="en-US" sz="2000" u="none" strike="noStrike" dirty="0" smtClean="0">
                          <a:effectLst/>
                        </a:rPr>
                        <a:t>/</a:t>
                      </a:r>
                      <a:r>
                        <a:rPr lang="zh-CN" altLang="en-US" sz="2000" u="none" strike="noStrike" dirty="0" smtClean="0">
                          <a:effectLst/>
                        </a:rPr>
                        <a:t>月</a:t>
                      </a:r>
                      <a:r>
                        <a:rPr lang="en-US" sz="2000" u="none" strike="noStrike" dirty="0" smtClean="0">
                          <a:effectLst/>
                        </a:rPr>
                        <a:t>)</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2000" u="none" strike="noStrike" dirty="0">
                          <a:effectLst/>
                        </a:rPr>
                        <a:t>(~$3,660</a:t>
                      </a:r>
                      <a:r>
                        <a:rPr lang="en-US" sz="2000" u="none" strike="noStrike" dirty="0" smtClean="0">
                          <a:effectLst/>
                        </a:rPr>
                        <a:t>/</a:t>
                      </a:r>
                      <a:r>
                        <a:rPr lang="zh-CN" altLang="en-US" sz="2000" u="none" strike="noStrike" dirty="0" smtClean="0">
                          <a:effectLst/>
                        </a:rPr>
                        <a:t>月</a:t>
                      </a:r>
                      <a:r>
                        <a:rPr lang="en-US" sz="2000" u="none" strike="noStrike" dirty="0" smtClean="0">
                          <a:effectLst/>
                        </a:rPr>
                        <a:t>) </a:t>
                      </a:r>
                      <a:endParaRPr lang="en-US" sz="2000" b="0" i="0" u="none" strike="noStrike" dirty="0">
                        <a:solidFill>
                          <a:srgbClr val="666666"/>
                        </a:solidFill>
                        <a:effectLst/>
                        <a:latin typeface="Segoe UI" panose="020B0502040204020203" pitchFamily="34" charset="0"/>
                      </a:endParaRPr>
                    </a:p>
                  </a:txBody>
                  <a:tcPr marL="6580" marR="6580" marT="65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 name="TextBox 4"/>
          <p:cNvSpPr txBox="1"/>
          <p:nvPr/>
        </p:nvSpPr>
        <p:spPr>
          <a:xfrm>
            <a:off x="3743869" y="2425661"/>
            <a:ext cx="3572388" cy="3323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gradFill>
                  <a:gsLst>
                    <a:gs pos="0">
                      <a:srgbClr val="292929">
                        <a:lumMod val="90000"/>
                        <a:lumOff val="10000"/>
                      </a:srgbClr>
                    </a:gs>
                    <a:gs pos="86000">
                      <a:srgbClr val="292929">
                        <a:lumMod val="90000"/>
                        <a:lumOff val="10000"/>
                      </a:srgbClr>
                    </a:gs>
                  </a:gsLst>
                  <a:lin ang="5400000" scaled="0"/>
                </a:gradFill>
              </a:rPr>
              <a:t>表格：</a:t>
            </a:r>
            <a:r>
              <a:rPr lang="en-US" altLang="zh-CN" dirty="0" smtClean="0">
                <a:gradFill>
                  <a:gsLst>
                    <a:gs pos="0">
                      <a:srgbClr val="292929">
                        <a:lumMod val="90000"/>
                        <a:lumOff val="10000"/>
                      </a:srgbClr>
                    </a:gs>
                    <a:gs pos="86000">
                      <a:srgbClr val="292929">
                        <a:lumMod val="90000"/>
                        <a:lumOff val="10000"/>
                      </a:srgbClr>
                    </a:gs>
                  </a:gsLst>
                  <a:lin ang="5400000" scaled="0"/>
                </a:gradFill>
              </a:rPr>
              <a:t>SQL Server VM</a:t>
            </a:r>
            <a:r>
              <a:rPr lang="zh-CN" altLang="en-US" dirty="0" smtClean="0">
                <a:gradFill>
                  <a:gsLst>
                    <a:gs pos="0">
                      <a:srgbClr val="292929">
                        <a:lumMod val="90000"/>
                        <a:lumOff val="10000"/>
                      </a:srgbClr>
                    </a:gs>
                    <a:gs pos="86000">
                      <a:srgbClr val="292929">
                        <a:lumMod val="90000"/>
                        <a:lumOff val="10000"/>
                      </a:srgbClr>
                    </a:gs>
                  </a:gsLst>
                  <a:lin ang="5400000" scaled="0"/>
                </a:gradFill>
              </a:rPr>
              <a:t>价格</a:t>
            </a:r>
            <a:endParaRPr lang="en-US" dirty="0">
              <a:gradFill>
                <a:gsLst>
                  <a:gs pos="0">
                    <a:srgbClr val="292929">
                      <a:lumMod val="90000"/>
                      <a:lumOff val="10000"/>
                    </a:srgbClr>
                  </a:gs>
                  <a:gs pos="86000">
                    <a:srgbClr val="292929">
                      <a:lumMod val="90000"/>
                      <a:lumOff val="10000"/>
                    </a:srgbClr>
                  </a:gs>
                </a:gsLst>
                <a:lin ang="5400000" scaled="0"/>
              </a:gradFill>
            </a:endParaRPr>
          </a:p>
        </p:txBody>
      </p:sp>
      <p:sp>
        <p:nvSpPr>
          <p:cNvPr id="6" name="Text Placeholder 2"/>
          <p:cNvSpPr txBox="1">
            <a:spLocks/>
          </p:cNvSpPr>
          <p:nvPr/>
        </p:nvSpPr>
        <p:spPr>
          <a:xfrm>
            <a:off x="519110" y="5105399"/>
            <a:ext cx="11149013" cy="664797"/>
          </a:xfrm>
          <a:prstGeom prst="rect">
            <a:avLst/>
          </a:prstGeom>
        </p:spPr>
        <p:txBody>
          <a:bodyPr vert="horz" wrap="square" lIns="0" tIns="0" rIns="0" bIns="0" rtlCol="0">
            <a:spAutoFit/>
          </a:bodyPr>
          <a:lstStyle>
            <a:lvl1pPr marL="3175" indent="0" algn="l" defTabSz="914363" rtl="0" eaLnBrk="1" latinLnBrk="0" hangingPunct="1">
              <a:lnSpc>
                <a:spcPct val="90000"/>
              </a:lnSpc>
              <a:spcBef>
                <a:spcPts val="0"/>
              </a:spcBef>
              <a:spcAft>
                <a:spcPts val="900"/>
              </a:spcAft>
              <a:buSzPct val="80000"/>
              <a:buFont typeface="Arial" pitchFamily="34" charset="0"/>
              <a:buNone/>
              <a:defRPr sz="4000" kern="1200" spc="-100" baseline="0">
                <a:gradFill>
                  <a:gsLst>
                    <a:gs pos="0">
                      <a:srgbClr val="595959"/>
                    </a:gs>
                    <a:gs pos="86000">
                      <a:srgbClr val="595959"/>
                    </a:gs>
                  </a:gsLst>
                  <a:lin ang="5400000" scaled="0"/>
                </a:gradFill>
                <a:latin typeface="Segoe UI Light" pitchFamily="34" charset="0"/>
                <a:ea typeface="+mn-ea"/>
                <a:cs typeface="+mn-cs"/>
              </a:defRPr>
            </a:lvl1pPr>
            <a:lvl2pPr marL="3175" indent="0" algn="l" defTabSz="914363" rtl="0" eaLnBrk="1" latinLnBrk="0" hangingPunct="1">
              <a:lnSpc>
                <a:spcPct val="90000"/>
              </a:lnSpc>
              <a:spcBef>
                <a:spcPts val="0"/>
              </a:spcBef>
              <a:buSzPct val="80000"/>
              <a:buFont typeface="Arial" pitchFamily="34" charset="0"/>
              <a:buNone/>
              <a:defRPr sz="2000" kern="1200" spc="-50" baseline="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Tx/>
              <a:buBlip>
                <a:blip r:embed="rId2"/>
              </a:buBlip>
              <a:defRPr sz="24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Tx/>
              <a:buBlip>
                <a:blip r:embed="rId2"/>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Tx/>
              <a:buBlip>
                <a:blip r:embed="rId2"/>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4675" indent="-571500">
              <a:buFont typeface="Arial" pitchFamily="34" charset="0"/>
              <a:buChar char="•"/>
            </a:pPr>
            <a:r>
              <a:rPr lang="zh-CN" altLang="en-US" sz="2400" dirty="0" smtClean="0"/>
              <a:t>但并不能说</a:t>
            </a:r>
            <a:r>
              <a:rPr lang="en-US" altLang="zh-CN" sz="2400" dirty="0" smtClean="0"/>
              <a:t>SQL database</a:t>
            </a:r>
            <a:r>
              <a:rPr lang="zh-CN" altLang="en-US" sz="2400" dirty="0" smtClean="0"/>
              <a:t>就一定便宜，比如：</a:t>
            </a:r>
            <a:r>
              <a:rPr lang="zh-CN" altLang="en-US" sz="2400" dirty="0"/>
              <a:t>数据量大，比如</a:t>
            </a:r>
            <a:r>
              <a:rPr lang="en-US" altLang="zh-CN" sz="2400" dirty="0"/>
              <a:t>500G</a:t>
            </a:r>
            <a:r>
              <a:rPr lang="zh-CN" altLang="en-US" sz="2400" dirty="0"/>
              <a:t>数据，需要</a:t>
            </a:r>
            <a:r>
              <a:rPr lang="en-US" altLang="zh-CN" sz="2400" dirty="0"/>
              <a:t>4</a:t>
            </a:r>
            <a:r>
              <a:rPr lang="zh-CN" altLang="en-US" sz="2400" dirty="0"/>
              <a:t>个</a:t>
            </a:r>
            <a:r>
              <a:rPr lang="en-US" altLang="zh-CN" sz="2400" dirty="0"/>
              <a:t>SQL Database</a:t>
            </a:r>
            <a:r>
              <a:rPr lang="zh-CN" altLang="en-US" sz="2400" dirty="0"/>
              <a:t>实例，此时可能用一个</a:t>
            </a:r>
            <a:r>
              <a:rPr lang="en-US" altLang="zh-CN" sz="2400" dirty="0"/>
              <a:t>Large</a:t>
            </a:r>
            <a:r>
              <a:rPr lang="zh-CN" altLang="en-US" sz="2400" dirty="0"/>
              <a:t>的</a:t>
            </a:r>
            <a:r>
              <a:rPr lang="en-US" altLang="zh-CN" sz="2400" dirty="0"/>
              <a:t>Web</a:t>
            </a:r>
            <a:r>
              <a:rPr lang="zh-CN" altLang="en-US" sz="2400" dirty="0"/>
              <a:t>实例更便宜</a:t>
            </a:r>
            <a:endParaRPr lang="en-US" sz="2400" dirty="0"/>
          </a:p>
        </p:txBody>
      </p:sp>
      <p:sp>
        <p:nvSpPr>
          <p:cNvPr id="7" name="Rectangle 6"/>
          <p:cNvSpPr/>
          <p:nvPr/>
        </p:nvSpPr>
        <p:spPr>
          <a:xfrm>
            <a:off x="440410" y="724559"/>
            <a:ext cx="4803687" cy="461665"/>
          </a:xfrm>
          <a:prstGeom prst="rect">
            <a:avLst/>
          </a:prstGeom>
        </p:spPr>
        <p:txBody>
          <a:bodyPr wrap="none">
            <a:spAutoFit/>
          </a:bodyPr>
          <a:lstStyle/>
          <a:p>
            <a:r>
              <a:rPr lang="zh-CN" altLang="en-US" dirty="0">
                <a:solidFill>
                  <a:srgbClr val="FF0000"/>
                </a:solidFill>
              </a:rPr>
              <a:t>大多数情况下推荐用</a:t>
            </a:r>
            <a:r>
              <a:rPr lang="en-US" altLang="zh-CN" dirty="0">
                <a:solidFill>
                  <a:srgbClr val="FF0000"/>
                </a:solidFill>
              </a:rPr>
              <a:t>SQL database</a:t>
            </a:r>
            <a:endParaRPr lang="en-US" dirty="0">
              <a:solidFill>
                <a:srgbClr val="FF0000"/>
              </a:solidFill>
            </a:endParaRPr>
          </a:p>
        </p:txBody>
      </p:sp>
    </p:spTree>
    <p:extLst>
      <p:ext uri="{BB962C8B-B14F-4D97-AF65-F5344CB8AC3E}">
        <p14:creationId xmlns:p14="http://schemas.microsoft.com/office/powerpoint/2010/main" val="356259428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回顾</a:t>
            </a:r>
            <a:endParaRPr lang="zh-CN" altLang="en-US" dirty="0"/>
          </a:p>
        </p:txBody>
      </p:sp>
      <p:sp>
        <p:nvSpPr>
          <p:cNvPr id="3" name="文本占位符 2"/>
          <p:cNvSpPr>
            <a:spLocks noGrp="1"/>
          </p:cNvSpPr>
          <p:nvPr>
            <p:ph type="body" sz="quarter" idx="10"/>
          </p:nvPr>
        </p:nvSpPr>
        <p:spPr>
          <a:xfrm>
            <a:off x="519112" y="1447799"/>
            <a:ext cx="11149013" cy="1892826"/>
          </a:xfrm>
        </p:spPr>
        <p:txBody>
          <a:bodyPr/>
          <a:lstStyle/>
          <a:p>
            <a:r>
              <a:rPr lang="en-US" altLang="zh-CN" dirty="0" smtClean="0"/>
              <a:t>SQL </a:t>
            </a:r>
            <a:r>
              <a:rPr lang="zh-CN" altLang="en-US" dirty="0" smtClean="0"/>
              <a:t>数据库的优点？</a:t>
            </a:r>
            <a:endParaRPr lang="en-US" altLang="zh-CN" dirty="0" smtClean="0"/>
          </a:p>
          <a:p>
            <a:endParaRPr lang="en-US" altLang="zh-CN" dirty="0"/>
          </a:p>
          <a:p>
            <a:r>
              <a:rPr lang="en-US" altLang="zh-CN" dirty="0" smtClean="0"/>
              <a:t>SQL </a:t>
            </a:r>
            <a:r>
              <a:rPr lang="zh-CN" altLang="en-US" dirty="0" smtClean="0"/>
              <a:t>数据库的局限？</a:t>
            </a:r>
            <a:endParaRPr lang="zh-CN" altLang="en-US" dirty="0"/>
          </a:p>
        </p:txBody>
      </p:sp>
    </p:spTree>
    <p:extLst>
      <p:ext uri="{BB962C8B-B14F-4D97-AF65-F5344CB8AC3E}">
        <p14:creationId xmlns:p14="http://schemas.microsoft.com/office/powerpoint/2010/main" val="35842906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SQL</a:t>
            </a:r>
            <a:r>
              <a:rPr lang="zh-CN" altLang="en-US" dirty="0" smtClean="0"/>
              <a:t>数据库与</a:t>
            </a:r>
            <a:r>
              <a:rPr lang="en-US" altLang="zh-CN" dirty="0" smtClean="0"/>
              <a:t>SQL Server</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45750157"/>
              </p:ext>
            </p:extLst>
          </p:nvPr>
        </p:nvGraphicFramePr>
        <p:xfrm>
          <a:off x="1147550" y="976497"/>
          <a:ext cx="10251970" cy="4754880"/>
        </p:xfrm>
        <a:graphic>
          <a:graphicData uri="http://schemas.openxmlformats.org/drawingml/2006/table">
            <a:tbl>
              <a:tblPr firstRow="1" bandRow="1">
                <a:tableStyleId>{5C22544A-7EE6-4342-B048-85BDC9FD1C3A}</a:tableStyleId>
              </a:tblPr>
              <a:tblGrid>
                <a:gridCol w="2204261"/>
                <a:gridCol w="4047025"/>
                <a:gridCol w="4000684"/>
              </a:tblGrid>
              <a:tr h="370840">
                <a:tc>
                  <a:txBody>
                    <a:bodyPr/>
                    <a:lstStyle/>
                    <a:p>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CN" sz="2400" dirty="0" smtClean="0"/>
                        <a:t>SQL</a:t>
                      </a:r>
                      <a:r>
                        <a:rPr lang="zh-CN" altLang="en-US" sz="2400" dirty="0" smtClean="0"/>
                        <a:t>数据库</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CN" sz="2400" dirty="0" smtClean="0"/>
                        <a:t>SQL server on VM</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zh-CN" altLang="en-US" sz="2400" dirty="0" smtClean="0"/>
                        <a:t>功能</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2400" dirty="0" smtClean="0"/>
                        <a:t>部分功能不支持，如分布式事务，</a:t>
                      </a:r>
                      <a:r>
                        <a:rPr lang="en-US" altLang="zh-CN" sz="2400" dirty="0" smtClean="0"/>
                        <a:t>CLR</a:t>
                      </a:r>
                      <a:r>
                        <a:rPr lang="zh-CN" altLang="en-US" sz="2400" dirty="0" smtClean="0"/>
                        <a:t>，加密等</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2400" dirty="0" smtClean="0"/>
                        <a:t>可支持</a:t>
                      </a:r>
                      <a:r>
                        <a:rPr lang="en-US" altLang="zh-CN" sz="2400" dirty="0" smtClean="0"/>
                        <a:t>Virtual Network</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r>
              <a:tr h="370840">
                <a:tc>
                  <a:txBody>
                    <a:bodyPr/>
                    <a:lstStyle/>
                    <a:p>
                      <a:r>
                        <a:rPr lang="zh-CN" altLang="en-US" sz="2400" dirty="0" smtClean="0"/>
                        <a:t>性能</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2400" dirty="0" smtClean="0"/>
                        <a:t>横向扩展</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2400" dirty="0" smtClean="0"/>
                        <a:t>纵向扩展</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r>
              <a:tr h="370840">
                <a:tc>
                  <a:txBody>
                    <a:bodyPr/>
                    <a:lstStyle/>
                    <a:p>
                      <a:r>
                        <a:rPr lang="zh-CN" altLang="en-US" sz="2400" dirty="0" smtClean="0"/>
                        <a:t>可用性</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CN" sz="2400" dirty="0" smtClean="0"/>
                        <a:t>99.9%</a:t>
                      </a:r>
                      <a:r>
                        <a:rPr lang="zh-CN" altLang="en-US" sz="2400" dirty="0" smtClean="0"/>
                        <a:t>，一主两备</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2400" dirty="0" smtClean="0"/>
                        <a:t>双机</a:t>
                      </a:r>
                      <a:r>
                        <a:rPr lang="en-US" altLang="zh-CN" sz="2400" dirty="0" smtClean="0"/>
                        <a:t>99.95%</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r>
              <a:tr h="370840">
                <a:tc>
                  <a:txBody>
                    <a:bodyPr/>
                    <a:lstStyle/>
                    <a:p>
                      <a:r>
                        <a:rPr lang="zh-CN" altLang="en-US" sz="2400" dirty="0" smtClean="0"/>
                        <a:t>可维护性</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2400" dirty="0" smtClean="0"/>
                        <a:t>一键部署、导出，无需打补丁</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r>
                        <a:rPr lang="zh-CN" altLang="en-US" sz="2400" dirty="0" smtClean="0"/>
                        <a:t>手动部署、管理，手动打补丁，维护</a:t>
                      </a:r>
                      <a:r>
                        <a:rPr lang="en-US" altLang="zh-CN" sz="2400" dirty="0" smtClean="0"/>
                        <a:t>OS</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zh-CN" altLang="en-US" sz="2400" dirty="0" smtClean="0"/>
                        <a:t>可扩展性</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CN" sz="2400" dirty="0" smtClean="0"/>
                        <a:t>Web</a:t>
                      </a:r>
                      <a:r>
                        <a:rPr lang="zh-CN" altLang="en-US" sz="2400" dirty="0" smtClean="0"/>
                        <a:t>版</a:t>
                      </a:r>
                      <a:r>
                        <a:rPr lang="en-US" altLang="zh-CN" sz="2400" dirty="0" smtClean="0"/>
                        <a:t>/</a:t>
                      </a:r>
                      <a:r>
                        <a:rPr lang="zh-CN" altLang="en-US" sz="2400" dirty="0" smtClean="0"/>
                        <a:t>企业版</a:t>
                      </a:r>
                      <a:r>
                        <a:rPr lang="en-US" altLang="zh-CN" sz="2400" dirty="0" smtClean="0"/>
                        <a:t>/</a:t>
                      </a:r>
                      <a:r>
                        <a:rPr lang="zh-CN" altLang="en-US" sz="2400" dirty="0" smtClean="0"/>
                        <a:t>高级版，最大独享</a:t>
                      </a:r>
                      <a:r>
                        <a:rPr lang="en-US" altLang="zh-CN" sz="2400" dirty="0" smtClean="0"/>
                        <a:t>2C/16G</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2400" dirty="0" smtClean="0"/>
                        <a:t>可纵向扩展，支持</a:t>
                      </a:r>
                      <a:r>
                        <a:rPr lang="en-US" altLang="zh-CN" sz="2400" dirty="0" smtClean="0"/>
                        <a:t>8C/56G/16</a:t>
                      </a:r>
                      <a:r>
                        <a:rPr lang="zh-CN" altLang="en-US" sz="2400" dirty="0" smtClean="0"/>
                        <a:t>块磁盘</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r>
              <a:tr h="370840">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zh-CN" altLang="en-US" sz="2400" dirty="0" smtClean="0"/>
                        <a:t>存储容量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CN" sz="2400" dirty="0" smtClean="0"/>
                        <a:t>150G</a:t>
                      </a:r>
                      <a:r>
                        <a:rPr lang="en-US" altLang="zh-CN" sz="2400" dirty="0" smtClean="0">
                          <a:sym typeface="Wingdings" panose="05000000000000000000" pitchFamily="2" charset="2"/>
                        </a:rPr>
                        <a:t></a:t>
                      </a:r>
                      <a:r>
                        <a:rPr lang="en-US" altLang="zh-CN" sz="2400" dirty="0" smtClean="0"/>
                        <a:t>500G</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CN" sz="2400" dirty="0" smtClean="0"/>
                        <a:t>2T*16</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r>
              <a:tr h="370840">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zh-CN" altLang="en-US" sz="2400" dirty="0" smtClean="0"/>
                        <a:t>成本</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2400" dirty="0" smtClean="0"/>
                        <a:t>按容量，低</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r>
                        <a:rPr lang="zh-CN" altLang="en-US" sz="2400" dirty="0" smtClean="0"/>
                        <a:t>按核数，高</a:t>
                      </a:r>
                      <a:endParaRPr lang="zh-CN"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 name="文本框 4"/>
          <p:cNvSpPr txBox="1"/>
          <p:nvPr/>
        </p:nvSpPr>
        <p:spPr>
          <a:xfrm>
            <a:off x="1280160" y="5882640"/>
            <a:ext cx="2051844" cy="443198"/>
          </a:xfrm>
          <a:prstGeom prst="rect">
            <a:avLst/>
          </a:prstGeom>
          <a:noFill/>
        </p:spPr>
        <p:txBody>
          <a:bodyPr wrap="none" lIns="0" tIns="0" rIns="0" bIns="0" rtlCol="0">
            <a:spAutoFit/>
          </a:bodyPr>
          <a:lstStyle/>
          <a:p>
            <a:pPr>
              <a:lnSpc>
                <a:spcPct val="90000"/>
              </a:lnSpc>
              <a:spcBef>
                <a:spcPct val="20000"/>
              </a:spcBef>
              <a:buSzPct val="80000"/>
            </a:pPr>
            <a:r>
              <a:rPr lang="zh-CN" altLang="en-US" sz="3200" dirty="0" smtClean="0">
                <a:gradFill>
                  <a:gsLst>
                    <a:gs pos="0">
                      <a:srgbClr val="292929">
                        <a:lumMod val="90000"/>
                        <a:lumOff val="10000"/>
                      </a:srgbClr>
                    </a:gs>
                    <a:gs pos="86000">
                      <a:srgbClr val="292929">
                        <a:lumMod val="90000"/>
                        <a:lumOff val="10000"/>
                      </a:srgbClr>
                    </a:gs>
                  </a:gsLst>
                  <a:lin ang="5400000" scaled="0"/>
                </a:gradFill>
              </a:rPr>
              <a:t>如何选择？</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4321267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21208" y="3139430"/>
            <a:ext cx="10693401" cy="1378644"/>
          </a:xfrm>
        </p:spPr>
        <p:txBody>
          <a:bodyPr/>
          <a:lstStyle/>
          <a:p>
            <a:r>
              <a:rPr lang="zh-CN" altLang="en-US" dirty="0" smtClean="0"/>
              <a:t>谢谢</a:t>
            </a:r>
            <a:endParaRPr lang="en-US" dirty="0"/>
          </a:p>
        </p:txBody>
      </p:sp>
    </p:spTree>
    <p:extLst>
      <p:ext uri="{BB962C8B-B14F-4D97-AF65-F5344CB8AC3E}">
        <p14:creationId xmlns:p14="http://schemas.microsoft.com/office/powerpoint/2010/main" val="3364595793"/>
      </p:ext>
    </p:extLst>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2.xml><?xml version="1.0" encoding="utf-8"?>
<a:theme xmlns:a="http://schemas.openxmlformats.org/drawingml/2006/main" name="1_White with Consolas font for code slides">
  <a:themeElements>
    <a:clrScheme name="Custom 12">
      <a:dk1>
        <a:srgbClr val="292929"/>
      </a:dk1>
      <a:lt1>
        <a:srgbClr val="FFFFFF"/>
      </a:lt1>
      <a:dk2>
        <a:srgbClr val="5F5F5F"/>
      </a:dk2>
      <a:lt2>
        <a:srgbClr val="DDDDDD"/>
      </a:lt2>
      <a:accent1>
        <a:srgbClr val="FFBE00"/>
      </a:accent1>
      <a:accent2>
        <a:srgbClr val="00AEEF"/>
      </a:accent2>
      <a:accent3>
        <a:srgbClr val="910091"/>
      </a:accent3>
      <a:accent4>
        <a:srgbClr val="00A600"/>
      </a:accent4>
      <a:accent5>
        <a:srgbClr val="FF0000"/>
      </a:accent5>
      <a:accent6>
        <a:srgbClr val="0071BC"/>
      </a:accent6>
      <a:hlink>
        <a:srgbClr val="0000A6"/>
      </a:hlink>
      <a:folHlink>
        <a:srgbClr val="0071BC"/>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dirty="0" err="1" smtClean="0">
            <a:gradFill>
              <a:gsLst>
                <a:gs pos="417">
                  <a:srgbClr val="000000"/>
                </a:gs>
                <a:gs pos="100000">
                  <a:srgbClr val="000000"/>
                </a:gs>
              </a:gsLst>
              <a:lin ang="5400000" scaled="0"/>
            </a:gradFill>
          </a:defRPr>
        </a:defPPr>
      </a:lstStyle>
    </a:txDef>
  </a:objectDefaults>
  <a:extraClrSchemeLst/>
</a:theme>
</file>

<file path=ppt/theme/theme3.xml><?xml version="1.0" encoding="utf-8"?>
<a:theme xmlns:a="http://schemas.openxmlformats.org/drawingml/2006/main" name="WindowsAzureTemplate16x9">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MS1444_Windows Azure Template 16x9_r08a</Template>
  <TotalTime>3362</TotalTime>
  <Words>1182</Words>
  <Application>Microsoft Office PowerPoint</Application>
  <PresentationFormat>Custom</PresentationFormat>
  <Paragraphs>284</Paragraphs>
  <Slides>24</Slides>
  <Notes>19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24</vt:i4>
      </vt:variant>
    </vt:vector>
  </HeadingPairs>
  <TitlesOfParts>
    <vt:vector size="33" baseType="lpstr">
      <vt:lpstr>Wingdings</vt:lpstr>
      <vt:lpstr>Consolas</vt:lpstr>
      <vt:lpstr>Arial</vt:lpstr>
      <vt:lpstr>Segoe UI Light</vt:lpstr>
      <vt:lpstr>Segoe UI</vt:lpstr>
      <vt:lpstr>宋体</vt:lpstr>
      <vt:lpstr>MS1444_Windows Azure Template 16x9_r08b</vt:lpstr>
      <vt:lpstr>1_White with Consolas font for code slides</vt:lpstr>
      <vt:lpstr>WindowsAzureTemplate16x9</vt:lpstr>
      <vt:lpstr>Windows Azure SQL 数据库</vt:lpstr>
      <vt:lpstr>从私有云到公有云 连续提供服务</vt:lpstr>
      <vt:lpstr>SQL Server与SQL Database</vt:lpstr>
      <vt:lpstr>SQL database 核心功能</vt:lpstr>
      <vt:lpstr>如何工作</vt:lpstr>
      <vt:lpstr>物理架构</vt:lpstr>
      <vt:lpstr>与传统数据库对比</vt:lpstr>
      <vt:lpstr>创建一个SQL 数据库</vt:lpstr>
      <vt:lpstr>管理工具</vt:lpstr>
      <vt:lpstr>管理SQL 数据库</vt:lpstr>
      <vt:lpstr>已有数据库迁移</vt:lpstr>
      <vt:lpstr>迁移SQL 数据库</vt:lpstr>
      <vt:lpstr>SQL数据库安全</vt:lpstr>
      <vt:lpstr>SQL 数据库防火墙</vt:lpstr>
      <vt:lpstr>服务器认证和访问控制</vt:lpstr>
      <vt:lpstr>数据库认证和访问控制</vt:lpstr>
      <vt:lpstr>应用程序连接</vt:lpstr>
      <vt:lpstr>应用连接字符串</vt:lpstr>
      <vt:lpstr>SQL数据库的版本</vt:lpstr>
      <vt:lpstr>共享SQL数据库的Throttle行为</vt:lpstr>
      <vt:lpstr>SQL database和SQL server，哪个便宜?</vt:lpstr>
      <vt:lpstr>回顾</vt:lpstr>
      <vt:lpstr>SQL数据库与SQL Server</vt:lpstr>
      <vt:lpstr>PowerPoint Presentation</vt:lpstr>
    </vt:vector>
  </TitlesOfParts>
  <Manager>&lt;Content Manager Name Here&gt;</Manager>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Windows Azure SQL Database</dc:title>
  <dc:subject>&lt;Event Name Here&gt;</dc:subject>
  <dc:creator>Scott Klein;Junsheng Hao</dc:creator>
  <dc:description>This presentation provides a high-level overview of Windows Azure SQL Databases from a developer perspective.
by Scott Kleinscottkl@microsoft.com
http://geekswithblogs.net/scottklein</dc:description>
  <cp:lastModifiedBy>Xing Fang (SHAUN)</cp:lastModifiedBy>
  <cp:revision>305</cp:revision>
  <dcterms:created xsi:type="dcterms:W3CDTF">2011-11-30T19:12:28Z</dcterms:created>
  <dcterms:modified xsi:type="dcterms:W3CDTF">2014-04-22T05:22:36Z</dcterms:modified>
  <cp:version>2.0.5</cp:version>
</cp:coreProperties>
</file>