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4.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5.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6.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2.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3.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14.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15.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16.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17.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18.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19.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0.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1.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22.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23.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notesSlides/notesSlide24.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notesSlides/notesSlide25.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6.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27.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03.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1"/>
    <p:sldMasterId id="2147483718" r:id="rId2"/>
    <p:sldMasterId id="2147483782" r:id="rId3"/>
  </p:sldMasterIdLst>
  <p:notesMasterIdLst>
    <p:notesMasterId r:id="rId42"/>
  </p:notesMasterIdLst>
  <p:handoutMasterIdLst>
    <p:handoutMasterId r:id="rId43"/>
  </p:handoutMasterIdLst>
  <p:sldIdLst>
    <p:sldId id="350" r:id="rId4"/>
    <p:sldId id="397" r:id="rId5"/>
    <p:sldId id="396" r:id="rId6"/>
    <p:sldId id="354" r:id="rId7"/>
    <p:sldId id="398" r:id="rId8"/>
    <p:sldId id="399" r:id="rId9"/>
    <p:sldId id="357" r:id="rId10"/>
    <p:sldId id="359" r:id="rId11"/>
    <p:sldId id="360" r:id="rId12"/>
    <p:sldId id="407" r:id="rId13"/>
    <p:sldId id="404" r:id="rId14"/>
    <p:sldId id="405" r:id="rId15"/>
    <p:sldId id="408" r:id="rId16"/>
    <p:sldId id="388" r:id="rId17"/>
    <p:sldId id="389" r:id="rId18"/>
    <p:sldId id="386" r:id="rId19"/>
    <p:sldId id="400" r:id="rId20"/>
    <p:sldId id="401" r:id="rId21"/>
    <p:sldId id="365" r:id="rId22"/>
    <p:sldId id="366" r:id="rId23"/>
    <p:sldId id="367" r:id="rId24"/>
    <p:sldId id="369" r:id="rId25"/>
    <p:sldId id="390" r:id="rId26"/>
    <p:sldId id="368" r:id="rId27"/>
    <p:sldId id="391" r:id="rId28"/>
    <p:sldId id="370" r:id="rId29"/>
    <p:sldId id="371" r:id="rId30"/>
    <p:sldId id="372" r:id="rId31"/>
    <p:sldId id="373" r:id="rId32"/>
    <p:sldId id="375" r:id="rId33"/>
    <p:sldId id="378" r:id="rId34"/>
    <p:sldId id="394" r:id="rId35"/>
    <p:sldId id="395" r:id="rId36"/>
    <p:sldId id="403" r:id="rId37"/>
    <p:sldId id="402" r:id="rId38"/>
    <p:sldId id="379" r:id="rId39"/>
    <p:sldId id="406" r:id="rId40"/>
    <p:sldId id="380" r:id="rId41"/>
  </p:sldIdLst>
  <p:sldSz cx="12188825" cy="6858000"/>
  <p:notesSz cx="6858000" cy="9144000"/>
  <p:custDataLst>
    <p:tags r:id="rId44"/>
  </p:custDataLst>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015314-3606-470B-AE56-C81F618F2A20}">
          <p14:sldIdLst>
            <p14:sldId id="350"/>
            <p14:sldId id="397"/>
            <p14:sldId id="396"/>
            <p14:sldId id="354"/>
            <p14:sldId id="398"/>
            <p14:sldId id="399"/>
            <p14:sldId id="357"/>
            <p14:sldId id="359"/>
            <p14:sldId id="360"/>
            <p14:sldId id="407"/>
            <p14:sldId id="404"/>
            <p14:sldId id="405"/>
            <p14:sldId id="408"/>
            <p14:sldId id="388"/>
            <p14:sldId id="389"/>
            <p14:sldId id="386"/>
            <p14:sldId id="400"/>
            <p14:sldId id="401"/>
            <p14:sldId id="365"/>
            <p14:sldId id="366"/>
            <p14:sldId id="367"/>
            <p14:sldId id="369"/>
            <p14:sldId id="390"/>
            <p14:sldId id="368"/>
            <p14:sldId id="391"/>
            <p14:sldId id="370"/>
            <p14:sldId id="371"/>
            <p14:sldId id="372"/>
            <p14:sldId id="373"/>
            <p14:sldId id="375"/>
            <p14:sldId id="378"/>
            <p14:sldId id="394"/>
            <p14:sldId id="395"/>
            <p14:sldId id="403"/>
            <p14:sldId id="402"/>
            <p14:sldId id="379"/>
            <p14:sldId id="406"/>
            <p14:sldId id="380"/>
          </p14:sldIdLst>
        </p14:section>
        <p14:section name="Appendix" id="{9A19FCED-83E1-4A95-84AD-47AF5299487C}">
          <p14:sldIdLst/>
        </p14:section>
      </p14:sectionLst>
    </p:ext>
    <p:ext uri="{EFAFB233-063F-42B5-8137-9DF3F51BA10A}">
      <p15:sldGuideLst xmlns:p15="http://schemas.microsoft.com/office/powerpoint/2012/main">
        <p15:guide id="1" orient="horz" pos="144">
          <p15:clr>
            <a:srgbClr val="A4A3A4"/>
          </p15:clr>
        </p15:guide>
        <p15:guide id="2" orient="horz" pos="1241">
          <p15:clr>
            <a:srgbClr val="A4A3A4"/>
          </p15:clr>
        </p15:guide>
        <p15:guide id="3" orient="horz" pos="4180">
          <p15:clr>
            <a:srgbClr val="A4A3A4"/>
          </p15:clr>
        </p15:guide>
        <p15:guide id="4" orient="horz" pos="922">
          <p15:clr>
            <a:srgbClr val="A4A3A4"/>
          </p15:clr>
        </p15:guide>
        <p15:guide id="5" orient="horz" pos="3948">
          <p15:clr>
            <a:srgbClr val="A4A3A4"/>
          </p15:clr>
        </p15:guide>
        <p15:guide id="6" orient="horz" pos="1068">
          <p15:clr>
            <a:srgbClr val="A4A3A4"/>
          </p15:clr>
        </p15:guide>
        <p15:guide id="7" orient="horz" pos="2161">
          <p15:clr>
            <a:srgbClr val="A4A3A4"/>
          </p15:clr>
        </p15:guide>
        <p15:guide id="8" pos="327">
          <p15:clr>
            <a:srgbClr val="A4A3A4"/>
          </p15:clr>
        </p15:guide>
        <p15:guide id="9" pos="7350">
          <p15:clr>
            <a:srgbClr val="A4A3A4"/>
          </p15:clr>
        </p15:guide>
        <p15:guide id="10"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nwen" initials="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A71"/>
    <a:srgbClr val="595959"/>
    <a:srgbClr val="FFE497"/>
    <a:srgbClr val="FFE18B"/>
    <a:srgbClr val="FFD253"/>
    <a:srgbClr val="FFBE00"/>
    <a:srgbClr val="FCFCFC"/>
    <a:srgbClr val="FBFBFB"/>
    <a:srgbClr val="8CC600"/>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63" autoAdjust="0"/>
    <p:restoredTop sz="81608" autoAdjust="0"/>
  </p:normalViewPr>
  <p:slideViewPr>
    <p:cSldViewPr snapToGrid="0">
      <p:cViewPr varScale="1">
        <p:scale>
          <a:sx n="69" d="100"/>
          <a:sy n="69" d="100"/>
        </p:scale>
        <p:origin x="1374" y="66"/>
      </p:cViewPr>
      <p:guideLst>
        <p:guide orient="horz" pos="144"/>
        <p:guide orient="horz" pos="1241"/>
        <p:guide orient="horz" pos="4180"/>
        <p:guide orient="horz" pos="922"/>
        <p:guide orient="horz" pos="3948"/>
        <p:guide orient="horz" pos="1068"/>
        <p:guide orient="horz" pos="2161"/>
        <p:guide pos="327"/>
        <p:guide pos="7350"/>
        <p:guide pos="384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56" d="100"/>
          <a:sy n="56" d="100"/>
        </p:scale>
        <p:origin x="-249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4/22/2014</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2829016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7C3FBCD4-166E-446F-AF18-7D4A0CF9AEF6}" type="datetimeFigureOut">
              <a:rPr lang="en-US" smtClean="0"/>
              <a:pPr/>
              <a:t>4/22/2014</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dirty="0"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3124071592"/>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msdn.microsoft.com/en-us/library/microsoft.windowsazure.serviceruntime.roleenvironment.getlocalresource.aspx"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msdn.microsoft.com/en-us/library/microsoft.windowsazure.serviceruntime.localresource.rootpath.aspx" TargetMode="External"/><Relationship Id="rId4" Type="http://schemas.openxmlformats.org/officeDocument/2006/relationships/hyperlink" Target="http://msdn.microsoft.com/en-us/library/microsoft.windowsazure.serviceruntime.localresource.aspx"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a:t>
            </a:fld>
            <a:endParaRPr lang="en-US" dirty="0"/>
          </a:p>
        </p:txBody>
      </p:sp>
    </p:spTree>
    <p:extLst>
      <p:ext uri="{BB962C8B-B14F-4D97-AF65-F5344CB8AC3E}">
        <p14:creationId xmlns:p14="http://schemas.microsoft.com/office/powerpoint/2010/main" val="3871089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a:t>
            </a:fld>
            <a:endParaRPr lang="en-US" dirty="0"/>
          </a:p>
        </p:txBody>
      </p:sp>
    </p:spTree>
    <p:extLst>
      <p:ext uri="{BB962C8B-B14F-4D97-AF65-F5344CB8AC3E}">
        <p14:creationId xmlns:p14="http://schemas.microsoft.com/office/powerpoint/2010/main" val="1008253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4</a:t>
            </a:fld>
            <a:endParaRPr lang="en-US" dirty="0"/>
          </a:p>
        </p:txBody>
      </p:sp>
    </p:spTree>
    <p:extLst>
      <p:ext uri="{BB962C8B-B14F-4D97-AF65-F5344CB8AC3E}">
        <p14:creationId xmlns:p14="http://schemas.microsoft.com/office/powerpoint/2010/main" val="3227898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r>
              <a:rPr lang="en-US" sz="1600" b="0" i="0" kern="1200" dirty="0" smtClean="0">
                <a:solidFill>
                  <a:schemeClr val="tx1"/>
                </a:solidFill>
                <a:effectLst/>
                <a:latin typeface="Segoe UI" pitchFamily="34" charset="0"/>
                <a:ea typeface="+mn-ea"/>
                <a:cs typeface="+mn-cs"/>
              </a:rPr>
              <a:t>The infrastructure of each Windows Azure data center is notionally divided into multiple sections known as fault domains. These sections of the infrastructure (which are not necessarily individual servers or server racks) are designed in such a way that a failure of one fault domain is extremely unlikely to affect any other fault domain. When you deploy a service, the Windows Azure Fabric Controller automatically locates the roles in at least two different fault domains so that a failure in one domain will not affect all instances of your service.</a:t>
            </a:r>
            <a:endParaRPr lang="en-US"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7</a:t>
            </a:fld>
            <a:endParaRPr lang="en-US" dirty="0"/>
          </a:p>
        </p:txBody>
      </p:sp>
    </p:spTree>
    <p:extLst>
      <p:ext uri="{BB962C8B-B14F-4D97-AF65-F5344CB8AC3E}">
        <p14:creationId xmlns:p14="http://schemas.microsoft.com/office/powerpoint/2010/main" val="659961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Font typeface="Arial" pitchFamily="34" charset="0"/>
              <a:buNone/>
            </a:pPr>
            <a:r>
              <a:rPr lang="en-US" b="1" dirty="0" smtClean="0"/>
              <a:t>Slide Objective</a:t>
            </a:r>
          </a:p>
          <a:p>
            <a:pPr marL="171450" indent="-171450">
              <a:buFont typeface="Arial" pitchFamily="34" charset="0"/>
              <a:buChar char="•"/>
            </a:pPr>
            <a:r>
              <a:rPr lang="en-US" dirty="0" smtClean="0"/>
              <a:t>Understand what a scale-out application looks like</a:t>
            </a:r>
          </a:p>
          <a:p>
            <a:pPr marL="0" indent="0">
              <a:buFont typeface="Arial" pitchFamily="34" charset="0"/>
              <a:buNone/>
            </a:pPr>
            <a:endParaRPr lang="en-US" dirty="0" smtClean="0"/>
          </a:p>
          <a:p>
            <a:pPr marL="0" indent="0">
              <a:buFont typeface="Arial" pitchFamily="34" charset="0"/>
              <a:buNone/>
            </a:pPr>
            <a:r>
              <a:rPr lang="en-US" b="1" dirty="0" smtClean="0"/>
              <a:t>Speaking notes</a:t>
            </a:r>
          </a:p>
          <a:p>
            <a:pPr marL="171450" indent="-171450">
              <a:buFont typeface="Arial" pitchFamily="34" charset="0"/>
              <a:buChar char="•"/>
            </a:pPr>
            <a:r>
              <a:rPr lang="en-US" dirty="0" smtClean="0"/>
              <a:t>High scale applications often</a:t>
            </a:r>
            <a:r>
              <a:rPr lang="en-US" baseline="0" dirty="0" smtClean="0"/>
              <a:t> follow this sort of an pattern</a:t>
            </a:r>
          </a:p>
          <a:p>
            <a:pPr marL="171450" indent="-171450">
              <a:buFont typeface="Arial" pitchFamily="34" charset="0"/>
              <a:buChar char="•"/>
            </a:pPr>
            <a:r>
              <a:rPr lang="en-US" baseline="0" dirty="0" smtClean="0"/>
              <a:t>Inbound connectivity comes through a load balancer</a:t>
            </a:r>
          </a:p>
          <a:p>
            <a:pPr marL="384431" lvl="1" indent="-171450">
              <a:buFont typeface="Arial" pitchFamily="34" charset="0"/>
              <a:buChar char="•"/>
            </a:pPr>
            <a:r>
              <a:rPr lang="en-US" baseline="0" dirty="0" smtClean="0"/>
              <a:t>Requests are round robin routed</a:t>
            </a:r>
          </a:p>
          <a:p>
            <a:pPr marL="384431" lvl="1" indent="-171450">
              <a:buFont typeface="Arial" pitchFamily="34" charset="0"/>
              <a:buChar char="•"/>
            </a:pPr>
            <a:r>
              <a:rPr lang="en-US" baseline="0" dirty="0" smtClean="0"/>
              <a:t>Load balancer is typically aware of the state of the web servers (i.e. are they up)</a:t>
            </a:r>
          </a:p>
          <a:p>
            <a:pPr marL="171450" lvl="0" indent="-171450">
              <a:buFont typeface="Arial" pitchFamily="34" charset="0"/>
              <a:buChar char="•"/>
            </a:pPr>
            <a:r>
              <a:rPr lang="en-US" baseline="0" dirty="0" smtClean="0"/>
              <a:t>There are one or more tiers or groups of stateless web or app servers</a:t>
            </a:r>
          </a:p>
          <a:p>
            <a:pPr marL="384431" lvl="1" indent="-171450">
              <a:buFont typeface="Arial" pitchFamily="34" charset="0"/>
              <a:buChar char="•"/>
            </a:pPr>
            <a:r>
              <a:rPr lang="en-US" baseline="0" dirty="0" smtClean="0"/>
              <a:t>By stateless we mean that they do not hold state between client requests</a:t>
            </a:r>
          </a:p>
          <a:p>
            <a:pPr marL="384431" lvl="1" indent="-171450">
              <a:buFont typeface="Arial" pitchFamily="34" charset="0"/>
              <a:buChar char="•"/>
            </a:pPr>
            <a:r>
              <a:rPr lang="en-US" baseline="0" dirty="0" smtClean="0"/>
              <a:t>Stateless means that simple load balancing works – no need for sticky sessions</a:t>
            </a:r>
          </a:p>
          <a:p>
            <a:pPr marL="384431" lvl="1" indent="-171450">
              <a:buFont typeface="Arial" pitchFamily="34" charset="0"/>
              <a:buChar char="•"/>
            </a:pPr>
            <a:r>
              <a:rPr lang="en-US" baseline="0" dirty="0" smtClean="0"/>
              <a:t>Stateless means that the failure of a web server does not cause major issues for application- it is simply removed from the load balancer</a:t>
            </a:r>
          </a:p>
          <a:p>
            <a:pPr marL="171450" lvl="0" indent="-171450">
              <a:buFont typeface="Arial" pitchFamily="34" charset="0"/>
              <a:buChar char="•"/>
            </a:pPr>
            <a:r>
              <a:rPr lang="en-US" baseline="0" dirty="0" smtClean="0"/>
              <a:t>A stateful or storage tier</a:t>
            </a:r>
          </a:p>
          <a:p>
            <a:pPr marL="384431" lvl="1" indent="-171450">
              <a:buFont typeface="Arial" pitchFamily="34" charset="0"/>
              <a:buChar char="•"/>
            </a:pPr>
            <a:r>
              <a:rPr lang="en-US" baseline="0" dirty="0" smtClean="0"/>
              <a:t>This will generally involve some sort of scale out approach for large apps</a:t>
            </a:r>
          </a:p>
          <a:p>
            <a:pPr marL="384431" lvl="1" indent="-171450">
              <a:buFont typeface="Arial" pitchFamily="34" charset="0"/>
              <a:buChar char="•"/>
            </a:pPr>
            <a:r>
              <a:rPr lang="en-US" baseline="0" dirty="0" smtClean="0"/>
              <a:t>Often using partitioned databases</a:t>
            </a:r>
          </a:p>
          <a:p>
            <a:pPr marL="384431" lvl="1" indent="-171450">
              <a:buFont typeface="Arial" pitchFamily="34" charset="0"/>
              <a:buChar char="•"/>
            </a:pPr>
            <a:r>
              <a:rPr lang="en-US" baseline="0" dirty="0" smtClean="0"/>
              <a:t>Often some sort of queuing mechanism</a:t>
            </a:r>
          </a:p>
          <a:p>
            <a:pPr marL="171450" lvl="0" indent="-171450">
              <a:buFont typeface="Arial" pitchFamily="34" charset="0"/>
              <a:buChar char="•"/>
            </a:pPr>
            <a:r>
              <a:rPr lang="en-US" baseline="0" dirty="0" smtClean="0"/>
              <a:t>Applications will often perform processing in the background. </a:t>
            </a:r>
          </a:p>
          <a:p>
            <a:pPr marL="384431" lvl="1" indent="-171450">
              <a:buFont typeface="Arial" pitchFamily="34" charset="0"/>
              <a:buChar char="•"/>
            </a:pPr>
            <a:r>
              <a:rPr lang="en-US" baseline="0" dirty="0" smtClean="0"/>
              <a:t>Improves response time for users</a:t>
            </a:r>
          </a:p>
          <a:p>
            <a:pPr marL="384431" lvl="1" indent="-171450">
              <a:buFont typeface="Arial" pitchFamily="34" charset="0"/>
              <a:buChar char="•"/>
            </a:pPr>
            <a:r>
              <a:rPr lang="en-US" baseline="0" dirty="0" smtClean="0"/>
              <a:t>Allows load peaks to be buffered in queues</a:t>
            </a:r>
          </a:p>
          <a:p>
            <a:pPr marL="212981" lvl="1" indent="0">
              <a:buFont typeface="Arial" pitchFamily="34" charset="0"/>
              <a:buNone/>
            </a:pPr>
            <a:endParaRPr lang="en-US" baseline="0" dirty="0" smtClean="0"/>
          </a:p>
          <a:p>
            <a:pPr marL="212981" lvl="1" indent="0">
              <a:buFont typeface="Arial" pitchFamily="34" charset="0"/>
              <a:buNone/>
            </a:pPr>
            <a:r>
              <a:rPr lang="en-US" b="1" baseline="0" dirty="0" smtClean="0"/>
              <a:t>Windows Azure provides us with a Platform as a Service offering to implement these sorts of applications</a:t>
            </a:r>
          </a:p>
          <a:p>
            <a:pPr marL="0" indent="0">
              <a:buFont typeface="Arial" pitchFamily="34" charset="0"/>
              <a:buNone/>
            </a:pPr>
            <a:endParaRPr lang="en-US" dirty="0" smtClean="0"/>
          </a:p>
          <a:p>
            <a:pPr marL="0" indent="0">
              <a:buFont typeface="Arial" pitchFamily="34" charset="0"/>
              <a:buNone/>
            </a:pPr>
            <a:r>
              <a:rPr lang="en-US" b="1" dirty="0" smtClean="0"/>
              <a:t>Notes</a:t>
            </a:r>
          </a:p>
          <a:p>
            <a:pPr marL="0" indent="0">
              <a:buFont typeface="Arial" pitchFamily="34" charset="0"/>
              <a:buNone/>
            </a:pPr>
            <a:r>
              <a:rPr lang="en-US" b="0" dirty="0" smtClean="0"/>
              <a:t>http://msdn.microsoft.com/en-us/magazine/cc500561.aspx </a:t>
            </a:r>
          </a:p>
          <a:p>
            <a:r>
              <a:rPr lang="en-US" dirty="0" smtClean="0"/>
              <a:t>http://msdn.microsoft.com/en-us/library/ff650667.aspx</a:t>
            </a:r>
          </a:p>
        </p:txBody>
      </p:sp>
      <p:sp>
        <p:nvSpPr>
          <p:cNvPr id="4" name="Slide Number Placeholder 3"/>
          <p:cNvSpPr>
            <a:spLocks noGrp="1"/>
          </p:cNvSpPr>
          <p:nvPr>
            <p:ph type="sldNum" sz="quarter" idx="10"/>
          </p:nvPr>
        </p:nvSpPr>
        <p:spPr/>
        <p:txBody>
          <a:bodyPr/>
          <a:lstStyle/>
          <a:p>
            <a:fld id="{82AABF77-E2E4-44CA-BA5C-65E132CF08D8}" type="slidenum">
              <a:rPr lang="en-US" smtClean="0"/>
              <a:pPr/>
              <a:t>8</a:t>
            </a:fld>
            <a:endParaRPr lang="en-US" dirty="0"/>
          </a:p>
        </p:txBody>
      </p:sp>
    </p:spTree>
    <p:extLst>
      <p:ext uri="{BB962C8B-B14F-4D97-AF65-F5344CB8AC3E}">
        <p14:creationId xmlns:p14="http://schemas.microsoft.com/office/powerpoint/2010/main" val="2371035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Font typeface="Arial" pitchFamily="34" charset="0"/>
              <a:buNone/>
            </a:pPr>
            <a:r>
              <a:rPr lang="en-US" b="1" dirty="0" smtClean="0"/>
              <a:t>Slide Objective</a:t>
            </a:r>
          </a:p>
          <a:p>
            <a:pPr marL="171450" indent="-171450">
              <a:buFont typeface="Arial" pitchFamily="34" charset="0"/>
              <a:buChar char="•"/>
            </a:pPr>
            <a:r>
              <a:rPr lang="en-US" dirty="0" smtClean="0"/>
              <a:t>Understand what a scale-out application looks like</a:t>
            </a:r>
          </a:p>
          <a:p>
            <a:pPr marL="0" indent="0">
              <a:buFont typeface="Arial" pitchFamily="34" charset="0"/>
              <a:buNone/>
            </a:pPr>
            <a:endParaRPr lang="en-US" dirty="0" smtClean="0"/>
          </a:p>
          <a:p>
            <a:pPr marL="0" indent="0">
              <a:buFont typeface="Arial" pitchFamily="34" charset="0"/>
              <a:buNone/>
            </a:pPr>
            <a:r>
              <a:rPr lang="en-US" b="1" dirty="0" smtClean="0"/>
              <a:t>Speaking notes</a:t>
            </a:r>
          </a:p>
          <a:p>
            <a:pPr marL="171450" indent="-171450">
              <a:buFont typeface="Arial" pitchFamily="34" charset="0"/>
              <a:buChar char="•"/>
            </a:pPr>
            <a:r>
              <a:rPr lang="en-US" dirty="0" smtClean="0"/>
              <a:t>High scale applications often</a:t>
            </a:r>
            <a:r>
              <a:rPr lang="en-US" baseline="0" dirty="0" smtClean="0"/>
              <a:t> follow this sort of an pattern</a:t>
            </a:r>
          </a:p>
          <a:p>
            <a:pPr marL="171450" indent="-171450">
              <a:buFont typeface="Arial" pitchFamily="34" charset="0"/>
              <a:buChar char="•"/>
            </a:pPr>
            <a:r>
              <a:rPr lang="en-US" baseline="0" dirty="0" smtClean="0"/>
              <a:t>Inbound connectivity comes through a load balancer</a:t>
            </a:r>
          </a:p>
          <a:p>
            <a:pPr marL="384431" lvl="1" indent="-171450">
              <a:buFont typeface="Arial" pitchFamily="34" charset="0"/>
              <a:buChar char="•"/>
            </a:pPr>
            <a:r>
              <a:rPr lang="en-US" baseline="0" dirty="0" smtClean="0"/>
              <a:t>Requests are round robin routed</a:t>
            </a:r>
          </a:p>
          <a:p>
            <a:pPr marL="384431" lvl="1" indent="-171450">
              <a:buFont typeface="Arial" pitchFamily="34" charset="0"/>
              <a:buChar char="•"/>
            </a:pPr>
            <a:r>
              <a:rPr lang="en-US" baseline="0" dirty="0" smtClean="0"/>
              <a:t>Load balancer is typically aware of the state of the web servers (i.e. are they up)</a:t>
            </a:r>
          </a:p>
          <a:p>
            <a:pPr marL="171450" lvl="0" indent="-171450">
              <a:buFont typeface="Arial" pitchFamily="34" charset="0"/>
              <a:buChar char="•"/>
            </a:pPr>
            <a:r>
              <a:rPr lang="en-US" baseline="0" dirty="0" smtClean="0"/>
              <a:t>There are one or more tiers or groups of stateless web or app servers</a:t>
            </a:r>
          </a:p>
          <a:p>
            <a:pPr marL="384431" lvl="1" indent="-171450">
              <a:buFont typeface="Arial" pitchFamily="34" charset="0"/>
              <a:buChar char="•"/>
            </a:pPr>
            <a:r>
              <a:rPr lang="en-US" baseline="0" dirty="0" smtClean="0"/>
              <a:t>By stateless we mean that they do not hold state between client requests</a:t>
            </a:r>
          </a:p>
          <a:p>
            <a:pPr marL="384431" lvl="1" indent="-171450">
              <a:buFont typeface="Arial" pitchFamily="34" charset="0"/>
              <a:buChar char="•"/>
            </a:pPr>
            <a:r>
              <a:rPr lang="en-US" baseline="0" dirty="0" smtClean="0"/>
              <a:t>Stateless means that simple load balancing works – no need for sticky sessions</a:t>
            </a:r>
          </a:p>
          <a:p>
            <a:pPr marL="384431" lvl="1" indent="-171450">
              <a:buFont typeface="Arial" pitchFamily="34" charset="0"/>
              <a:buChar char="•"/>
            </a:pPr>
            <a:r>
              <a:rPr lang="en-US" baseline="0" dirty="0" smtClean="0"/>
              <a:t>Stateless means that the failure of a web server does not cause major issues for application- it is simply removed from the load balancer</a:t>
            </a:r>
          </a:p>
          <a:p>
            <a:pPr marL="171450" lvl="0" indent="-171450">
              <a:buFont typeface="Arial" pitchFamily="34" charset="0"/>
              <a:buChar char="•"/>
            </a:pPr>
            <a:r>
              <a:rPr lang="en-US" baseline="0" dirty="0" smtClean="0"/>
              <a:t>A stateful or storage tier</a:t>
            </a:r>
          </a:p>
          <a:p>
            <a:pPr marL="384431" lvl="1" indent="-171450">
              <a:buFont typeface="Arial" pitchFamily="34" charset="0"/>
              <a:buChar char="•"/>
            </a:pPr>
            <a:r>
              <a:rPr lang="en-US" baseline="0" dirty="0" smtClean="0"/>
              <a:t>This will generally involve some sort of scale out approach for large apps</a:t>
            </a:r>
          </a:p>
          <a:p>
            <a:pPr marL="384431" lvl="1" indent="-171450">
              <a:buFont typeface="Arial" pitchFamily="34" charset="0"/>
              <a:buChar char="•"/>
            </a:pPr>
            <a:r>
              <a:rPr lang="en-US" baseline="0" dirty="0" smtClean="0"/>
              <a:t>Often using partitioned databases</a:t>
            </a:r>
          </a:p>
          <a:p>
            <a:pPr marL="384431" lvl="1" indent="-171450">
              <a:buFont typeface="Arial" pitchFamily="34" charset="0"/>
              <a:buChar char="•"/>
            </a:pPr>
            <a:r>
              <a:rPr lang="en-US" baseline="0" dirty="0" smtClean="0"/>
              <a:t>Often some sort of queuing mechanism</a:t>
            </a:r>
          </a:p>
          <a:p>
            <a:pPr marL="171450" lvl="0" indent="-171450">
              <a:buFont typeface="Arial" pitchFamily="34" charset="0"/>
              <a:buChar char="•"/>
            </a:pPr>
            <a:r>
              <a:rPr lang="en-US" baseline="0" dirty="0" smtClean="0"/>
              <a:t>Applications will often perform processing in the background. </a:t>
            </a:r>
          </a:p>
          <a:p>
            <a:pPr marL="384431" lvl="1" indent="-171450">
              <a:buFont typeface="Arial" pitchFamily="34" charset="0"/>
              <a:buChar char="•"/>
            </a:pPr>
            <a:r>
              <a:rPr lang="en-US" baseline="0" dirty="0" smtClean="0"/>
              <a:t>Improves response time for users</a:t>
            </a:r>
          </a:p>
          <a:p>
            <a:pPr marL="384431" lvl="1" indent="-171450">
              <a:buFont typeface="Arial" pitchFamily="34" charset="0"/>
              <a:buChar char="•"/>
            </a:pPr>
            <a:r>
              <a:rPr lang="en-US" baseline="0" dirty="0" smtClean="0"/>
              <a:t>Allows load peaks to be buffered in queues</a:t>
            </a:r>
          </a:p>
          <a:p>
            <a:pPr marL="212981" lvl="1" indent="0">
              <a:buFont typeface="Arial" pitchFamily="34" charset="0"/>
              <a:buNone/>
            </a:pPr>
            <a:endParaRPr lang="en-US" baseline="0" dirty="0" smtClean="0"/>
          </a:p>
          <a:p>
            <a:pPr marL="212981" lvl="1" indent="0">
              <a:buFont typeface="Arial" pitchFamily="34" charset="0"/>
              <a:buNone/>
            </a:pPr>
            <a:r>
              <a:rPr lang="en-US" b="1" baseline="0" dirty="0" smtClean="0"/>
              <a:t>Windows Azure provides us with a Platform as a Service offering to implement these sorts of applications</a:t>
            </a:r>
          </a:p>
          <a:p>
            <a:pPr marL="0" indent="0">
              <a:buFont typeface="Arial" pitchFamily="34" charset="0"/>
              <a:buNone/>
            </a:pPr>
            <a:endParaRPr lang="en-US" dirty="0" smtClean="0"/>
          </a:p>
          <a:p>
            <a:pPr marL="0" indent="0">
              <a:buFont typeface="Arial" pitchFamily="34" charset="0"/>
              <a:buNone/>
            </a:pPr>
            <a:r>
              <a:rPr lang="en-US" b="1" dirty="0" smtClean="0"/>
              <a:t>Notes</a:t>
            </a:r>
          </a:p>
          <a:p>
            <a:pPr marL="0" indent="0">
              <a:buFont typeface="Arial" pitchFamily="34" charset="0"/>
              <a:buNone/>
            </a:pPr>
            <a:r>
              <a:rPr lang="en-US" b="0" dirty="0" smtClean="0"/>
              <a:t>http://msdn.microsoft.com/en-us/magazine/cc500561.aspx </a:t>
            </a:r>
          </a:p>
          <a:p>
            <a:r>
              <a:rPr lang="en-US" dirty="0" smtClean="0"/>
              <a:t>http://msdn.microsoft.com/en-us/library/ff650667.aspx</a:t>
            </a:r>
          </a:p>
        </p:txBody>
      </p:sp>
      <p:sp>
        <p:nvSpPr>
          <p:cNvPr id="4" name="Slide Number Placeholder 3"/>
          <p:cNvSpPr>
            <a:spLocks noGrp="1"/>
          </p:cNvSpPr>
          <p:nvPr>
            <p:ph type="sldNum" sz="quarter" idx="10"/>
          </p:nvPr>
        </p:nvSpPr>
        <p:spPr/>
        <p:txBody>
          <a:bodyPr/>
          <a:lstStyle/>
          <a:p>
            <a:fld id="{82AABF77-E2E4-44CA-BA5C-65E132CF08D8}" type="slidenum">
              <a:rPr lang="en-US" smtClean="0"/>
              <a:pPr/>
              <a:t>9</a:t>
            </a:fld>
            <a:endParaRPr lang="en-US" dirty="0"/>
          </a:p>
        </p:txBody>
      </p:sp>
    </p:spTree>
    <p:extLst>
      <p:ext uri="{BB962C8B-B14F-4D97-AF65-F5344CB8AC3E}">
        <p14:creationId xmlns:p14="http://schemas.microsoft.com/office/powerpoint/2010/main" val="2194889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Font typeface="Arial" pitchFamily="34" charset="0"/>
              <a:buNone/>
            </a:pPr>
            <a:r>
              <a:rPr lang="en-US" b="1" dirty="0" smtClean="0"/>
              <a:t>Slide Objective</a:t>
            </a:r>
          </a:p>
          <a:p>
            <a:pPr marL="171450" indent="-171450">
              <a:buFont typeface="Arial" pitchFamily="34" charset="0"/>
              <a:buChar char="•"/>
            </a:pPr>
            <a:r>
              <a:rPr lang="en-US" dirty="0" smtClean="0"/>
              <a:t>Understand what a scale-out application looks like</a:t>
            </a:r>
          </a:p>
          <a:p>
            <a:pPr marL="0" indent="0">
              <a:buFont typeface="Arial" pitchFamily="34" charset="0"/>
              <a:buNone/>
            </a:pPr>
            <a:endParaRPr lang="en-US" dirty="0" smtClean="0"/>
          </a:p>
          <a:p>
            <a:pPr marL="0" indent="0">
              <a:buFont typeface="Arial" pitchFamily="34" charset="0"/>
              <a:buNone/>
            </a:pPr>
            <a:r>
              <a:rPr lang="en-US" b="1" dirty="0" smtClean="0"/>
              <a:t>Speaking notes</a:t>
            </a:r>
          </a:p>
          <a:p>
            <a:pPr marL="171450" indent="-171450">
              <a:buFont typeface="Arial" pitchFamily="34" charset="0"/>
              <a:buChar char="•"/>
            </a:pPr>
            <a:r>
              <a:rPr lang="en-US" dirty="0" smtClean="0"/>
              <a:t>High scale applications often</a:t>
            </a:r>
            <a:r>
              <a:rPr lang="en-US" baseline="0" dirty="0" smtClean="0"/>
              <a:t> follow this sort of an pattern</a:t>
            </a:r>
          </a:p>
          <a:p>
            <a:pPr marL="171450" indent="-171450">
              <a:buFont typeface="Arial" pitchFamily="34" charset="0"/>
              <a:buChar char="•"/>
            </a:pPr>
            <a:r>
              <a:rPr lang="en-US" baseline="0" dirty="0" smtClean="0"/>
              <a:t>Inbound connectivity comes through a load balancer</a:t>
            </a:r>
          </a:p>
          <a:p>
            <a:pPr marL="384431" lvl="1" indent="-171450">
              <a:buFont typeface="Arial" pitchFamily="34" charset="0"/>
              <a:buChar char="•"/>
            </a:pPr>
            <a:r>
              <a:rPr lang="en-US" baseline="0" dirty="0" smtClean="0"/>
              <a:t>Requests are round robin routed</a:t>
            </a:r>
          </a:p>
          <a:p>
            <a:pPr marL="384431" lvl="1" indent="-171450">
              <a:buFont typeface="Arial" pitchFamily="34" charset="0"/>
              <a:buChar char="•"/>
            </a:pPr>
            <a:r>
              <a:rPr lang="en-US" baseline="0" dirty="0" smtClean="0"/>
              <a:t>Load balancer is typically aware of the state of the web servers (i.e. are they up)</a:t>
            </a:r>
          </a:p>
          <a:p>
            <a:pPr marL="171450" lvl="0" indent="-171450">
              <a:buFont typeface="Arial" pitchFamily="34" charset="0"/>
              <a:buChar char="•"/>
            </a:pPr>
            <a:r>
              <a:rPr lang="en-US" baseline="0" dirty="0" smtClean="0"/>
              <a:t>There are one or more tiers or groups of stateless web or app servers</a:t>
            </a:r>
          </a:p>
          <a:p>
            <a:pPr marL="384431" lvl="1" indent="-171450">
              <a:buFont typeface="Arial" pitchFamily="34" charset="0"/>
              <a:buChar char="•"/>
            </a:pPr>
            <a:r>
              <a:rPr lang="en-US" baseline="0" dirty="0" smtClean="0"/>
              <a:t>By stateless we mean that they do not hold state between client requests</a:t>
            </a:r>
          </a:p>
          <a:p>
            <a:pPr marL="384431" lvl="1" indent="-171450">
              <a:buFont typeface="Arial" pitchFamily="34" charset="0"/>
              <a:buChar char="•"/>
            </a:pPr>
            <a:r>
              <a:rPr lang="en-US" baseline="0" dirty="0" smtClean="0"/>
              <a:t>Stateless means that simple load balancing works – no need for sticky sessions</a:t>
            </a:r>
          </a:p>
          <a:p>
            <a:pPr marL="384431" lvl="1" indent="-171450">
              <a:buFont typeface="Arial" pitchFamily="34" charset="0"/>
              <a:buChar char="•"/>
            </a:pPr>
            <a:r>
              <a:rPr lang="en-US" baseline="0" dirty="0" smtClean="0"/>
              <a:t>Stateless means that the failure of a web server does not cause major issues for application- it is simply removed from the load balancer</a:t>
            </a:r>
          </a:p>
          <a:p>
            <a:pPr marL="171450" lvl="0" indent="-171450">
              <a:buFont typeface="Arial" pitchFamily="34" charset="0"/>
              <a:buChar char="•"/>
            </a:pPr>
            <a:r>
              <a:rPr lang="en-US" baseline="0" dirty="0" smtClean="0"/>
              <a:t>A stateful or storage tier</a:t>
            </a:r>
          </a:p>
          <a:p>
            <a:pPr marL="384431" lvl="1" indent="-171450">
              <a:buFont typeface="Arial" pitchFamily="34" charset="0"/>
              <a:buChar char="•"/>
            </a:pPr>
            <a:r>
              <a:rPr lang="en-US" baseline="0" dirty="0" smtClean="0"/>
              <a:t>This will generally involve some sort of scale out approach for large apps</a:t>
            </a:r>
          </a:p>
          <a:p>
            <a:pPr marL="384431" lvl="1" indent="-171450">
              <a:buFont typeface="Arial" pitchFamily="34" charset="0"/>
              <a:buChar char="•"/>
            </a:pPr>
            <a:r>
              <a:rPr lang="en-US" baseline="0" dirty="0" smtClean="0"/>
              <a:t>Often using partitioned databases</a:t>
            </a:r>
          </a:p>
          <a:p>
            <a:pPr marL="384431" lvl="1" indent="-171450">
              <a:buFont typeface="Arial" pitchFamily="34" charset="0"/>
              <a:buChar char="•"/>
            </a:pPr>
            <a:r>
              <a:rPr lang="en-US" baseline="0" dirty="0" smtClean="0"/>
              <a:t>Often some sort of queuing mechanism</a:t>
            </a:r>
          </a:p>
          <a:p>
            <a:pPr marL="171450" lvl="0" indent="-171450">
              <a:buFont typeface="Arial" pitchFamily="34" charset="0"/>
              <a:buChar char="•"/>
            </a:pPr>
            <a:r>
              <a:rPr lang="en-US" baseline="0" dirty="0" smtClean="0"/>
              <a:t>Applications will often perform processing in the background. </a:t>
            </a:r>
          </a:p>
          <a:p>
            <a:pPr marL="384431" lvl="1" indent="-171450">
              <a:buFont typeface="Arial" pitchFamily="34" charset="0"/>
              <a:buChar char="•"/>
            </a:pPr>
            <a:r>
              <a:rPr lang="en-US" baseline="0" dirty="0" smtClean="0"/>
              <a:t>Improves response time for users</a:t>
            </a:r>
          </a:p>
          <a:p>
            <a:pPr marL="384431" lvl="1" indent="-171450">
              <a:buFont typeface="Arial" pitchFamily="34" charset="0"/>
              <a:buChar char="•"/>
            </a:pPr>
            <a:r>
              <a:rPr lang="en-US" baseline="0" dirty="0" smtClean="0"/>
              <a:t>Allows load peaks to be buffered in queues</a:t>
            </a:r>
          </a:p>
          <a:p>
            <a:pPr marL="212981" lvl="1" indent="0">
              <a:buFont typeface="Arial" pitchFamily="34" charset="0"/>
              <a:buNone/>
            </a:pPr>
            <a:endParaRPr lang="en-US" baseline="0" dirty="0" smtClean="0"/>
          </a:p>
          <a:p>
            <a:pPr marL="212981" lvl="1" indent="0">
              <a:buFont typeface="Arial" pitchFamily="34" charset="0"/>
              <a:buNone/>
            </a:pPr>
            <a:r>
              <a:rPr lang="en-US" b="1" baseline="0" dirty="0" smtClean="0"/>
              <a:t>Windows Azure provides us with a Platform as a Service offering to implement these sorts of applications</a:t>
            </a:r>
          </a:p>
          <a:p>
            <a:pPr marL="0" indent="0">
              <a:buFont typeface="Arial" pitchFamily="34" charset="0"/>
              <a:buNone/>
            </a:pPr>
            <a:endParaRPr lang="en-US" dirty="0" smtClean="0"/>
          </a:p>
          <a:p>
            <a:pPr marL="0" indent="0">
              <a:buFont typeface="Arial" pitchFamily="34" charset="0"/>
              <a:buNone/>
            </a:pPr>
            <a:r>
              <a:rPr lang="en-US" b="1" dirty="0" smtClean="0"/>
              <a:t>Notes</a:t>
            </a:r>
          </a:p>
          <a:p>
            <a:pPr marL="0" indent="0">
              <a:buFont typeface="Arial" pitchFamily="34" charset="0"/>
              <a:buNone/>
            </a:pPr>
            <a:r>
              <a:rPr lang="en-US" b="0" dirty="0" smtClean="0"/>
              <a:t>http://msdn.microsoft.com/en-us/magazine/cc500561.aspx </a:t>
            </a:r>
          </a:p>
          <a:p>
            <a:r>
              <a:rPr lang="en-US" dirty="0" smtClean="0"/>
              <a:t>http://msdn.microsoft.com/en-us/library/ff650667.aspx</a:t>
            </a:r>
          </a:p>
        </p:txBody>
      </p:sp>
      <p:sp>
        <p:nvSpPr>
          <p:cNvPr id="4" name="Slide Number Placeholder 3"/>
          <p:cNvSpPr>
            <a:spLocks noGrp="1"/>
          </p:cNvSpPr>
          <p:nvPr>
            <p:ph type="sldNum" sz="quarter" idx="10"/>
          </p:nvPr>
        </p:nvSpPr>
        <p:spPr/>
        <p:txBody>
          <a:bodyPr/>
          <a:lstStyle/>
          <a:p>
            <a:fld id="{82AABF77-E2E4-44CA-BA5C-65E132CF08D8}" type="slidenum">
              <a:rPr lang="en-US" smtClean="0"/>
              <a:pPr/>
              <a:t>10</a:t>
            </a:fld>
            <a:endParaRPr lang="en-US" dirty="0"/>
          </a:p>
        </p:txBody>
      </p:sp>
    </p:spTree>
    <p:extLst>
      <p:ext uri="{BB962C8B-B14F-4D97-AF65-F5344CB8AC3E}">
        <p14:creationId xmlns:p14="http://schemas.microsoft.com/office/powerpoint/2010/main" val="819100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在界面创建一个云服务</a:t>
            </a:r>
            <a:endParaRPr lang="en-US" altLang="zh-CN" dirty="0" smtClean="0"/>
          </a:p>
          <a:p>
            <a:r>
              <a:rPr lang="zh-CN" altLang="en-US" dirty="0" smtClean="0"/>
              <a:t>在</a:t>
            </a:r>
            <a:r>
              <a:rPr lang="en-US" altLang="zh-CN" dirty="0" smtClean="0"/>
              <a:t>VS</a:t>
            </a:r>
            <a:r>
              <a:rPr lang="zh-CN" altLang="en-US" dirty="0" smtClean="0"/>
              <a:t>中查看</a:t>
            </a:r>
            <a:r>
              <a:rPr lang="en-US" altLang="zh-CN" dirty="0" smtClean="0"/>
              <a:t>Guestbook</a:t>
            </a:r>
            <a:r>
              <a:rPr lang="zh-CN" altLang="en-US" dirty="0" smtClean="0"/>
              <a:t>，打包</a:t>
            </a:r>
            <a:endParaRPr lang="en-US" altLang="zh-CN" dirty="0" smtClean="0"/>
          </a:p>
          <a:p>
            <a:r>
              <a:rPr lang="zh-CN" altLang="en-US" dirty="0" smtClean="0"/>
              <a:t>部署代码，访问</a:t>
            </a:r>
            <a:endParaRPr lang="en-US" altLang="zh-CN" dirty="0" smtClean="0"/>
          </a:p>
          <a:p>
            <a:r>
              <a:rPr lang="zh-CN" altLang="en-US" dirty="0" smtClean="0"/>
              <a:t>管理</a:t>
            </a:r>
            <a:endParaRPr lang="en-US" altLang="zh-CN" dirty="0" smtClean="0"/>
          </a:p>
        </p:txBody>
      </p:sp>
      <p:sp>
        <p:nvSpPr>
          <p:cNvPr id="4" name="Slide Number Placeholder 3"/>
          <p:cNvSpPr>
            <a:spLocks noGrp="1"/>
          </p:cNvSpPr>
          <p:nvPr>
            <p:ph type="sldNum" sz="quarter" idx="10"/>
          </p:nvPr>
        </p:nvSpPr>
        <p:spPr/>
        <p:txBody>
          <a:bodyPr/>
          <a:lstStyle/>
          <a:p>
            <a:fld id="{E8BF569B-4F8F-4130-8418-9138F8546DB4}" type="slidenum">
              <a:rPr lang="en-US" smtClean="0"/>
              <a:t>11</a:t>
            </a:fld>
            <a:endParaRPr lang="en-US"/>
          </a:p>
        </p:txBody>
      </p:sp>
    </p:spTree>
    <p:extLst>
      <p:ext uri="{BB962C8B-B14F-4D97-AF65-F5344CB8AC3E}">
        <p14:creationId xmlns:p14="http://schemas.microsoft.com/office/powerpoint/2010/main" val="911020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4425" cy="3486150"/>
          </a:xfrm>
        </p:spPr>
      </p:sp>
      <p:sp>
        <p:nvSpPr>
          <p:cNvPr id="3" name="Notes Placeholder 2"/>
          <p:cNvSpPr>
            <a:spLocks noGrp="1"/>
          </p:cNvSpPr>
          <p:nvPr>
            <p:ph type="body" idx="1"/>
          </p:nvPr>
        </p:nvSpPr>
        <p:spPr/>
        <p:txBody>
          <a:bodyPr/>
          <a:lstStyle/>
          <a:p>
            <a:r>
              <a:rPr lang="zh-CN" altLang="en-US" dirty="0" smtClean="0"/>
              <a:t>提前部署好</a:t>
            </a:r>
            <a:r>
              <a:rPr lang="en-US" dirty="0" err="1" smtClean="0"/>
              <a:t>GuestBook</a:t>
            </a:r>
            <a:r>
              <a:rPr lang="zh-CN" altLang="en-US" smtClean="0"/>
              <a:t>项目，演示时直接展示门户</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897585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900" dirty="0" smtClean="0"/>
              <a:t>Windows OS</a:t>
            </a:r>
          </a:p>
          <a:p>
            <a:r>
              <a:rPr lang="zh-CN" altLang="en-US" sz="900" dirty="0" smtClean="0"/>
              <a:t>优点</a:t>
            </a:r>
            <a:endParaRPr lang="en-US" altLang="zh-CN" sz="900" dirty="0" smtClean="0"/>
          </a:p>
          <a:p>
            <a:pPr marL="563301" indent="-560127">
              <a:buFont typeface="Arial" panose="020B0604020202020204" pitchFamily="34" charset="0"/>
              <a:buChar char="•"/>
            </a:pPr>
            <a:r>
              <a:rPr lang="zh-CN" altLang="en-US" sz="900" dirty="0" smtClean="0"/>
              <a:t>无需代码修改</a:t>
            </a:r>
            <a:endParaRPr lang="en-US" altLang="zh-CN" sz="900" dirty="0" smtClean="0"/>
          </a:p>
          <a:p>
            <a:pPr marL="563301" indent="-560127">
              <a:buFont typeface="Arial" panose="020B0604020202020204" pitchFamily="34" charset="0"/>
              <a:buChar char="•"/>
            </a:pPr>
            <a:r>
              <a:rPr lang="zh-CN" altLang="en-US" sz="900" dirty="0" smtClean="0"/>
              <a:t>无需管理运行环境</a:t>
            </a:r>
            <a:endParaRPr lang="en-US" altLang="zh-CN" sz="900" dirty="0" smtClean="0"/>
          </a:p>
          <a:p>
            <a:pPr marL="563301" indent="-560127">
              <a:buFont typeface="Arial" panose="020B0604020202020204" pitchFamily="34" charset="0"/>
              <a:buChar char="•"/>
            </a:pPr>
            <a:r>
              <a:rPr lang="zh-CN" altLang="en-US" sz="900" dirty="0" smtClean="0"/>
              <a:t>快速部署及更新代码</a:t>
            </a:r>
            <a:endParaRPr lang="en-US" altLang="zh-CN" sz="900" dirty="0" smtClean="0"/>
          </a:p>
          <a:p>
            <a:pPr marL="563301" indent="-560127">
              <a:buFont typeface="Arial" panose="020B0604020202020204" pitchFamily="34" charset="0"/>
              <a:buChar char="•"/>
            </a:pPr>
            <a:r>
              <a:rPr lang="zh-CN" altLang="en-US" sz="900" dirty="0" smtClean="0"/>
              <a:t>集成开发工具及源代码管理</a:t>
            </a:r>
            <a:endParaRPr lang="en-US" altLang="zh-CN" sz="900" dirty="0" smtClean="0"/>
          </a:p>
          <a:p>
            <a:pPr marL="563301" indent="-560127">
              <a:buFont typeface="Arial" panose="020B0604020202020204" pitchFamily="34" charset="0"/>
              <a:buChar char="•"/>
            </a:pPr>
            <a:r>
              <a:rPr lang="zh-CN" altLang="en-US" sz="900" dirty="0" smtClean="0"/>
              <a:t>秒级扩容、收缩</a:t>
            </a:r>
            <a:endParaRPr lang="en-US" altLang="zh-CN" sz="900" dirty="0" smtClean="0"/>
          </a:p>
          <a:p>
            <a:pPr marL="563301" indent="-560127">
              <a:buFont typeface="Arial" panose="020B0604020202020204" pitchFamily="34" charset="0"/>
              <a:buChar char="•"/>
            </a:pPr>
            <a:r>
              <a:rPr lang="zh-CN" altLang="en-US" sz="900" dirty="0" smtClean="0"/>
              <a:t>集成监控</a:t>
            </a:r>
            <a:endParaRPr lang="en-US" altLang="zh-CN" sz="900" dirty="0" smtClean="0"/>
          </a:p>
          <a:p>
            <a:endParaRPr lang="zh-CN" alt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extLst>
      <p:ext uri="{BB962C8B-B14F-4D97-AF65-F5344CB8AC3E}">
        <p14:creationId xmlns:p14="http://schemas.microsoft.com/office/powerpoint/2010/main" val="2464589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14</a:t>
            </a:fld>
            <a:endParaRPr lang="en-US" dirty="0"/>
          </a:p>
        </p:txBody>
      </p:sp>
    </p:spTree>
    <p:extLst>
      <p:ext uri="{BB962C8B-B14F-4D97-AF65-F5344CB8AC3E}">
        <p14:creationId xmlns:p14="http://schemas.microsoft.com/office/powerpoint/2010/main" val="2161707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Slide Objective</a:t>
            </a:r>
          </a:p>
          <a:p>
            <a:r>
              <a:rPr lang="en-US" b="0" dirty="0" smtClean="0"/>
              <a:t>Introduce users to the tooling available to work with Windows Azure</a:t>
            </a:r>
          </a:p>
          <a:p>
            <a:endParaRPr lang="en-US" dirty="0" smtClean="0"/>
          </a:p>
          <a:p>
            <a:r>
              <a:rPr lang="en-US" b="1" dirty="0" smtClean="0"/>
              <a:t>Speaker Notes</a:t>
            </a:r>
          </a:p>
          <a:p>
            <a:pPr marL="171450" indent="-171450">
              <a:buFont typeface="Arial" pitchFamily="34" charset="0"/>
              <a:buChar char="•"/>
            </a:pPr>
            <a:r>
              <a:rPr lang="en-US" dirty="0" smtClean="0"/>
              <a:t>Developer SDK is a Cloud in a box,</a:t>
            </a:r>
            <a:r>
              <a:rPr lang="en-US" baseline="0" dirty="0" smtClean="0"/>
              <a:t> allowing you to develop and debug locally without requiring a connection to the cloud. You can do this without Visual Studio as there are command line tools for executing the “cloud in a box” and publishing to the cloud.</a:t>
            </a:r>
          </a:p>
          <a:p>
            <a:pPr marL="171450" indent="-171450">
              <a:buFont typeface="Arial" pitchFamily="34" charset="0"/>
              <a:buChar char="•"/>
            </a:pPr>
            <a:r>
              <a:rPr lang="en-US" baseline="0" dirty="0" smtClean="0"/>
              <a:t>There is also a separate download for the Visual Studio 2008 tools, which provide the VS debugging and templates. This in turn includes the SDK</a:t>
            </a:r>
          </a:p>
          <a:p>
            <a:pPr marL="171450" indent="-171450">
              <a:buFont typeface="Arial" pitchFamily="34" charset="0"/>
              <a:buChar char="•"/>
            </a:pPr>
            <a:r>
              <a:rPr lang="en-US" baseline="0" dirty="0" smtClean="0"/>
              <a:t>Download the VS tools if you use VS. Download the raw SDK if you use alternative platforms (PHP etc…)</a:t>
            </a:r>
          </a:p>
          <a:p>
            <a:pPr marL="171450" indent="-171450">
              <a:buFont typeface="Arial" pitchFamily="34" charset="0"/>
              <a:buChar char="•"/>
            </a:pPr>
            <a:r>
              <a:rPr lang="en-US" baseline="0" dirty="0" smtClean="0"/>
              <a:t>Requirements for Win 7 or Win 2008 are a dependency on IIS7 for the development fabric</a:t>
            </a:r>
          </a:p>
          <a:p>
            <a:pPr marL="171450" indent="-171450">
              <a:buFont typeface="Arial" pitchFamily="34" charset="0"/>
              <a:buChar char="•"/>
            </a:pPr>
            <a:r>
              <a:rPr lang="en-US" baseline="0" dirty="0" smtClean="0"/>
              <a:t>Can install the bits with the Microsoft Web Platform Installer</a:t>
            </a:r>
          </a:p>
          <a:p>
            <a:endParaRPr lang="en-US" baseline="0" dirty="0" smtClean="0"/>
          </a:p>
          <a:p>
            <a:r>
              <a:rPr lang="en-US" b="1" baseline="0" dirty="0" smtClean="0"/>
              <a:t>Notes</a:t>
            </a:r>
          </a:p>
          <a:p>
            <a:r>
              <a:rPr lang="en-NZ" b="0" baseline="0" dirty="0" smtClean="0"/>
              <a:t>Windows Azure Tools for Microsoft Visual Studio includes:</a:t>
            </a:r>
          </a:p>
          <a:p>
            <a:r>
              <a:rPr lang="en-NZ" b="0" baseline="0" dirty="0" smtClean="0"/>
              <a:t>C# and VB Project creation support for creating a Windows Azure Cloud Service solution with multiple roles.</a:t>
            </a:r>
          </a:p>
          <a:p>
            <a:r>
              <a:rPr lang="en-NZ" b="0" baseline="0" dirty="0" smtClean="0"/>
              <a:t>Tools to add and remove roles from the Cloud Service.</a:t>
            </a:r>
          </a:p>
          <a:p>
            <a:r>
              <a:rPr lang="en-NZ" b="0" baseline="0" dirty="0" smtClean="0"/>
              <a:t>Tools to configure each Role.</a:t>
            </a:r>
          </a:p>
          <a:p>
            <a:r>
              <a:rPr lang="en-NZ" b="0" baseline="0" dirty="0" smtClean="0"/>
              <a:t>Integrated local development via the Development Fabric and Development Storage services.</a:t>
            </a:r>
          </a:p>
          <a:p>
            <a:r>
              <a:rPr lang="en-NZ" b="0" baseline="0" dirty="0" smtClean="0"/>
              <a:t>Running and Debugging a Cloud Service in the Development Fabric.</a:t>
            </a:r>
          </a:p>
          <a:p>
            <a:r>
              <a:rPr lang="en-NZ" b="0" baseline="0" dirty="0" smtClean="0"/>
              <a:t>Browsing cloud storage through the Server Explorer</a:t>
            </a:r>
          </a:p>
          <a:p>
            <a:r>
              <a:rPr lang="en-NZ" b="0" baseline="0" dirty="0" smtClean="0"/>
              <a:t>Building and packaging of Cloud Service Packages.</a:t>
            </a:r>
          </a:p>
          <a:p>
            <a:r>
              <a:rPr lang="en-NZ" b="0" baseline="0" dirty="0" smtClean="0"/>
              <a:t>Deploying to the Windows Azure.</a:t>
            </a:r>
          </a:p>
          <a:p>
            <a:r>
              <a:rPr lang="en-NZ" b="0" baseline="0" dirty="0" smtClean="0"/>
              <a:t>Monitoring the state of your services through the Server Explorer.</a:t>
            </a:r>
          </a:p>
          <a:p>
            <a:r>
              <a:rPr lang="en-NZ" b="0" baseline="0" dirty="0" smtClean="0"/>
              <a:t>Debugging in the cloud by retrieving IntelliTrace logs through the Server Explorer.</a:t>
            </a:r>
          </a:p>
        </p:txBody>
      </p:sp>
      <p:sp>
        <p:nvSpPr>
          <p:cNvPr id="4" name="Slide Number Placeholder 3"/>
          <p:cNvSpPr>
            <a:spLocks noGrp="1"/>
          </p:cNvSpPr>
          <p:nvPr>
            <p:ph type="sldNum" sz="quarter" idx="10"/>
          </p:nvPr>
        </p:nvSpPr>
        <p:spPr/>
        <p:txBody>
          <a:bodyPr/>
          <a:lstStyle/>
          <a:p>
            <a:fld id="{82AABF77-E2E4-44CA-BA5C-65E132CF08D8}" type="slidenum">
              <a:rPr lang="en-US" smtClean="0"/>
              <a:pPr/>
              <a:t>15</a:t>
            </a:fld>
            <a:endParaRPr lang="en-US" dirty="0"/>
          </a:p>
        </p:txBody>
      </p:sp>
    </p:spTree>
    <p:extLst>
      <p:ext uri="{BB962C8B-B14F-4D97-AF65-F5344CB8AC3E}">
        <p14:creationId xmlns:p14="http://schemas.microsoft.com/office/powerpoint/2010/main" val="2761540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1" dirty="0" smtClean="0"/>
              <a:t>Slide Objective</a:t>
            </a:r>
          </a:p>
          <a:p>
            <a:pPr marL="171450" indent="-171450">
              <a:buFont typeface="Arial" pitchFamily="34" charset="0"/>
              <a:buChar char="•"/>
            </a:pPr>
            <a:r>
              <a:rPr lang="en-US" b="0" dirty="0" smtClean="0"/>
              <a:t>Understand the lifecycle of a Windows Azure role</a:t>
            </a:r>
          </a:p>
          <a:p>
            <a:pPr marL="171450" indent="-171450">
              <a:buFont typeface="Arial" pitchFamily="34" charset="0"/>
              <a:buChar char="•"/>
            </a:pPr>
            <a:r>
              <a:rPr lang="en-US" b="0" dirty="0" smtClean="0"/>
              <a:t>Understand the</a:t>
            </a:r>
            <a:r>
              <a:rPr lang="en-US" b="0" baseline="0" dirty="0" smtClean="0"/>
              <a:t> methods that can be overridden in RoleEntryPoint</a:t>
            </a:r>
          </a:p>
          <a:p>
            <a:pPr marL="171450" indent="-171450">
              <a:buFont typeface="Arial" pitchFamily="34" charset="0"/>
              <a:buChar char="•"/>
            </a:pPr>
            <a:r>
              <a:rPr lang="en-US" b="0" baseline="0" dirty="0" smtClean="0"/>
              <a:t>Understand the events that are raised by role instances when their status is changing</a:t>
            </a:r>
          </a:p>
          <a:p>
            <a:pPr marL="171450" indent="-171450">
              <a:buFont typeface="Arial" pitchFamily="34" charset="0"/>
              <a:buChar char="•"/>
            </a:pPr>
            <a:endParaRPr lang="en-US" b="0" dirty="0" smtClean="0"/>
          </a:p>
          <a:p>
            <a:r>
              <a:rPr lang="en-US" b="1" dirty="0" smtClean="0"/>
              <a:t>Speaker Notes</a:t>
            </a:r>
          </a:p>
          <a:p>
            <a:pPr marL="171450" indent="-171450">
              <a:buFont typeface="Arial" pitchFamily="34" charset="0"/>
              <a:buChar char="•"/>
            </a:pPr>
            <a:r>
              <a:rPr lang="en-US" b="0" dirty="0" smtClean="0"/>
              <a:t>Roles will typically extend RoleEntryPoint</a:t>
            </a:r>
          </a:p>
          <a:p>
            <a:pPr marL="171450" indent="-171450">
              <a:buFont typeface="Arial" pitchFamily="34" charset="0"/>
              <a:buChar char="•"/>
            </a:pPr>
            <a:r>
              <a:rPr lang="en-US" b="0" dirty="0" smtClean="0"/>
              <a:t>The fabric calls RoleEntryPoint methods as it starts and stops a role</a:t>
            </a:r>
          </a:p>
          <a:p>
            <a:pPr marL="384431" lvl="1" indent="-171450">
              <a:buFont typeface="Arial" pitchFamily="34" charset="0"/>
              <a:buChar char="•"/>
            </a:pPr>
            <a:r>
              <a:rPr lang="en-NZ" dirty="0" smtClean="0"/>
              <a:t>WaWorkerHost process is started.</a:t>
            </a:r>
          </a:p>
          <a:p>
            <a:pPr marL="384431" lvl="1" indent="-171450">
              <a:buFont typeface="Arial" pitchFamily="34" charset="0"/>
              <a:buChar char="•"/>
            </a:pPr>
            <a:r>
              <a:rPr lang="en-NZ" dirty="0" smtClean="0"/>
              <a:t>Worker Role assembly is loaded and surfed for a class that derives from RoleEntryPoint. This class is instantiated. </a:t>
            </a:r>
          </a:p>
          <a:p>
            <a:pPr marL="384431" lvl="1" indent="-171450">
              <a:buFont typeface="Arial" pitchFamily="34" charset="0"/>
              <a:buChar char="•"/>
            </a:pPr>
            <a:r>
              <a:rPr lang="en-NZ" dirty="0" smtClean="0"/>
              <a:t>RoleEntryPoint.OnStart() is called. </a:t>
            </a:r>
          </a:p>
          <a:p>
            <a:pPr marL="384431" lvl="1" indent="-171450">
              <a:buFont typeface="Arial" pitchFamily="34" charset="0"/>
              <a:buChar char="•"/>
            </a:pPr>
            <a:r>
              <a:rPr lang="en-NZ" dirty="0" smtClean="0"/>
              <a:t>RoleEntryPoint.Run() is called. </a:t>
            </a:r>
          </a:p>
          <a:p>
            <a:pPr marL="384431" lvl="1" indent="-171450">
              <a:buFont typeface="Arial" pitchFamily="34" charset="0"/>
              <a:buChar char="•"/>
            </a:pPr>
            <a:r>
              <a:rPr lang="en-NZ" dirty="0" smtClean="0"/>
              <a:t>If the RoleEntryPoint.Run() method exits, the RoleEntryPoint.OnStop() method is called . </a:t>
            </a:r>
          </a:p>
          <a:p>
            <a:pPr marL="384431" lvl="1" indent="-171450">
              <a:buFont typeface="Arial" pitchFamily="34" charset="0"/>
              <a:buChar char="•"/>
            </a:pPr>
            <a:r>
              <a:rPr lang="en-NZ" dirty="0" smtClean="0"/>
              <a:t>WaWorkerHost process is stopped. The role will recycle and startup again.</a:t>
            </a:r>
          </a:p>
          <a:p>
            <a:endParaRPr lang="en-US" b="0" dirty="0" smtClean="0"/>
          </a:p>
          <a:p>
            <a:r>
              <a:rPr lang="en-NZ" b="0" dirty="0" smtClean="0"/>
              <a:t>As a role changes state</a:t>
            </a:r>
            <a:r>
              <a:rPr lang="en-NZ" b="0" baseline="0" dirty="0" smtClean="0"/>
              <a:t> it will raise the StatusCheck event.</a:t>
            </a:r>
          </a:p>
          <a:p>
            <a:r>
              <a:rPr lang="en-NZ" b="0" baseline="0" dirty="0" smtClean="0"/>
              <a:t>A status of Busy will mean the load balancer will not route requests to the instance.</a:t>
            </a:r>
            <a:endParaRPr lang="en-US" b="0" dirty="0" smtClean="0"/>
          </a:p>
          <a:p>
            <a:endParaRPr lang="en-US" b="1" dirty="0" smtClean="0"/>
          </a:p>
          <a:p>
            <a:r>
              <a:rPr lang="en-US" b="1" dirty="0" smtClean="0"/>
              <a:t>Note</a:t>
            </a:r>
          </a:p>
          <a:p>
            <a:r>
              <a:rPr lang="en-US" b="0" dirty="0" smtClean="0"/>
              <a:t>http://blogs.msdn.com/b/jnak/archive/2010/02/11/windows-azure-roleentrypoint-method-call-order.aspx</a:t>
            </a:r>
          </a:p>
          <a:p>
            <a:r>
              <a:rPr lang="en-US" b="0" dirty="0" smtClean="0"/>
              <a:t>http://msdn.microsoft.com/en-us/library/ee848065.aspx</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16</a:t>
            </a:fld>
            <a:endParaRPr lang="en-US" dirty="0"/>
          </a:p>
        </p:txBody>
      </p:sp>
    </p:spTree>
    <p:extLst>
      <p:ext uri="{BB962C8B-B14F-4D97-AF65-F5344CB8AC3E}">
        <p14:creationId xmlns:p14="http://schemas.microsoft.com/office/powerpoint/2010/main" val="3781296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Objective</a:t>
            </a:r>
          </a:p>
          <a:p>
            <a:pPr marL="171450" indent="-171450">
              <a:buFont typeface="Arial" pitchFamily="34" charset="0"/>
              <a:buChar char="•"/>
            </a:pPr>
            <a:r>
              <a:rPr lang="en-US" b="0" dirty="0" smtClean="0"/>
              <a:t>Understand the role programming model in overview</a:t>
            </a:r>
          </a:p>
          <a:p>
            <a:r>
              <a:rPr lang="en-US" b="1" dirty="0" smtClean="0"/>
              <a:t>Speaker</a:t>
            </a:r>
            <a:r>
              <a:rPr lang="en-US" b="1" baseline="0" dirty="0" smtClean="0"/>
              <a:t> Notes</a:t>
            </a:r>
          </a:p>
          <a:p>
            <a:r>
              <a:rPr lang="en-US" dirty="0" smtClean="0"/>
              <a:t>A role is similar to a windows service. It gets started</a:t>
            </a:r>
            <a:r>
              <a:rPr lang="en-US" baseline="0" dirty="0" smtClean="0"/>
              <a:t> once deployed, and will get stopped when required.</a:t>
            </a:r>
          </a:p>
          <a:p>
            <a:endParaRPr lang="en-US" baseline="0" dirty="0" smtClean="0"/>
          </a:p>
          <a:p>
            <a:r>
              <a:rPr lang="en-US" baseline="0" dirty="0" smtClean="0"/>
              <a:t>It could get stopped because </a:t>
            </a:r>
          </a:p>
          <a:p>
            <a:pPr>
              <a:buFont typeface="Arial" charset="0"/>
              <a:buChar char="•"/>
            </a:pPr>
            <a:r>
              <a:rPr lang="en-US" baseline="0" dirty="0" smtClean="0"/>
              <a:t>we are re-deploying you to a different server</a:t>
            </a:r>
          </a:p>
          <a:p>
            <a:pPr>
              <a:buFont typeface="Arial" charset="0"/>
              <a:buChar char="•"/>
            </a:pPr>
            <a:r>
              <a:rPr lang="en-US" baseline="0" dirty="0" smtClean="0"/>
              <a:t>You actioned the stop from the web-portal</a:t>
            </a:r>
          </a:p>
          <a:p>
            <a:pPr>
              <a:buFont typeface="Arial" charset="0"/>
              <a:buChar char="•"/>
            </a:pPr>
            <a:endParaRPr lang="en-US" baseline="0" dirty="0" smtClean="0"/>
          </a:p>
          <a:p>
            <a:pPr>
              <a:buFont typeface="Arial" charset="0"/>
              <a:buNone/>
            </a:pPr>
            <a:r>
              <a:rPr lang="en-US" dirty="0" smtClean="0"/>
              <a:t>It’s up to you to keep</a:t>
            </a:r>
            <a:r>
              <a:rPr lang="en-US" baseline="0" dirty="0" smtClean="0"/>
              <a:t> running and NEVER return from Start() unless you have been told to stop. Note: you do not need to handle the stop – you can simply “fail”</a:t>
            </a:r>
            <a:endParaRPr lang="en-US" dirty="0" smtClean="0"/>
          </a:p>
          <a:p>
            <a:endParaRPr lang="en-US" b="1" baseline="0" dirty="0" smtClean="0"/>
          </a:p>
          <a:p>
            <a:r>
              <a:rPr lang="en-US" b="1" baseline="0" dirty="0" smtClean="0"/>
              <a:t>Notes</a:t>
            </a:r>
          </a:p>
          <a:p>
            <a:r>
              <a:rPr lang="en-US" b="0" baseline="0" dirty="0" smtClean="0"/>
              <a:t>http://msdn.microsoft.com/en-us/library/ee848065.aspx</a:t>
            </a:r>
          </a:p>
          <a:p>
            <a:r>
              <a:rPr lang="en-US" b="0" baseline="0" dirty="0" smtClean="0"/>
              <a:t>http://blogs.msdn.com/b/jnak/archive/2010/02/11/windows-azure-roleentrypoint-method-call-order.aspx</a:t>
            </a:r>
            <a:r>
              <a:rPr lang="en-US" b="1" baseline="0" dirty="0" smtClean="0"/>
              <a:t>es</a:t>
            </a:r>
            <a:endParaRPr lang="en-US" b="1"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1384737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18</a:t>
            </a:fld>
            <a:endParaRPr lang="en-US" dirty="0"/>
          </a:p>
        </p:txBody>
      </p:sp>
    </p:spTree>
    <p:extLst>
      <p:ext uri="{BB962C8B-B14F-4D97-AF65-F5344CB8AC3E}">
        <p14:creationId xmlns:p14="http://schemas.microsoft.com/office/powerpoint/2010/main" val="3526588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None/>
            </a:pPr>
            <a:r>
              <a:rPr lang="en-US" b="1" dirty="0" smtClean="0"/>
              <a:t>Slide Objective</a:t>
            </a:r>
          </a:p>
          <a:p>
            <a:pPr marL="228600" indent="-228600">
              <a:buFont typeface="Arial" pitchFamily="34" charset="0"/>
              <a:buChar char="•"/>
            </a:pPr>
            <a:r>
              <a:rPr lang="en-US" b="0" dirty="0" smtClean="0"/>
              <a:t>Understand the 3 common patterns of worker roles</a:t>
            </a:r>
          </a:p>
          <a:p>
            <a:pPr marL="228600" indent="-228600">
              <a:buFont typeface="Arial" pitchFamily="34" charset="0"/>
              <a:buChar char="•"/>
            </a:pPr>
            <a:endParaRPr lang="en-US" b="0" dirty="0" smtClean="0"/>
          </a:p>
          <a:p>
            <a:pPr marL="228600" indent="-228600">
              <a:buNone/>
            </a:pPr>
            <a:r>
              <a:rPr lang="en-US" b="1" dirty="0" smtClean="0"/>
              <a:t>Speaker Notes</a:t>
            </a:r>
          </a:p>
          <a:p>
            <a:pPr marL="228600" indent="-228600">
              <a:buNone/>
            </a:pPr>
            <a:r>
              <a:rPr lang="en-US" b="0" dirty="0" smtClean="0"/>
              <a:t>Pattern 1 – Polling</a:t>
            </a:r>
          </a:p>
          <a:p>
            <a:pPr marL="228600" indent="-228600">
              <a:buNone/>
            </a:pPr>
            <a:r>
              <a:rPr lang="en-US" b="0" dirty="0" smtClean="0"/>
              <a:t>	Worker role polls a</a:t>
            </a:r>
            <a:r>
              <a:rPr lang="en-US" b="0" baseline="0" dirty="0" smtClean="0"/>
              <a:t> Queue</a:t>
            </a:r>
          </a:p>
          <a:p>
            <a:pPr marL="228600" indent="-228600">
              <a:buNone/>
            </a:pPr>
            <a:r>
              <a:rPr lang="en-US" b="0" baseline="0" dirty="0" smtClean="0"/>
              <a:t>	Pops message</a:t>
            </a:r>
          </a:p>
          <a:p>
            <a:pPr marL="228600" indent="-228600">
              <a:buNone/>
            </a:pPr>
            <a:r>
              <a:rPr lang="en-US" b="0" baseline="0" dirty="0" smtClean="0"/>
              <a:t>	Performs work</a:t>
            </a:r>
          </a:p>
          <a:p>
            <a:pPr marL="228600" indent="-228600">
              <a:buNone/>
            </a:pPr>
            <a:r>
              <a:rPr lang="en-US" b="0" baseline="0" dirty="0" smtClean="0"/>
              <a:t>	Polls queue again</a:t>
            </a:r>
          </a:p>
          <a:p>
            <a:pPr marL="228600" indent="-228600">
              <a:buNone/>
            </a:pPr>
            <a:endParaRPr lang="en-US" b="0" baseline="0" dirty="0" smtClean="0"/>
          </a:p>
          <a:p>
            <a:pPr marL="228600" indent="-228600">
              <a:buNone/>
            </a:pPr>
            <a:r>
              <a:rPr lang="en-US" b="0" baseline="0" dirty="0" smtClean="0"/>
              <a:t>Pattern 2</a:t>
            </a:r>
          </a:p>
          <a:p>
            <a:pPr marL="228600" indent="-228600">
              <a:buNone/>
            </a:pPr>
            <a:r>
              <a:rPr lang="en-US" b="0" baseline="0" dirty="0" smtClean="0"/>
              <a:t>	Worker listens for inbound TCP request</a:t>
            </a:r>
            <a:br>
              <a:rPr lang="en-US" b="0" baseline="0" dirty="0" smtClean="0"/>
            </a:br>
            <a:r>
              <a:rPr lang="en-US" b="0" baseline="0" dirty="0" smtClean="0"/>
              <a:t>Can implement with Raw TcpListeners or use WCF or use Hosted Web Core</a:t>
            </a:r>
          </a:p>
          <a:p>
            <a:pPr marL="228600" indent="-228600">
              <a:buNone/>
            </a:pPr>
            <a:endParaRPr lang="en-US" b="0" baseline="0" dirty="0" smtClean="0"/>
          </a:p>
          <a:p>
            <a:pPr marL="228600" indent="-228600">
              <a:buNone/>
            </a:pPr>
            <a:r>
              <a:rPr lang="en-US" b="0" baseline="0" dirty="0" smtClean="0"/>
              <a:t>Pattern 3</a:t>
            </a:r>
          </a:p>
          <a:p>
            <a:pPr marL="228600" indent="-228600">
              <a:buNone/>
            </a:pPr>
            <a:r>
              <a:rPr lang="en-US" b="0" baseline="0" dirty="0" smtClean="0"/>
              <a:t>	Run a 3</a:t>
            </a:r>
            <a:r>
              <a:rPr lang="en-US" b="0" baseline="30000" dirty="0" smtClean="0"/>
              <a:t>rd</a:t>
            </a:r>
            <a:r>
              <a:rPr lang="en-US" b="0" baseline="0" dirty="0" smtClean="0"/>
              <a:t> party process</a:t>
            </a:r>
            <a:br>
              <a:rPr lang="en-US" b="0" baseline="0" dirty="0" smtClean="0"/>
            </a:br>
            <a:r>
              <a:rPr lang="en-US" b="0" baseline="0" dirty="0" smtClean="0"/>
              <a:t>When the role starts up or runs use a Process.Start() call to run a standard windows executable</a:t>
            </a:r>
          </a:p>
          <a:p>
            <a:pPr marL="228600" indent="-228600">
              <a:buNone/>
            </a:pPr>
            <a:r>
              <a:rPr lang="en-US" b="0" baseline="0" dirty="0" smtClean="0"/>
              <a:t>	E.g. Running a database server</a:t>
            </a:r>
            <a:endParaRPr lang="en-US" b="0" dirty="0" smtClean="0"/>
          </a:p>
          <a:p>
            <a:pPr marL="228600" indent="-228600">
              <a:buNone/>
            </a:pPr>
            <a:endParaRPr lang="en-US" b="1" dirty="0" smtClean="0"/>
          </a:p>
          <a:p>
            <a:pPr marL="228600" indent="-228600">
              <a:buNone/>
            </a:pPr>
            <a:r>
              <a:rPr lang="en-US" b="1" dirty="0" smtClean="0"/>
              <a:t>Notes</a:t>
            </a:r>
          </a:p>
          <a:p>
            <a:pPr marL="228600" indent="-228600">
              <a:buNone/>
            </a:pPr>
            <a:r>
              <a:rPr lang="en-US" b="0" dirty="0" smtClean="0"/>
              <a:t>http://blog.smarx.com/posts/build-your-own-web-role-running-hosted-web-core-in-windows-azure</a:t>
            </a:r>
          </a:p>
          <a:p>
            <a:pPr marL="228600" indent="-228600">
              <a:buNone/>
            </a:pPr>
            <a:r>
              <a:rPr lang="en-US" b="0" dirty="0" smtClean="0"/>
              <a:t>http://blog.smarx.com/posts/making-songs-swing-with-windows-azure-python-and-the-echo-nest-api </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19</a:t>
            </a:fld>
            <a:endParaRPr lang="en-US" dirty="0"/>
          </a:p>
        </p:txBody>
      </p:sp>
    </p:spTree>
    <p:extLst>
      <p:ext uri="{BB962C8B-B14F-4D97-AF65-F5344CB8AC3E}">
        <p14:creationId xmlns:p14="http://schemas.microsoft.com/office/powerpoint/2010/main" val="3367835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a:t>
            </a:r>
            <a:r>
              <a:rPr lang="en-US" b="1" baseline="0" dirty="0" smtClean="0"/>
              <a:t> Objective</a:t>
            </a:r>
          </a:p>
          <a:p>
            <a:r>
              <a:rPr lang="en-US" b="0" baseline="0" dirty="0" smtClean="0"/>
              <a:t>Understand how a Web Role extends the standard worker role</a:t>
            </a:r>
          </a:p>
          <a:p>
            <a:endParaRPr lang="en-US" b="1" baseline="0" dirty="0" smtClean="0"/>
          </a:p>
          <a:p>
            <a:r>
              <a:rPr lang="en-US" b="1" baseline="0" dirty="0" smtClean="0"/>
              <a:t>Speaker Notes</a:t>
            </a:r>
          </a:p>
          <a:p>
            <a:endParaRPr lang="en-US" b="1" baseline="0" dirty="0" smtClean="0"/>
          </a:p>
          <a:p>
            <a:r>
              <a:rPr lang="en-US" b="0" baseline="0" dirty="0" smtClean="0"/>
              <a:t>A web role takes all the capabilities and semantics of a worker role and adds the IIS Hostable Web Core</a:t>
            </a:r>
          </a:p>
          <a:p>
            <a:r>
              <a:rPr lang="en-US" dirty="0" smtClean="0"/>
              <a:t>Web Roles run ASP.NET websites- they do this by using the IIS hostage web core.</a:t>
            </a:r>
          </a:p>
          <a:p>
            <a:r>
              <a:rPr lang="en-US" dirty="0" smtClean="0"/>
              <a:t> pretty much anything that will work in</a:t>
            </a:r>
            <a:r>
              <a:rPr lang="en-US" baseline="0" dirty="0" smtClean="0"/>
              <a:t> a standard IIS ASP.NET Web Site should work in Windows Azure. At MIX09, we additionally added support for IIS7’s FastCGI capability. As a note, any files that are part of a asp.net project on windows azure are READ ONLY! If you need to be able to change the contents of files:</a:t>
            </a:r>
          </a:p>
          <a:p>
            <a:endParaRPr lang="en-US" baseline="0" dirty="0" smtClean="0"/>
          </a:p>
          <a:p>
            <a:pPr marL="228600" indent="-228600">
              <a:buAutoNum type="arabicPeriod"/>
            </a:pPr>
            <a:r>
              <a:rPr lang="en-US" baseline="0" dirty="0" smtClean="0"/>
              <a:t>User Blob Storage</a:t>
            </a:r>
          </a:p>
          <a:p>
            <a:pPr marL="228600" indent="-228600">
              <a:buAutoNum type="arabicPeriod"/>
            </a:pPr>
            <a:r>
              <a:rPr lang="en-US" baseline="0" dirty="0" smtClean="0"/>
              <a:t>If its configuration, use the service model files – which can be changed at runtime.</a:t>
            </a:r>
          </a:p>
          <a:p>
            <a:pPr marL="228600" indent="-228600">
              <a:buAutoNum type="arabicPeriod"/>
            </a:pPr>
            <a:endParaRPr lang="en-US" baseline="0" dirty="0" smtClean="0"/>
          </a:p>
          <a:p>
            <a:pPr marL="228600" indent="-228600">
              <a:buNone/>
            </a:pPr>
            <a:r>
              <a:rPr lang="en-US" baseline="0" dirty="0" smtClean="0"/>
              <a:t>Inbound protocols are http(s) – outbound protocols are any TCP connection but NOT UDP.</a:t>
            </a:r>
          </a:p>
          <a:p>
            <a:pPr marL="228600" indent="-228600">
              <a:buNone/>
            </a:pPr>
            <a:endParaRPr lang="en-US" dirty="0" smtClean="0"/>
          </a:p>
          <a:p>
            <a:pPr marL="228600" indent="-228600">
              <a:buNone/>
            </a:pPr>
            <a:r>
              <a:rPr lang="en-US" b="1" dirty="0" smtClean="0"/>
              <a:t>Notes</a:t>
            </a:r>
          </a:p>
          <a:p>
            <a:pPr marL="228600" indent="-228600">
              <a:buNone/>
            </a:pPr>
            <a:r>
              <a:rPr lang="en-US" b="0" dirty="0" smtClean="0"/>
              <a:t>http://msdn.microsoft.com/en-us/library/dd179341.aspx</a:t>
            </a:r>
          </a:p>
          <a:p>
            <a:pPr marL="228600" indent="-228600">
              <a:buNone/>
            </a:pPr>
            <a:r>
              <a:rPr lang="en-US" b="0" dirty="0" smtClean="0"/>
              <a:t>http://blogs.msdn.com/b/carlosag/archive/2008/04/14/hostyourownwebserverusingiis7.aspx</a:t>
            </a:r>
          </a:p>
          <a:p>
            <a:pPr marL="228600" indent="-228600">
              <a:buNone/>
            </a:pPr>
            <a:r>
              <a:rPr lang="en-US" b="0" dirty="0" smtClean="0"/>
              <a:t>http://blogs.iis.net/ksingla/archive/2007/12/20/ins-amp-outs-of-hostable-web-core.aspx</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20</a:t>
            </a:fld>
            <a:endParaRPr lang="en-US" dirty="0"/>
          </a:p>
        </p:txBody>
      </p:sp>
    </p:spTree>
    <p:extLst>
      <p:ext uri="{BB962C8B-B14F-4D97-AF65-F5344CB8AC3E}">
        <p14:creationId xmlns:p14="http://schemas.microsoft.com/office/powerpoint/2010/main" val="1298652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21</a:t>
            </a:fld>
            <a:endParaRPr lang="en-US" dirty="0"/>
          </a:p>
        </p:txBody>
      </p:sp>
    </p:spTree>
    <p:extLst>
      <p:ext uri="{BB962C8B-B14F-4D97-AF65-F5344CB8AC3E}">
        <p14:creationId xmlns:p14="http://schemas.microsoft.com/office/powerpoint/2010/main" val="3125032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22</a:t>
            </a:fld>
            <a:endParaRPr lang="en-US" dirty="0"/>
          </a:p>
        </p:txBody>
      </p:sp>
    </p:spTree>
    <p:extLst>
      <p:ext uri="{BB962C8B-B14F-4D97-AF65-F5344CB8AC3E}">
        <p14:creationId xmlns:p14="http://schemas.microsoft.com/office/powerpoint/2010/main" val="1484815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23</a:t>
            </a:fld>
            <a:endParaRPr lang="en-US" dirty="0"/>
          </a:p>
        </p:txBody>
      </p:sp>
    </p:spTree>
    <p:extLst>
      <p:ext uri="{BB962C8B-B14F-4D97-AF65-F5344CB8AC3E}">
        <p14:creationId xmlns:p14="http://schemas.microsoft.com/office/powerpoint/2010/main" val="1484815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24</a:t>
            </a:fld>
            <a:endParaRPr lang="en-US" dirty="0"/>
          </a:p>
        </p:txBody>
      </p:sp>
    </p:spTree>
    <p:extLst>
      <p:ext uri="{BB962C8B-B14F-4D97-AF65-F5344CB8AC3E}">
        <p14:creationId xmlns:p14="http://schemas.microsoft.com/office/powerpoint/2010/main" val="2040291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25</a:t>
            </a:fld>
            <a:endParaRPr lang="en-US" dirty="0"/>
          </a:p>
        </p:txBody>
      </p:sp>
    </p:spTree>
    <p:extLst>
      <p:ext uri="{BB962C8B-B14F-4D97-AF65-F5344CB8AC3E}">
        <p14:creationId xmlns:p14="http://schemas.microsoft.com/office/powerpoint/2010/main" val="2040291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smtClean="0"/>
              <a:t>Slide Objective</a:t>
            </a:r>
          </a:p>
          <a:p>
            <a:pPr marL="171450" indent="-171450">
              <a:buFont typeface="Arial" pitchFamily="34" charset="0"/>
              <a:buChar char="•"/>
            </a:pPr>
            <a:r>
              <a:rPr lang="en-NZ" b="0" dirty="0" smtClean="0"/>
              <a:t>To</a:t>
            </a:r>
            <a:r>
              <a:rPr lang="en-NZ" b="0" baseline="0" dirty="0" smtClean="0"/>
              <a:t> understand how and why to change the VM Size for a Windows Azure role</a:t>
            </a:r>
            <a:endParaRPr lang="en-NZ" b="0" dirty="0" smtClean="0"/>
          </a:p>
          <a:p>
            <a:endParaRPr lang="en-NZ" b="1" dirty="0" smtClean="0"/>
          </a:p>
          <a:p>
            <a:r>
              <a:rPr lang="en-NZ" b="1" dirty="0" smtClean="0"/>
              <a:t>Slide Notes</a:t>
            </a:r>
          </a:p>
          <a:p>
            <a:pPr marL="171450" indent="-171450">
              <a:buFont typeface="Arial" pitchFamily="34" charset="0"/>
              <a:buChar char="•"/>
            </a:pPr>
            <a:r>
              <a:rPr lang="en-NZ" dirty="0" smtClean="0"/>
              <a:t>When you create your service model, you can specify the size of the virtual machine (VM) to which to deploy instances of your role, depending on its resource requirements.</a:t>
            </a:r>
          </a:p>
          <a:p>
            <a:pPr marL="171450" indent="-171450">
              <a:buFont typeface="Arial" pitchFamily="34" charset="0"/>
              <a:buChar char="•"/>
            </a:pPr>
            <a:r>
              <a:rPr lang="en-NZ" dirty="0" smtClean="0"/>
              <a:t>The size of the VM determines </a:t>
            </a:r>
          </a:p>
          <a:p>
            <a:pPr marL="384431" lvl="1" indent="-171450">
              <a:buFont typeface="Arial" pitchFamily="34" charset="0"/>
              <a:buChar char="•"/>
            </a:pPr>
            <a:r>
              <a:rPr lang="en-NZ" dirty="0" smtClean="0"/>
              <a:t>the number of CPU cores</a:t>
            </a:r>
          </a:p>
          <a:p>
            <a:pPr marL="384431" lvl="1" indent="-171450">
              <a:buFont typeface="Arial" pitchFamily="34" charset="0"/>
              <a:buChar char="•"/>
            </a:pPr>
            <a:r>
              <a:rPr lang="en-NZ" dirty="0" smtClean="0"/>
              <a:t>the memory capacity</a:t>
            </a:r>
          </a:p>
          <a:p>
            <a:pPr marL="384431" lvl="1" indent="-171450">
              <a:buFont typeface="Arial" pitchFamily="34" charset="0"/>
              <a:buChar char="•"/>
            </a:pPr>
            <a:r>
              <a:rPr lang="en-NZ" dirty="0" smtClean="0"/>
              <a:t>the local file system size allocated to a running instance</a:t>
            </a:r>
          </a:p>
          <a:p>
            <a:pPr marL="171450" lvl="0" indent="-171450">
              <a:buFont typeface="Arial" pitchFamily="34" charset="0"/>
              <a:buChar char="•"/>
            </a:pPr>
            <a:r>
              <a:rPr lang="en-NZ" b="0" dirty="0" smtClean="0"/>
              <a:t>Each</a:t>
            </a:r>
            <a:r>
              <a:rPr lang="en-NZ" b="0" baseline="0" dirty="0" smtClean="0"/>
              <a:t> physical machine in Windows Azure contains 8 processor cores. You need to specify an XL instance to reserve an entire machine</a:t>
            </a:r>
          </a:p>
          <a:p>
            <a:pPr marL="384431" lvl="1" indent="-171450">
              <a:buFont typeface="Arial" pitchFamily="34" charset="0"/>
              <a:buChar char="•"/>
            </a:pPr>
            <a:r>
              <a:rPr lang="en-NZ" b="0" baseline="0" dirty="0" smtClean="0"/>
              <a:t>Network is shared but burstable</a:t>
            </a:r>
          </a:p>
          <a:p>
            <a:pPr marL="384431" lvl="1" indent="-171450">
              <a:buFont typeface="Arial" pitchFamily="34" charset="0"/>
              <a:buChar char="•"/>
            </a:pPr>
            <a:r>
              <a:rPr lang="en-NZ" b="0" baseline="0" dirty="0" smtClean="0"/>
              <a:t>Can burst beyond your 1/8</a:t>
            </a:r>
            <a:r>
              <a:rPr lang="en-NZ" b="0" baseline="30000" dirty="0" smtClean="0"/>
              <a:t>th</a:t>
            </a:r>
            <a:r>
              <a:rPr lang="en-NZ" b="0" baseline="0" dirty="0" smtClean="0"/>
              <a:t> allocation when using a small VM</a:t>
            </a:r>
          </a:p>
          <a:p>
            <a:pPr marL="384431" lvl="1" indent="-171450">
              <a:buFont typeface="Arial" pitchFamily="34" charset="0"/>
              <a:buChar char="•"/>
            </a:pPr>
            <a:r>
              <a:rPr lang="en-NZ" b="0" baseline="0" dirty="0" smtClean="0"/>
              <a:t>May be limited to just your allocation</a:t>
            </a:r>
          </a:p>
          <a:p>
            <a:pPr marL="384431" lvl="1" indent="-171450">
              <a:buFont typeface="Arial" pitchFamily="34" charset="0"/>
              <a:buChar char="•"/>
            </a:pPr>
            <a:r>
              <a:rPr lang="en-NZ" b="0" baseline="0" dirty="0" smtClean="0"/>
              <a:t>For guaranteed high network throughput use an XL VM</a:t>
            </a:r>
          </a:p>
          <a:p>
            <a:pPr marL="384431" lvl="1" indent="-171450">
              <a:buFont typeface="Arial" pitchFamily="34" charset="0"/>
              <a:buChar char="•"/>
            </a:pPr>
            <a:endParaRPr lang="en-NZ" b="0" dirty="0" smtClean="0"/>
          </a:p>
          <a:p>
            <a:endParaRPr lang="en-NZ" b="1" dirty="0" smtClean="0"/>
          </a:p>
          <a:p>
            <a:r>
              <a:rPr lang="en-NZ" b="1" dirty="0" smtClean="0"/>
              <a:t>Not</a:t>
            </a:r>
          </a:p>
          <a:p>
            <a:r>
              <a:rPr lang="en-NZ" b="0" dirty="0" smtClean="0"/>
              <a:t>http://msdn.microsoft.com/en-us/library/ee814754.aspx</a:t>
            </a:r>
            <a:r>
              <a:rPr lang="en-NZ" b="1" dirty="0" smtClean="0"/>
              <a:t>es</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26</a:t>
            </a:fld>
            <a:endParaRPr lang="en-US" dirty="0"/>
          </a:p>
        </p:txBody>
      </p:sp>
    </p:spTree>
    <p:extLst>
      <p:ext uri="{BB962C8B-B14F-4D97-AF65-F5344CB8AC3E}">
        <p14:creationId xmlns:p14="http://schemas.microsoft.com/office/powerpoint/2010/main" val="1511583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27</a:t>
            </a:fld>
            <a:endParaRPr lang="en-US" dirty="0"/>
          </a:p>
        </p:txBody>
      </p:sp>
    </p:spTree>
    <p:extLst>
      <p:ext uri="{BB962C8B-B14F-4D97-AF65-F5344CB8AC3E}">
        <p14:creationId xmlns:p14="http://schemas.microsoft.com/office/powerpoint/2010/main" val="1427825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spcBef>
                <a:spcPts val="1000"/>
              </a:spcBef>
            </a:pPr>
            <a:r>
              <a:rPr lang="en-US" sz="3600" dirty="0" smtClean="0">
                <a:solidFill>
                  <a:schemeClr val="accent2">
                    <a:alpha val="99000"/>
                  </a:schemeClr>
                </a:solidFill>
                <a:latin typeface="Segoe UI Light" pitchFamily="34" charset="0"/>
              </a:rPr>
              <a:t>Input Endpoint</a:t>
            </a:r>
          </a:p>
          <a:p>
            <a:pPr marL="0" lvl="1"/>
            <a:r>
              <a:rPr lang="en-US" sz="2000" dirty="0" smtClean="0"/>
              <a:t>Load-balanced endpoint. Stable  VIP per service.</a:t>
            </a:r>
          </a:p>
          <a:p>
            <a:pPr marL="0" lvl="1"/>
            <a:r>
              <a:rPr lang="en-US" sz="2000" dirty="0" smtClean="0"/>
              <a:t>Single port per endpoint.</a:t>
            </a:r>
          </a:p>
          <a:p>
            <a:pPr marL="0" lvl="1"/>
            <a:r>
              <a:rPr lang="en-US" sz="2000" dirty="0" smtClean="0"/>
              <a:t>Supported protocols: HTTP, HTTPS, TCP, UDP</a:t>
            </a:r>
            <a:endParaRPr lang="en-US" sz="3600" dirty="0" smtClean="0">
              <a:solidFill>
                <a:schemeClr val="accent2">
                  <a:alpha val="99000"/>
                </a:schemeClr>
              </a:solidFill>
              <a:latin typeface="Segoe UI Light" pitchFamily="34" charset="0"/>
            </a:endParaRPr>
          </a:p>
          <a:p>
            <a:pPr>
              <a:spcBef>
                <a:spcPts val="1000"/>
              </a:spcBef>
            </a:pPr>
            <a:r>
              <a:rPr lang="en-US" sz="3600" dirty="0" smtClean="0">
                <a:solidFill>
                  <a:schemeClr val="accent2">
                    <a:alpha val="99000"/>
                  </a:schemeClr>
                </a:solidFill>
                <a:latin typeface="Segoe UI Light" pitchFamily="34" charset="0"/>
              </a:rPr>
              <a:t>Internal Endpoint</a:t>
            </a:r>
          </a:p>
          <a:p>
            <a:pPr marL="0" lvl="1"/>
            <a:r>
              <a:rPr lang="en-US" sz="2000" dirty="0" smtClean="0"/>
              <a:t>Instance-to-instance communication</a:t>
            </a:r>
          </a:p>
          <a:p>
            <a:pPr marL="0" lvl="1"/>
            <a:r>
              <a:rPr lang="en-US" sz="2000" dirty="0" smtClean="0"/>
              <a:t>Supported protocols: HTTP, TCP, UDP</a:t>
            </a:r>
          </a:p>
          <a:p>
            <a:pPr marL="0" lvl="1"/>
            <a:r>
              <a:rPr lang="en-US" sz="2000" dirty="0" smtClean="0"/>
              <a:t>Port range supported</a:t>
            </a:r>
            <a:endParaRPr lang="en-US" sz="3600" dirty="0" smtClean="0">
              <a:solidFill>
                <a:schemeClr val="accent2">
                  <a:alpha val="99000"/>
                </a:schemeClr>
              </a:solidFill>
              <a:latin typeface="Segoe UI Light" pitchFamily="34" charset="0"/>
            </a:endParaRPr>
          </a:p>
          <a:p>
            <a:pPr>
              <a:spcBef>
                <a:spcPts val="1000"/>
              </a:spcBef>
            </a:pPr>
            <a:r>
              <a:rPr lang="en-US" sz="3600" dirty="0" smtClean="0">
                <a:solidFill>
                  <a:schemeClr val="accent2">
                    <a:alpha val="99000"/>
                  </a:schemeClr>
                </a:solidFill>
                <a:latin typeface="Segoe UI Light" pitchFamily="34" charset="0"/>
              </a:rPr>
              <a:t>Instance Input Endpoint</a:t>
            </a:r>
          </a:p>
          <a:p>
            <a:pPr marL="0" lvl="1"/>
            <a:r>
              <a:rPr lang="en-US" sz="2000" dirty="0" smtClean="0"/>
              <a:t>Address specific service role instance</a:t>
            </a:r>
          </a:p>
          <a:p>
            <a:pPr marL="0" lvl="1"/>
            <a:r>
              <a:rPr lang="en-US" sz="2000" dirty="0" smtClean="0"/>
              <a:t>Supported protocols: TCP, UDP</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28</a:t>
            </a:fld>
            <a:endParaRPr lang="en-US" dirty="0"/>
          </a:p>
        </p:txBody>
      </p:sp>
    </p:spTree>
    <p:extLst>
      <p:ext uri="{BB962C8B-B14F-4D97-AF65-F5344CB8AC3E}">
        <p14:creationId xmlns:p14="http://schemas.microsoft.com/office/powerpoint/2010/main" val="2555707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smtClean="0"/>
              <a:t>Slide</a:t>
            </a:r>
            <a:r>
              <a:rPr lang="en-NZ" b="1" baseline="0" dirty="0" smtClean="0"/>
              <a:t> Objective</a:t>
            </a:r>
          </a:p>
          <a:p>
            <a:r>
              <a:rPr lang="en-NZ" b="0" baseline="0" dirty="0" smtClean="0"/>
              <a:t>To introduce the concept of local storage</a:t>
            </a:r>
          </a:p>
          <a:p>
            <a:r>
              <a:rPr lang="en-NZ" b="1" baseline="0" dirty="0" smtClean="0"/>
              <a:t>Speaker Notes</a:t>
            </a:r>
          </a:p>
          <a:p>
            <a:r>
              <a:rPr lang="en-NZ" dirty="0" smtClean="0"/>
              <a:t>A local storage resource is a reserved directory in the file system of the virtual machine (VM) in which an instance of a role is running. </a:t>
            </a:r>
          </a:p>
          <a:p>
            <a:r>
              <a:rPr lang="en-NZ" dirty="0" smtClean="0"/>
              <a:t>Code running in the instance can write to the local storage resource when it needs to write to or read from to a file. </a:t>
            </a:r>
          </a:p>
          <a:p>
            <a:r>
              <a:rPr lang="en-NZ" dirty="0" smtClean="0"/>
              <a:t>For example, a local storage resource can be used as a temporary folder when manipulating data or generating documents.</a:t>
            </a:r>
          </a:p>
          <a:p>
            <a:endParaRPr lang="en-NZ" b="1" baseline="0" dirty="0" smtClean="0"/>
          </a:p>
          <a:p>
            <a:r>
              <a:rPr lang="en-NZ" b="0" baseline="0" dirty="0" smtClean="0"/>
              <a:t>Local storage is never guaranteed as persistent; CleanOnRoleRecyle = false is useful to minimise need to rebuild cache for example</a:t>
            </a:r>
          </a:p>
          <a:p>
            <a:endParaRPr lang="en-NZ" b="0" baseline="0" dirty="0" smtClean="0"/>
          </a:p>
          <a:p>
            <a:r>
              <a:rPr lang="en-NZ" b="0" baseline="0" dirty="0" smtClean="0"/>
              <a:t>For guaranteed long term drive based storage- e.g. to hold database files. Use Windows Azure Storage Drives</a:t>
            </a:r>
          </a:p>
          <a:p>
            <a:endParaRPr lang="en-NZ" b="1" baseline="0" dirty="0" smtClean="0"/>
          </a:p>
          <a:p>
            <a:r>
              <a:rPr lang="en-NZ" b="1" baseline="0" dirty="0" smtClean="0"/>
              <a:t>Notes</a:t>
            </a:r>
          </a:p>
          <a:p>
            <a:r>
              <a:rPr lang="en-NZ" b="1" dirty="0" smtClean="0"/>
              <a:t>http://msdn.microsoft.com/en-us/library/ee758708.aspx</a:t>
            </a:r>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29</a:t>
            </a:fld>
            <a:endParaRPr lang="en-US" dirty="0"/>
          </a:p>
        </p:txBody>
      </p:sp>
    </p:spTree>
    <p:extLst>
      <p:ext uri="{BB962C8B-B14F-4D97-AF65-F5344CB8AC3E}">
        <p14:creationId xmlns:p14="http://schemas.microsoft.com/office/powerpoint/2010/main" val="4223649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smtClean="0"/>
              <a:t>Slide</a:t>
            </a:r>
            <a:r>
              <a:rPr lang="en-NZ" b="1" baseline="0" dirty="0" smtClean="0"/>
              <a:t> Objective</a:t>
            </a:r>
          </a:p>
          <a:p>
            <a:r>
              <a:rPr lang="en-NZ" b="0" baseline="0" dirty="0" smtClean="0"/>
              <a:t>To show how to implement local storage</a:t>
            </a:r>
          </a:p>
          <a:p>
            <a:r>
              <a:rPr lang="en-NZ" b="1" baseline="0" dirty="0" smtClean="0"/>
              <a:t>Speaker Notes</a:t>
            </a:r>
          </a:p>
          <a:p>
            <a:pPr marL="171450" indent="-171450">
              <a:buFont typeface="Arial" pitchFamily="34" charset="0"/>
              <a:buChar char="•"/>
            </a:pPr>
            <a:r>
              <a:rPr lang="en-NZ" b="0" dirty="0" smtClean="0"/>
              <a:t>To declare a local storage resource within the service definition file</a:t>
            </a:r>
          </a:p>
          <a:p>
            <a:pPr marL="384431" lvl="1" indent="-171450">
              <a:buFont typeface="Arial" pitchFamily="34" charset="0"/>
              <a:buChar char="•"/>
            </a:pPr>
            <a:r>
              <a:rPr lang="en-NZ" b="0" dirty="0" smtClean="0"/>
              <a:t>add the LocalResources element as a child of a WebRole or WorkerRole element</a:t>
            </a:r>
          </a:p>
          <a:p>
            <a:pPr marL="384431" lvl="1" indent="-171450">
              <a:buFont typeface="Arial" pitchFamily="34" charset="0"/>
              <a:buChar char="•"/>
            </a:pPr>
            <a:r>
              <a:rPr lang="en-NZ" b="0" dirty="0" smtClean="0"/>
              <a:t>then add a LocalStorage element to represent the resource. </a:t>
            </a:r>
          </a:p>
          <a:p>
            <a:pPr marL="171450" lvl="0" indent="-171450">
              <a:buFont typeface="Arial" pitchFamily="34" charset="0"/>
              <a:buChar char="•"/>
            </a:pPr>
            <a:r>
              <a:rPr lang="en-NZ" b="0" dirty="0" smtClean="0"/>
              <a:t>The LocalStorage element takes three attributes: </a:t>
            </a:r>
            <a:r>
              <a:rPr lang="en-NZ" b="0" i="1" dirty="0" smtClean="0"/>
              <a:t>name</a:t>
            </a:r>
            <a:r>
              <a:rPr lang="en-NZ" b="0" dirty="0" smtClean="0"/>
              <a:t>, </a:t>
            </a:r>
            <a:r>
              <a:rPr lang="en-NZ" b="0" i="1" dirty="0" smtClean="0"/>
              <a:t>sizeInMB</a:t>
            </a:r>
            <a:r>
              <a:rPr lang="en-NZ" b="0" dirty="0" smtClean="0"/>
              <a:t>, and </a:t>
            </a:r>
            <a:r>
              <a:rPr lang="en-NZ" b="0" i="1" dirty="0" smtClean="0"/>
              <a:t>cleanOnRoleRecycle</a:t>
            </a:r>
            <a:r>
              <a:rPr lang="en-NZ" b="0" dirty="0" smtClean="0"/>
              <a:t>. </a:t>
            </a:r>
          </a:p>
          <a:p>
            <a:pPr marL="384431" lvl="1" indent="-171450">
              <a:buFont typeface="Arial" pitchFamily="34" charset="0"/>
              <a:buChar char="•"/>
            </a:pPr>
            <a:r>
              <a:rPr lang="en-NZ" b="0" dirty="0" smtClean="0"/>
              <a:t>The </a:t>
            </a:r>
            <a:r>
              <a:rPr lang="en-NZ" b="0" i="1" dirty="0" smtClean="0"/>
              <a:t>sizeInMB</a:t>
            </a:r>
            <a:r>
              <a:rPr lang="en-NZ" b="0" dirty="0" smtClean="0"/>
              <a:t> attribute specifies the desired size for this local storage resource. </a:t>
            </a:r>
          </a:p>
          <a:p>
            <a:pPr marL="384431" lvl="1" indent="-171450">
              <a:buFont typeface="Arial" pitchFamily="34" charset="0"/>
              <a:buChar char="•"/>
            </a:pPr>
            <a:r>
              <a:rPr lang="en-NZ" b="0" dirty="0" smtClean="0"/>
              <a:t>The </a:t>
            </a:r>
            <a:r>
              <a:rPr lang="en-NZ" b="0" i="1" dirty="0" smtClean="0"/>
              <a:t>cleanOnRoleRecycle</a:t>
            </a:r>
            <a:r>
              <a:rPr lang="en-NZ" b="0" dirty="0" smtClean="0"/>
              <a:t> attribute specifies whether the local storage resource should be wiped clean when a role instance is recycled, or whether it should be persisted across the role lifecycle; the default value is true.</a:t>
            </a:r>
          </a:p>
          <a:p>
            <a:pPr marL="384431" lvl="1" indent="-171450">
              <a:buFont typeface="Arial" pitchFamily="34" charset="0"/>
              <a:buChar char="•"/>
            </a:pPr>
            <a:endParaRPr lang="en-NZ" b="0" baseline="0" dirty="0" smtClean="0"/>
          </a:p>
          <a:p>
            <a:pPr marL="171450" lvl="0" indent="-171450">
              <a:buFont typeface="Arial" pitchFamily="34" charset="0"/>
              <a:buChar char="•"/>
            </a:pPr>
            <a:r>
              <a:rPr lang="en-NZ" dirty="0" smtClean="0"/>
              <a:t>The Windows Azure Managed Library provides classes for accessing the local storage resource from within code running in a role instance. The </a:t>
            </a:r>
            <a:r>
              <a:rPr lang="en-NZ" dirty="0" smtClean="0">
                <a:hlinkClick r:id="rId3"/>
              </a:rPr>
              <a:t>RoleEnvironment.GetLocalResource</a:t>
            </a:r>
            <a:r>
              <a:rPr lang="en-NZ" dirty="0" smtClean="0"/>
              <a:t> method returns a reference to a named </a:t>
            </a:r>
            <a:r>
              <a:rPr lang="en-NZ" dirty="0" smtClean="0">
                <a:hlinkClick r:id="rId4"/>
              </a:rPr>
              <a:t>LocalResource</a:t>
            </a:r>
            <a:r>
              <a:rPr lang="en-NZ" dirty="0" smtClean="0"/>
              <a:t> object.</a:t>
            </a:r>
          </a:p>
          <a:p>
            <a:pPr marL="171450" lvl="0" indent="-171450">
              <a:buFont typeface="Arial" pitchFamily="34" charset="0"/>
              <a:buChar char="•"/>
            </a:pPr>
            <a:r>
              <a:rPr lang="en-NZ" dirty="0" smtClean="0"/>
              <a:t>Because the </a:t>
            </a:r>
            <a:r>
              <a:rPr lang="en-NZ" b="1" dirty="0" smtClean="0"/>
              <a:t>LocalResource</a:t>
            </a:r>
            <a:r>
              <a:rPr lang="en-NZ" dirty="0" smtClean="0"/>
              <a:t> object represents a directory, you can read from it and write to it using the standard .NET file I/O classes. To determine the path to the local storage resource's directory, use the </a:t>
            </a:r>
            <a:r>
              <a:rPr lang="en-NZ" dirty="0" smtClean="0">
                <a:hlinkClick r:id="rId5"/>
              </a:rPr>
              <a:t>LocalResource.RootPath</a:t>
            </a:r>
            <a:r>
              <a:rPr lang="en-NZ" dirty="0" smtClean="0"/>
              <a:t> property</a:t>
            </a:r>
            <a:endParaRPr lang="en-NZ" b="0" baseline="0" dirty="0" smtClean="0"/>
          </a:p>
          <a:p>
            <a:endParaRPr lang="en-NZ" b="1" baseline="0" dirty="0" smtClean="0"/>
          </a:p>
          <a:p>
            <a:r>
              <a:rPr lang="en-NZ" b="1" baseline="0" dirty="0" smtClean="0"/>
              <a:t>Notes</a:t>
            </a:r>
          </a:p>
          <a:p>
            <a:r>
              <a:rPr lang="en-NZ" b="0" dirty="0" smtClean="0"/>
              <a:t>http://msdn.microsoft.com/en-us/library/ee758708.aspx</a:t>
            </a:r>
          </a:p>
          <a:p>
            <a:endParaRPr lang="en-NZ"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30</a:t>
            </a:fld>
            <a:endParaRPr lang="en-US" dirty="0"/>
          </a:p>
        </p:txBody>
      </p:sp>
    </p:spTree>
    <p:extLst>
      <p:ext uri="{BB962C8B-B14F-4D97-AF65-F5344CB8AC3E}">
        <p14:creationId xmlns:p14="http://schemas.microsoft.com/office/powerpoint/2010/main" val="19151256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31</a:t>
            </a:fld>
            <a:endParaRPr lang="en-US" dirty="0"/>
          </a:p>
        </p:txBody>
      </p:sp>
    </p:spTree>
    <p:extLst>
      <p:ext uri="{BB962C8B-B14F-4D97-AF65-F5344CB8AC3E}">
        <p14:creationId xmlns:p14="http://schemas.microsoft.com/office/powerpoint/2010/main" val="4095138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32</a:t>
            </a:fld>
            <a:endParaRPr lang="en-US" dirty="0"/>
          </a:p>
        </p:txBody>
      </p:sp>
    </p:spTree>
    <p:extLst>
      <p:ext uri="{BB962C8B-B14F-4D97-AF65-F5344CB8AC3E}">
        <p14:creationId xmlns:p14="http://schemas.microsoft.com/office/powerpoint/2010/main" val="1131935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33</a:t>
            </a:fld>
            <a:endParaRPr lang="en-US" dirty="0"/>
          </a:p>
        </p:txBody>
      </p:sp>
    </p:spTree>
    <p:extLst>
      <p:ext uri="{BB962C8B-B14F-4D97-AF65-F5344CB8AC3E}">
        <p14:creationId xmlns:p14="http://schemas.microsoft.com/office/powerpoint/2010/main" val="2489377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4425" cy="3486150"/>
          </a:xfrm>
        </p:spPr>
      </p:sp>
      <p:sp>
        <p:nvSpPr>
          <p:cNvPr id="3" name="Notes Placeholder 2"/>
          <p:cNvSpPr>
            <a:spLocks noGrp="1"/>
          </p:cNvSpPr>
          <p:nvPr>
            <p:ph type="body" idx="1"/>
          </p:nvPr>
        </p:nvSpPr>
        <p:spPr/>
        <p:txBody>
          <a:bodyPr/>
          <a:lstStyle/>
          <a:p>
            <a:r>
              <a:rPr lang="zh-CN" altLang="en-US" dirty="0" smtClean="0"/>
              <a:t>创建一个</a:t>
            </a:r>
            <a:r>
              <a:rPr lang="en-US" altLang="zh-CN" dirty="0" smtClean="0"/>
              <a:t>ASP.NET</a:t>
            </a:r>
            <a:r>
              <a:rPr lang="zh-CN" altLang="en-US" dirty="0" smtClean="0"/>
              <a:t>应用</a:t>
            </a:r>
            <a:endParaRPr lang="en-US" altLang="zh-CN" dirty="0" smtClean="0"/>
          </a:p>
          <a:p>
            <a:r>
              <a:rPr lang="zh-CN" altLang="en-US" dirty="0" smtClean="0"/>
              <a:t>将其添加到</a:t>
            </a:r>
            <a:r>
              <a:rPr lang="en-US" altLang="zh-CN" dirty="0" smtClean="0"/>
              <a:t>Cloud service</a:t>
            </a:r>
            <a:r>
              <a:rPr lang="zh-CN" altLang="en-US" dirty="0" smtClean="0"/>
              <a:t>里</a:t>
            </a:r>
            <a:endParaRPr lang="en-US" altLang="zh-CN" dirty="0" smtClean="0"/>
          </a:p>
          <a:p>
            <a:r>
              <a:rPr lang="zh-CN" altLang="en-US" dirty="0" smtClean="0"/>
              <a:t>查看生成的</a:t>
            </a:r>
            <a:r>
              <a:rPr lang="en-US" altLang="zh-CN" dirty="0" smtClean="0"/>
              <a:t>Web/</a:t>
            </a:r>
            <a:r>
              <a:rPr lang="en-US" altLang="zh-CN" dirty="0" err="1" smtClean="0"/>
              <a:t>workerRole.cs</a:t>
            </a:r>
            <a:r>
              <a:rPr lang="zh-CN" altLang="en-US" dirty="0" smtClean="0"/>
              <a:t>，及</a:t>
            </a:r>
            <a:r>
              <a:rPr lang="en-US" altLang="zh-CN" dirty="0" err="1" smtClean="0"/>
              <a:t>Onstart</a:t>
            </a:r>
            <a:r>
              <a:rPr lang="en-US" altLang="zh-CN" dirty="0" smtClean="0"/>
              <a:t>/</a:t>
            </a:r>
            <a:r>
              <a:rPr lang="en-US" altLang="zh-CN" dirty="0" err="1" smtClean="0"/>
              <a:t>onstop</a:t>
            </a:r>
            <a:r>
              <a:rPr lang="en-US" altLang="zh-CN" dirty="0" smtClean="0"/>
              <a:t>/run</a:t>
            </a:r>
            <a:r>
              <a:rPr lang="zh-CN" altLang="en-US" dirty="0" smtClean="0"/>
              <a:t>方法</a:t>
            </a:r>
            <a:endParaRPr lang="en-US" altLang="zh-CN" dirty="0" smtClean="0"/>
          </a:p>
          <a:p>
            <a:r>
              <a:rPr lang="zh-CN" altLang="en-US" dirty="0" smtClean="0"/>
              <a:t>查看</a:t>
            </a:r>
            <a:r>
              <a:rPr lang="en-US" altLang="zh-CN" dirty="0" err="1" smtClean="0"/>
              <a:t>csdef</a:t>
            </a:r>
            <a:r>
              <a:rPr lang="en-US" altLang="zh-CN" dirty="0" smtClean="0"/>
              <a:t>/</a:t>
            </a:r>
            <a:r>
              <a:rPr lang="en-US" altLang="zh-CN" dirty="0" err="1" smtClean="0"/>
              <a:t>cscfg</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3737418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36</a:t>
            </a:fld>
            <a:endParaRPr lang="en-US" dirty="0"/>
          </a:p>
        </p:txBody>
      </p:sp>
    </p:spTree>
    <p:extLst>
      <p:ext uri="{BB962C8B-B14F-4D97-AF65-F5344CB8AC3E}">
        <p14:creationId xmlns:p14="http://schemas.microsoft.com/office/powerpoint/2010/main" val="38532404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442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1269597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38</a:t>
            </a:fld>
            <a:endParaRPr lang="en-US" dirty="0"/>
          </a:p>
        </p:txBody>
      </p:sp>
    </p:spTree>
    <p:extLst>
      <p:ext uri="{BB962C8B-B14F-4D97-AF65-F5344CB8AC3E}">
        <p14:creationId xmlns:p14="http://schemas.microsoft.com/office/powerpoint/2010/main" val="35659753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microsoft.com/office/2007/relationships/hdphoto" Target="../media/hdphoto5.wdp"/></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9112" y="2834640"/>
            <a:ext cx="11155680" cy="1015663"/>
          </a:xfrm>
        </p:spPr>
        <p:txBody>
          <a:bodyPr anchor="b" anchorCtr="0">
            <a:spAutoFit/>
          </a:bodyPr>
          <a:lstStyle>
            <a:lvl1pPr>
              <a:lnSpc>
                <a:spcPct val="10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519113" y="4297680"/>
            <a:ext cx="5454333" cy="1261884"/>
          </a:xfrm>
        </p:spPr>
        <p:txBody>
          <a:bodyPr/>
          <a:lstStyle>
            <a:lvl1pPr marL="0" indent="0">
              <a:lnSpc>
                <a:spcPct val="100000"/>
              </a:lnSpc>
              <a:spcBef>
                <a:spcPts val="600"/>
              </a:spcBef>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 </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113" y="228600"/>
            <a:ext cx="2497827" cy="290338"/>
          </a:xfrm>
          <a:prstGeom prst="rect">
            <a:avLst/>
          </a:prstGeom>
        </p:spPr>
      </p:pic>
    </p:spTree>
    <p:extLst>
      <p:ext uri="{BB962C8B-B14F-4D97-AF65-F5344CB8AC3E}">
        <p14:creationId xmlns:p14="http://schemas.microsoft.com/office/powerpoint/2010/main" val="514422698"/>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516572" y="2834640"/>
            <a:ext cx="11155680" cy="1218795"/>
          </a:xfrm>
        </p:spPr>
        <p:txBody>
          <a:bodyPr anchor="b"/>
          <a:lstStyle>
            <a:lvl1pPr marL="0" indent="0">
              <a:lnSpc>
                <a:spcPct val="100000"/>
              </a:lnSpc>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512763" y="4297680"/>
            <a:ext cx="7513637" cy="443198"/>
          </a:xfrm>
        </p:spPr>
        <p:txBody>
          <a:bodyPr/>
          <a:lstStyle>
            <a:lvl1pPr marL="0" indent="0">
              <a:lnSpc>
                <a:spcPct val="100000"/>
              </a:lnSpc>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708" y="6364651"/>
            <a:ext cx="1595652" cy="26836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113" y="228600"/>
            <a:ext cx="2497827" cy="290338"/>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16572" y="1920240"/>
            <a:ext cx="11155680" cy="2708434"/>
          </a:xfrm>
        </p:spPr>
        <p:txBody>
          <a:bodyPr anchor="ctr" anchorCtr="0">
            <a:sp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dirty="0" smtClean="0"/>
              <a:t>Click to edit Master text styles</a:t>
            </a:r>
          </a:p>
        </p:txBody>
      </p:sp>
      <p:pic>
        <p:nvPicPr>
          <p:cNvPr id="4" name="Picture 3"/>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1564" y="6338047"/>
            <a:ext cx="2506561" cy="291353"/>
          </a:xfrm>
          <a:prstGeom prst="rect">
            <a:avLst/>
          </a:prstGeom>
        </p:spPr>
      </p:pic>
    </p:spTree>
    <p:extLst>
      <p:ext uri="{BB962C8B-B14F-4D97-AF65-F5344CB8AC3E}">
        <p14:creationId xmlns:p14="http://schemas.microsoft.com/office/powerpoint/2010/main" val="3573048368"/>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519113" y="1447800"/>
            <a:ext cx="11149012"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3473804" y="3417661"/>
            <a:ext cx="6945312"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marL="346075" indent="-342900">
              <a:buFont typeface="Arial" pitchFamily="34" charset="0"/>
              <a:buNone/>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userDrawn="1"/>
        </p:nvSpPr>
        <p:spPr bwMode="black">
          <a:xfrm>
            <a:off x="1200173" y="2133600"/>
            <a:ext cx="1865060"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lvl="0" defTabSz="1218987"/>
            <a:endParaRPr lang="en-US" sz="1600" dirty="0">
              <a:solidFill>
                <a:srgbClr val="292929"/>
              </a:solidFill>
            </a:endParaRPr>
          </a:p>
        </p:txBody>
      </p:sp>
    </p:spTree>
    <p:extLst>
      <p:ext uri="{BB962C8B-B14F-4D97-AF65-F5344CB8AC3E}">
        <p14:creationId xmlns:p14="http://schemas.microsoft.com/office/powerpoint/2010/main" val="248058867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4" name="Content Placeholder 3"/>
          <p:cNvSpPr>
            <a:spLocks noGrp="1"/>
          </p:cNvSpPr>
          <p:nvPr>
            <p:ph sz="quarter" idx="10"/>
          </p:nvPr>
        </p:nvSpPr>
        <p:spPr>
          <a:xfrm>
            <a:off x="519113" y="1463675"/>
            <a:ext cx="11155680" cy="2215991"/>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519113" y="1463675"/>
            <a:ext cx="11155680" cy="2215991"/>
          </a:xfrm>
        </p:spPr>
        <p:txBody>
          <a:bodyPr>
            <a:spAutoFit/>
          </a:bodyPr>
          <a:lstStyle>
            <a:lvl1pPr marL="0" indent="0">
              <a:buFontTx/>
              <a:buNone/>
              <a:defRPr/>
            </a:lvl1pPr>
            <a:lvl2pPr marL="460375" indent="0">
              <a:buFontTx/>
              <a:buNone/>
              <a:defRPr/>
            </a:lvl2pPr>
            <a:lvl3pPr marL="914400" indent="0">
              <a:buFontTx/>
              <a:buNone/>
              <a:defRPr/>
            </a:lvl3pPr>
            <a:lvl4pPr marL="1370013" indent="0">
              <a:buFontTx/>
              <a:buNone/>
              <a:defRPr/>
            </a:lvl4pPr>
            <a:lvl5pPr marL="1836738" indent="0">
              <a:buFontTx/>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20412128"/>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7713385" y="2136047"/>
            <a:ext cx="3499128"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559917533"/>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8291953" y="2008094"/>
            <a:ext cx="2269077"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9404853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7904572" y="2242931"/>
            <a:ext cx="3176914"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dirty="0"/>
            </a:p>
          </p:txBody>
        </p:sp>
      </p:grpSp>
    </p:spTree>
    <p:extLst>
      <p:ext uri="{BB962C8B-B14F-4D97-AF65-F5344CB8AC3E}">
        <p14:creationId xmlns:p14="http://schemas.microsoft.com/office/powerpoint/2010/main" val="3525683714"/>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7923609" y="1932604"/>
            <a:ext cx="3013332"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2393864327"/>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8882758" y="1905000"/>
            <a:ext cx="1277596"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680458582"/>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black">
          <a:xfrm>
            <a:off x="4321174" y="3140274"/>
            <a:ext cx="3546476" cy="577452"/>
          </a:xfrm>
          <a:prstGeom prst="rect">
            <a:avLst/>
          </a:prstGeom>
          <a:noFill/>
          <a:ln>
            <a:noFill/>
          </a:ln>
        </p:spPr>
      </p:pic>
      <p:sp>
        <p:nvSpPr>
          <p:cNvPr id="3" name="Text Box 3"/>
          <p:cNvSpPr txBox="1">
            <a:spLocks noChangeArrowheads="1"/>
          </p:cNvSpPr>
          <p:nvPr userDrawn="1"/>
        </p:nvSpPr>
        <p:spPr bwMode="blackWhite">
          <a:xfrm>
            <a:off x="507868" y="6083573"/>
            <a:ext cx="1117309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chemeClr val="bg1">
                    <a:alpha val="99000"/>
                  </a:schemeClr>
                </a:solidFill>
                <a:latin typeface="Segoe UI" pitchFamily="34" charset="0"/>
                <a:cs typeface="Arial" charset="0"/>
              </a:rPr>
              <a:t>© </a:t>
            </a:r>
            <a:r>
              <a:rPr lang="en-US" sz="700" dirty="0" smtClean="0">
                <a:solidFill>
                  <a:schemeClr val="bg1">
                    <a:alpha val="99000"/>
                  </a:schemeClr>
                </a:solidFill>
                <a:latin typeface="Segoe UI" pitchFamily="34" charset="0"/>
                <a:cs typeface="Arial" charset="0"/>
              </a:rPr>
              <a:t>2011 Microsoft </a:t>
            </a:r>
            <a:r>
              <a:rPr lang="en-US" sz="700"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a:t>
            </a:r>
            <a:r>
              <a:rPr lang="en-US" sz="700" dirty="0" smtClean="0">
                <a:solidFill>
                  <a:schemeClr val="bg1">
                    <a:alpha val="99000"/>
                  </a:schemeClr>
                </a:solidFill>
                <a:latin typeface="Segoe UI" pitchFamily="34" charset="0"/>
                <a:cs typeface="Arial" charset="0"/>
              </a:rPr>
              <a:t>. Because </a:t>
            </a:r>
            <a:r>
              <a:rPr lang="en-US" sz="700" dirty="0">
                <a:solidFill>
                  <a:schemeClr val="bg1">
                    <a:alpha val="99000"/>
                  </a:schemeClr>
                </a:solidFill>
                <a:latin typeface="Segoe UI" pitchFamily="34" charset="0"/>
                <a:cs typeface="Arial" charset="0"/>
              </a:rPr>
              <a:t>Microsoft must respond to changing market conditions, it should not be interpreted to be a commitment on the part of Microsoft, and Microsoft cannot guarantee the accuracy of any information provided after the date of this presentation</a:t>
            </a:r>
            <a:r>
              <a:rPr lang="en-US" sz="700" dirty="0" smtClean="0">
                <a:solidFill>
                  <a:schemeClr val="bg1">
                    <a:alpha val="99000"/>
                  </a:schemeClr>
                </a:solidFill>
                <a:latin typeface="Segoe UI" pitchFamily="34" charset="0"/>
                <a:cs typeface="Arial" charset="0"/>
              </a:rPr>
              <a:t>. MICROSOFT </a:t>
            </a:r>
            <a:r>
              <a:rPr lang="en-US" sz="700" dirty="0">
                <a:solidFill>
                  <a:schemeClr val="bg1">
                    <a:alpha val="99000"/>
                  </a:schemeClr>
                </a:solidFill>
                <a:latin typeface="Segoe UI" pitchFamily="34" charset="0"/>
                <a:cs typeface="Arial" charset="0"/>
              </a:rPr>
              <a:t>MAKES NO WARRANTIES, EXPRESS, IMPLIED OR STATUTORY, AS TO THE INFORMATION IN THIS PRESENTATION.</a:t>
            </a:r>
          </a:p>
        </p:txBody>
      </p:sp>
    </p:spTree>
    <p:extLst>
      <p:ext uri="{BB962C8B-B14F-4D97-AF65-F5344CB8AC3E}">
        <p14:creationId xmlns:p14="http://schemas.microsoft.com/office/powerpoint/2010/main" val="2640209842"/>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Content Placeholder 3"/>
          <p:cNvSpPr>
            <a:spLocks noGrp="1"/>
          </p:cNvSpPr>
          <p:nvPr>
            <p:ph sz="quarter" idx="10"/>
          </p:nvPr>
        </p:nvSpPr>
        <p:spPr>
          <a:xfrm>
            <a:off x="516572" y="1690688"/>
            <a:ext cx="11155680" cy="1846659"/>
          </a:xfrm>
        </p:spPr>
        <p:txBody>
          <a:bodyPr/>
          <a:lstStyle>
            <a:lvl1pPr>
              <a:defRPr sz="2000"/>
            </a:lvl1pPr>
            <a:lvl2pPr marL="227013" indent="-6350">
              <a:defRPr sz="2000"/>
            </a:lvl2pPr>
            <a:lvl3pPr marL="463550" indent="-6350">
              <a:defRPr sz="2000"/>
            </a:lvl3pPr>
            <a:lvl4pPr marL="676275" indent="6350">
              <a:defRPr sz="2000"/>
            </a:lvl4pPr>
            <a:lvl5pPr marL="917575" indent="0">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06083063"/>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3" y="228602"/>
            <a:ext cx="11149013" cy="747897"/>
          </a:xfrm>
        </p:spPr>
        <p:txBody>
          <a:bodyPr/>
          <a:lstStyle>
            <a:lvl1pPr>
              <a:defRPr sz="5398"/>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3" y="1447800"/>
            <a:ext cx="11149013" cy="1038489"/>
          </a:xfrm>
        </p:spPr>
        <p:txBody>
          <a:bodyPr/>
          <a:lstStyle>
            <a:lvl1pPr marL="3174" indent="0">
              <a:spcBef>
                <a:spcPts val="0"/>
              </a:spcBef>
              <a:spcAft>
                <a:spcPts val="900"/>
              </a:spcAft>
              <a:buSzPct val="80000"/>
              <a:buFont typeface="Arial" pitchFamily="34" charset="0"/>
              <a:buNone/>
              <a:defRPr sz="3999" spc="-100" baseline="0">
                <a:gradFill>
                  <a:gsLst>
                    <a:gs pos="0">
                      <a:srgbClr val="595959"/>
                    </a:gs>
                    <a:gs pos="86000">
                      <a:srgbClr val="595959"/>
                    </a:gs>
                  </a:gsLst>
                  <a:lin ang="5400000" scaled="0"/>
                </a:gradFill>
                <a:latin typeface="Segoe UI Light" pitchFamily="34" charset="0"/>
              </a:defRPr>
            </a:lvl1pPr>
            <a:lvl2pPr marL="3174" indent="0">
              <a:spcBef>
                <a:spcPts val="0"/>
              </a:spcBef>
              <a:buSzPct val="80000"/>
              <a:buFont typeface="Arial" pitchFamily="34" charset="0"/>
              <a:buNone/>
              <a:defRPr sz="1999" spc="-50" baseline="0">
                <a:gradFill>
                  <a:gsLst>
                    <a:gs pos="0">
                      <a:srgbClr val="595959"/>
                    </a:gs>
                    <a:gs pos="86000">
                      <a:srgbClr val="595959"/>
                    </a:gs>
                  </a:gsLst>
                  <a:lin ang="5400000" scaled="0"/>
                </a:gradFill>
              </a:defRPr>
            </a:lvl2pPr>
            <a:lvl3pPr marL="1258510" indent="-403104">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482" indent="-345971">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0931" indent="-336449">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9" y="6372548"/>
            <a:ext cx="1681921" cy="195501"/>
          </a:xfrm>
          <a:prstGeom prst="rect">
            <a:avLst/>
          </a:prstGeom>
        </p:spPr>
      </p:pic>
    </p:spTree>
    <p:extLst>
      <p:ext uri="{BB962C8B-B14F-4D97-AF65-F5344CB8AC3E}">
        <p14:creationId xmlns:p14="http://schemas.microsoft.com/office/powerpoint/2010/main" val="1925026391"/>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Content Placeholder 3"/>
          <p:cNvSpPr>
            <a:spLocks noGrp="1"/>
          </p:cNvSpPr>
          <p:nvPr>
            <p:ph sz="quarter" idx="10"/>
          </p:nvPr>
        </p:nvSpPr>
        <p:spPr>
          <a:xfrm>
            <a:off x="516572" y="1690688"/>
            <a:ext cx="11155680" cy="1846659"/>
          </a:xfrm>
        </p:spPr>
        <p:txBody>
          <a:bodyPr/>
          <a:lstStyle>
            <a:lvl1pPr>
              <a:defRPr sz="2000"/>
            </a:lvl1pPr>
            <a:lvl2pPr marL="227013" indent="-6350">
              <a:defRPr sz="2000"/>
            </a:lvl2pPr>
            <a:lvl3pPr marL="463550" indent="-6350">
              <a:defRPr sz="2000"/>
            </a:lvl3pPr>
            <a:lvl4pPr marL="676275" indent="6350">
              <a:defRPr sz="2000"/>
            </a:lvl4pPr>
            <a:lvl5pPr marL="917575" indent="0">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_Accent 1">
    <p:bg bwMode="lt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8694" y="2109542"/>
            <a:ext cx="10237787" cy="997196"/>
          </a:xfrm>
        </p:spPr>
        <p:txBody>
          <a:bodyPr anchor="b" anchorCtr="0"/>
          <a:lstStyle>
            <a:lvl1pPr>
              <a:defRPr sz="7200" spc="-150" baseline="0"/>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978694" y="3425825"/>
            <a:ext cx="10237787" cy="498598"/>
          </a:xfrm>
        </p:spPr>
        <p:txBody>
          <a:bodyPr>
            <a:noAutofit/>
          </a:bodyPr>
          <a:lstStyle>
            <a:lvl1pPr marL="0" indent="0">
              <a:spcBef>
                <a:spcPts val="0"/>
              </a:spcBef>
              <a:buNone/>
              <a:defRPr spc="-70" baseline="0">
                <a:gradFill>
                  <a:gsLst>
                    <a:gs pos="0">
                      <a:schemeClr val="tx1"/>
                    </a:gs>
                    <a:gs pos="100000">
                      <a:schemeClr val="tx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18447120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_Accent 2">
    <p:bg bwMode="lt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8694" y="2109542"/>
            <a:ext cx="10237787" cy="997196"/>
          </a:xfrm>
        </p:spPr>
        <p:txBody>
          <a:bodyPr anchor="b" anchorCtr="0"/>
          <a:lstStyle>
            <a:lvl1pPr>
              <a:defRPr sz="7200" spc="-150" baseline="0"/>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978694" y="3425825"/>
            <a:ext cx="10237787" cy="498598"/>
          </a:xfrm>
        </p:spPr>
        <p:txBody>
          <a:bodyPr>
            <a:noAutofit/>
          </a:bodyPr>
          <a:lstStyle>
            <a:lvl1pPr marL="0" indent="0">
              <a:spcBef>
                <a:spcPts val="0"/>
              </a:spcBef>
              <a:buNone/>
              <a:defRPr spc="-70" baseline="0">
                <a:gradFill>
                  <a:gsLst>
                    <a:gs pos="0">
                      <a:schemeClr val="tx1"/>
                    </a:gs>
                    <a:gs pos="100000">
                      <a:schemeClr val="tx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36706943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_Accent 3">
    <p:bg bwMode="lt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8694" y="2109542"/>
            <a:ext cx="10237787" cy="997196"/>
          </a:xfrm>
        </p:spPr>
        <p:txBody>
          <a:bodyPr anchor="b" anchorCtr="0"/>
          <a:lstStyle>
            <a:lvl1pPr>
              <a:defRPr sz="7200" spc="-150" baseline="0"/>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978694" y="3425825"/>
            <a:ext cx="10237787" cy="498598"/>
          </a:xfrm>
        </p:spPr>
        <p:txBody>
          <a:bodyPr>
            <a:noAutofit/>
          </a:bodyPr>
          <a:lstStyle>
            <a:lvl1pPr marL="0" indent="0">
              <a:spcBef>
                <a:spcPts val="0"/>
              </a:spcBef>
              <a:buNone/>
              <a:defRPr spc="-70" baseline="0">
                <a:gradFill>
                  <a:gsLst>
                    <a:gs pos="0">
                      <a:schemeClr val="tx1"/>
                    </a:gs>
                    <a:gs pos="100000">
                      <a:schemeClr val="tx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15769994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Title Accent 1">
    <p:bg bwMode="lt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112" y="2819603"/>
            <a:ext cx="11149013" cy="1218795"/>
          </a:xfrm>
        </p:spPr>
        <p:txBody>
          <a:bodyPr anchor="b" anchorCtr="0"/>
          <a:lstStyle>
            <a:lvl1pPr>
              <a:defRPr sz="8800" spc="-300" baseline="0">
                <a:gradFill>
                  <a:gsLst>
                    <a:gs pos="100000">
                      <a:schemeClr val="tx1"/>
                    </a:gs>
                    <a:gs pos="0">
                      <a:schemeClr val="tx1"/>
                    </a:gs>
                  </a:gsLst>
                  <a:lin ang="5400000" scaled="0"/>
                </a:gradFill>
              </a:defRPr>
            </a:lvl1pPr>
          </a:lstStyle>
          <a:p>
            <a:r>
              <a:rPr lang="en-US" dirty="0" smtClean="0"/>
              <a:t>Click to edit title style</a:t>
            </a:r>
            <a:endParaRPr lang="en-US" dirty="0"/>
          </a:p>
        </p:txBody>
      </p:sp>
    </p:spTree>
    <p:extLst>
      <p:ext uri="{BB962C8B-B14F-4D97-AF65-F5344CB8AC3E}">
        <p14:creationId xmlns:p14="http://schemas.microsoft.com/office/powerpoint/2010/main" val="3688275212"/>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Title Accent 2">
    <p:bg bwMode="lt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112" y="2819603"/>
            <a:ext cx="11149013" cy="1218795"/>
          </a:xfrm>
        </p:spPr>
        <p:txBody>
          <a:bodyPr anchor="b" anchorCtr="0"/>
          <a:lstStyle>
            <a:lvl1pPr>
              <a:defRPr sz="8800" spc="-300" baseline="0">
                <a:gradFill>
                  <a:gsLst>
                    <a:gs pos="100000">
                      <a:schemeClr val="tx1"/>
                    </a:gs>
                    <a:gs pos="0">
                      <a:schemeClr val="tx1"/>
                    </a:gs>
                  </a:gsLst>
                  <a:lin ang="5400000" scaled="0"/>
                </a:gradFill>
              </a:defRPr>
            </a:lvl1pPr>
          </a:lstStyle>
          <a:p>
            <a:r>
              <a:rPr lang="en-US" dirty="0" smtClean="0"/>
              <a:t>Click to edit title style</a:t>
            </a:r>
            <a:endParaRPr lang="en-US" dirty="0"/>
          </a:p>
        </p:txBody>
      </p:sp>
    </p:spTree>
    <p:extLst>
      <p:ext uri="{BB962C8B-B14F-4D97-AF65-F5344CB8AC3E}">
        <p14:creationId xmlns:p14="http://schemas.microsoft.com/office/powerpoint/2010/main" val="728146504"/>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Title Accent 3">
    <p:bg bwMode="lt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112" y="2819603"/>
            <a:ext cx="11149013" cy="1218795"/>
          </a:xfrm>
        </p:spPr>
        <p:txBody>
          <a:bodyPr anchor="b" anchorCtr="0"/>
          <a:lstStyle>
            <a:lvl1pPr>
              <a:defRPr sz="8800" spc="-300" baseline="0">
                <a:gradFill>
                  <a:gsLst>
                    <a:gs pos="100000">
                      <a:schemeClr val="tx1"/>
                    </a:gs>
                    <a:gs pos="0">
                      <a:schemeClr val="tx1"/>
                    </a:gs>
                  </a:gsLst>
                  <a:lin ang="5400000" scaled="0"/>
                </a:gradFill>
              </a:defRPr>
            </a:lvl1pPr>
          </a:lstStyle>
          <a:p>
            <a:r>
              <a:rPr lang="en-US" dirty="0" smtClean="0"/>
              <a:t>Click to edit title style</a:t>
            </a:r>
            <a:endParaRPr lang="en-US" dirty="0"/>
          </a:p>
        </p:txBody>
      </p:sp>
    </p:spTree>
    <p:extLst>
      <p:ext uri="{BB962C8B-B14F-4D97-AF65-F5344CB8AC3E}">
        <p14:creationId xmlns:p14="http://schemas.microsoft.com/office/powerpoint/2010/main" val="3773752840"/>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mo, Video - Accent 1">
    <p:bg bwMode="ltGray">
      <p:bgPr>
        <a:solidFill>
          <a:schemeClr val="accent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92808" y="5541264"/>
            <a:ext cx="4206240"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tx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pPr marL="0" marR="0" lvl="0" indent="0" algn="l" defTabSz="914363" rtl="0" eaLnBrk="1" fontAlgn="auto" latinLnBrk="0" hangingPunct="1">
              <a:lnSpc>
                <a:spcPct val="90000"/>
              </a:lnSpc>
              <a:spcBef>
                <a:spcPts val="0"/>
              </a:spcBef>
              <a:spcAft>
                <a:spcPts val="0"/>
              </a:spcAft>
              <a:buClrTx/>
              <a:buSzPct val="90000"/>
              <a:buFont typeface="Arial" pitchFamily="34" charset="0"/>
              <a:buNone/>
              <a:tabLst/>
            </a:pPr>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1892808" y="4160520"/>
            <a:ext cx="8869680" cy="1271016"/>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kumimoji="0" lang="en-US" sz="6600" b="0" i="0" u="none" strike="noStrike" kern="1200" cap="none" spc="-300"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marL="0" lvl="0" indent="0" algn="l" defTabSz="914363" rtl="0" eaLnBrk="1" latinLnBrk="0" hangingPunct="1">
              <a:lnSpc>
                <a:spcPct val="90000"/>
              </a:lnSpc>
              <a:spcBef>
                <a:spcPct val="20000"/>
              </a:spcBef>
              <a:buSzPct val="80000"/>
              <a:buFont typeface="Arial" pitchFamily="34" charset="0"/>
              <a:buNone/>
            </a:pPr>
            <a:r>
              <a:rPr lang="en-US" dirty="0" smtClean="0"/>
              <a:t>click to…</a:t>
            </a:r>
          </a:p>
        </p:txBody>
      </p:sp>
      <p:sp>
        <p:nvSpPr>
          <p:cNvPr id="5" name="Text Placeholder 4"/>
          <p:cNvSpPr>
            <a:spLocks noGrp="1"/>
          </p:cNvSpPr>
          <p:nvPr>
            <p:ph type="body" sz="quarter" idx="11"/>
          </p:nvPr>
        </p:nvSpPr>
        <p:spPr>
          <a:xfrm>
            <a:off x="1892808" y="1444752"/>
            <a:ext cx="8869680" cy="1527048"/>
          </a:xfrm>
        </p:spPr>
        <p:txBody>
          <a:bodyPr wrap="square" anchor="ctr">
            <a:noAutofit/>
          </a:bodyPr>
          <a:lstStyle>
            <a:lvl1pPr marL="0" indent="0" algn="l" defTabSz="914363" rtl="0" eaLnBrk="1" latinLnBrk="0" hangingPunct="1">
              <a:lnSpc>
                <a:spcPct val="90000"/>
              </a:lnSpc>
              <a:spcBef>
                <a:spcPct val="0"/>
              </a:spcBef>
              <a:buNone/>
              <a:defRPr lang="en-US" sz="5400" b="0" kern="1200" cap="none" spc="-100" baseline="0" dirty="0" smtClean="0">
                <a:ln w="3175">
                  <a:noFill/>
                </a:ln>
                <a:solidFill>
                  <a:schemeClr val="tx1">
                    <a:alpha val="99000"/>
                  </a:schemeClr>
                </a:solidFill>
                <a:effectLst/>
                <a:latin typeface="Segoe UI Light" pitchFamily="34" charset="0"/>
                <a:ea typeface="+mn-ea"/>
                <a:cs typeface="Arial" charset="0"/>
              </a:defRPr>
            </a:lvl1pPr>
          </a:lstStyle>
          <a:p>
            <a:pPr lvl="0"/>
            <a:r>
              <a:rPr lang="en-US" dirty="0" smtClean="0"/>
              <a:t>Click to edit Master text styles</a:t>
            </a:r>
          </a:p>
        </p:txBody>
      </p:sp>
    </p:spTree>
    <p:extLst>
      <p:ext uri="{BB962C8B-B14F-4D97-AF65-F5344CB8AC3E}">
        <p14:creationId xmlns:p14="http://schemas.microsoft.com/office/powerpoint/2010/main" val="41909412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emo, Video - Accent 2">
    <p:bg bwMode="ltGray">
      <p:bgPr>
        <a:solidFill>
          <a:schemeClr val="accent4"/>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92808" y="5541264"/>
            <a:ext cx="4206240"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tx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pPr marL="0" marR="0" lvl="0" indent="0" algn="l" defTabSz="914363" rtl="0" eaLnBrk="1" fontAlgn="auto" latinLnBrk="0" hangingPunct="1">
              <a:lnSpc>
                <a:spcPct val="90000"/>
              </a:lnSpc>
              <a:spcBef>
                <a:spcPts val="0"/>
              </a:spcBef>
              <a:spcAft>
                <a:spcPts val="0"/>
              </a:spcAft>
              <a:buClrTx/>
              <a:buSzPct val="90000"/>
              <a:buFont typeface="Arial" pitchFamily="34" charset="0"/>
              <a:buNone/>
              <a:tabLst/>
            </a:pPr>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1892808" y="4160520"/>
            <a:ext cx="8869680" cy="1271016"/>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kumimoji="0" lang="en-US" sz="6600" b="0" i="0" u="none" strike="noStrike" kern="1200" cap="none" spc="-300"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marL="0" lvl="0" indent="0" algn="l" defTabSz="914363" rtl="0" eaLnBrk="1" latinLnBrk="0" hangingPunct="1">
              <a:lnSpc>
                <a:spcPct val="90000"/>
              </a:lnSpc>
              <a:spcBef>
                <a:spcPct val="20000"/>
              </a:spcBef>
              <a:buSzPct val="80000"/>
              <a:buFont typeface="Arial" pitchFamily="34" charset="0"/>
              <a:buNone/>
            </a:pPr>
            <a:r>
              <a:rPr lang="en-US" dirty="0" smtClean="0"/>
              <a:t>click to…</a:t>
            </a:r>
          </a:p>
        </p:txBody>
      </p:sp>
      <p:sp>
        <p:nvSpPr>
          <p:cNvPr id="5" name="Text Placeholder 4"/>
          <p:cNvSpPr>
            <a:spLocks noGrp="1"/>
          </p:cNvSpPr>
          <p:nvPr>
            <p:ph type="body" sz="quarter" idx="11"/>
          </p:nvPr>
        </p:nvSpPr>
        <p:spPr>
          <a:xfrm>
            <a:off x="1892808" y="1444752"/>
            <a:ext cx="8869680" cy="1527048"/>
          </a:xfrm>
        </p:spPr>
        <p:txBody>
          <a:bodyPr wrap="square" anchor="ctr">
            <a:noAutofit/>
          </a:bodyPr>
          <a:lstStyle>
            <a:lvl1pPr marL="0" indent="0" algn="l" defTabSz="914363" rtl="0" eaLnBrk="1" latinLnBrk="0" hangingPunct="1">
              <a:lnSpc>
                <a:spcPct val="90000"/>
              </a:lnSpc>
              <a:spcBef>
                <a:spcPct val="0"/>
              </a:spcBef>
              <a:buNone/>
              <a:defRPr lang="en-US" sz="5400" b="0" kern="1200" cap="none" spc="-100" baseline="0" dirty="0" smtClean="0">
                <a:ln w="3175">
                  <a:noFill/>
                </a:ln>
                <a:solidFill>
                  <a:schemeClr val="tx1">
                    <a:alpha val="99000"/>
                  </a:schemeClr>
                </a:solidFill>
                <a:effectLst/>
                <a:latin typeface="Segoe UI Light" pitchFamily="34" charset="0"/>
                <a:ea typeface="+mn-ea"/>
                <a:cs typeface="Arial" charset="0"/>
              </a:defRPr>
            </a:lvl1pPr>
          </a:lstStyle>
          <a:p>
            <a:pPr lvl="0"/>
            <a:r>
              <a:rPr lang="en-US" dirty="0" smtClean="0"/>
              <a:t>Click to edit Master text styles</a:t>
            </a:r>
          </a:p>
        </p:txBody>
      </p:sp>
    </p:spTree>
    <p:extLst>
      <p:ext uri="{BB962C8B-B14F-4D97-AF65-F5344CB8AC3E}">
        <p14:creationId xmlns:p14="http://schemas.microsoft.com/office/powerpoint/2010/main" val="39189347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emo, Video - Accent 3">
    <p:bg bwMode="ltGray">
      <p:bgPr>
        <a:solidFill>
          <a:schemeClr val="accent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92808" y="5541264"/>
            <a:ext cx="4206240"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tx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pPr marL="0" marR="0" lvl="0" indent="0" algn="l" defTabSz="914363" rtl="0" eaLnBrk="1" fontAlgn="auto" latinLnBrk="0" hangingPunct="1">
              <a:lnSpc>
                <a:spcPct val="90000"/>
              </a:lnSpc>
              <a:spcBef>
                <a:spcPts val="0"/>
              </a:spcBef>
              <a:spcAft>
                <a:spcPts val="0"/>
              </a:spcAft>
              <a:buClrTx/>
              <a:buSzPct val="90000"/>
              <a:buFont typeface="Arial" pitchFamily="34" charset="0"/>
              <a:buNone/>
              <a:tabLst/>
            </a:pPr>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1892808" y="4160520"/>
            <a:ext cx="8869680" cy="1271016"/>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kumimoji="0" lang="en-US" sz="6600" b="0" i="0" u="none" strike="noStrike" kern="1200" cap="none" spc="-300"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marL="0" lvl="0" indent="0" algn="l" defTabSz="914363" rtl="0" eaLnBrk="1" latinLnBrk="0" hangingPunct="1">
              <a:lnSpc>
                <a:spcPct val="90000"/>
              </a:lnSpc>
              <a:spcBef>
                <a:spcPct val="20000"/>
              </a:spcBef>
              <a:buSzPct val="80000"/>
              <a:buFont typeface="Arial" pitchFamily="34" charset="0"/>
              <a:buNone/>
            </a:pPr>
            <a:r>
              <a:rPr lang="en-US" dirty="0" smtClean="0"/>
              <a:t>click to…</a:t>
            </a:r>
          </a:p>
        </p:txBody>
      </p:sp>
      <p:sp>
        <p:nvSpPr>
          <p:cNvPr id="5" name="Text Placeholder 4"/>
          <p:cNvSpPr>
            <a:spLocks noGrp="1"/>
          </p:cNvSpPr>
          <p:nvPr>
            <p:ph type="body" sz="quarter" idx="11"/>
          </p:nvPr>
        </p:nvSpPr>
        <p:spPr>
          <a:xfrm>
            <a:off x="1892808" y="1444752"/>
            <a:ext cx="8869680" cy="1527048"/>
          </a:xfrm>
        </p:spPr>
        <p:txBody>
          <a:bodyPr wrap="square" anchor="ctr">
            <a:noAutofit/>
          </a:bodyPr>
          <a:lstStyle>
            <a:lvl1pPr marL="0" indent="0" algn="l" defTabSz="914363" rtl="0" eaLnBrk="1" latinLnBrk="0" hangingPunct="1">
              <a:lnSpc>
                <a:spcPct val="90000"/>
              </a:lnSpc>
              <a:spcBef>
                <a:spcPct val="0"/>
              </a:spcBef>
              <a:buNone/>
              <a:defRPr lang="en-US" sz="5400" b="0" kern="1200" cap="none" spc="-100" baseline="0" dirty="0" smtClean="0">
                <a:ln w="3175">
                  <a:noFill/>
                </a:ln>
                <a:solidFill>
                  <a:schemeClr val="tx1">
                    <a:alpha val="99000"/>
                  </a:schemeClr>
                </a:solidFill>
                <a:effectLst/>
                <a:latin typeface="Segoe UI Light" pitchFamily="34" charset="0"/>
                <a:ea typeface="+mn-ea"/>
                <a:cs typeface="Arial" charset="0"/>
              </a:defRPr>
            </a:lvl1pPr>
          </a:lstStyle>
          <a:p>
            <a:pPr lvl="0"/>
            <a:r>
              <a:rPr lang="en-US" dirty="0" smtClean="0"/>
              <a:t>Click to edit Master text styles</a:t>
            </a:r>
          </a:p>
        </p:txBody>
      </p:sp>
    </p:spTree>
    <p:extLst>
      <p:ext uri="{BB962C8B-B14F-4D97-AF65-F5344CB8AC3E}">
        <p14:creationId xmlns:p14="http://schemas.microsoft.com/office/powerpoint/2010/main" val="34679829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 Accent 1">
    <p:bg bwMode="ltGray">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1246853"/>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 Accent 2">
    <p:bg bwMode="ltGray">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330014"/>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 Accent 3">
    <p:bg bwMode="ltGray">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1107098"/>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3" y="228602"/>
            <a:ext cx="11149013" cy="747897"/>
          </a:xfrm>
        </p:spPr>
        <p:txBody>
          <a:bodyPr/>
          <a:lstStyle>
            <a:lvl1pPr>
              <a:defRPr sz="5398"/>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3" y="1447800"/>
            <a:ext cx="11149013" cy="946413"/>
          </a:xfrm>
        </p:spPr>
        <p:txBody>
          <a:bodyPr/>
          <a:lstStyle>
            <a:lvl1pPr marL="3174" indent="0">
              <a:spcBef>
                <a:spcPts val="0"/>
              </a:spcBef>
              <a:spcAft>
                <a:spcPts val="900"/>
              </a:spcAft>
              <a:buSzPct val="80000"/>
              <a:buFont typeface="Arial" pitchFamily="34" charset="0"/>
              <a:buNone/>
              <a:defRPr sz="3999" spc="-100" baseline="0">
                <a:gradFill>
                  <a:gsLst>
                    <a:gs pos="0">
                      <a:srgbClr val="595959"/>
                    </a:gs>
                    <a:gs pos="86000">
                      <a:srgbClr val="595959"/>
                    </a:gs>
                  </a:gsLst>
                  <a:lin ang="5400000" scaled="0"/>
                </a:gradFill>
                <a:latin typeface="Segoe UI Light" pitchFamily="34" charset="0"/>
              </a:defRPr>
            </a:lvl1pPr>
            <a:lvl2pPr marL="3174" indent="0">
              <a:spcBef>
                <a:spcPts val="0"/>
              </a:spcBef>
              <a:buSzPct val="80000"/>
              <a:buFont typeface="Arial" pitchFamily="34" charset="0"/>
              <a:buNone/>
              <a:defRPr sz="1999" spc="-50" baseline="0">
                <a:gradFill>
                  <a:gsLst>
                    <a:gs pos="0">
                      <a:srgbClr val="595959"/>
                    </a:gs>
                    <a:gs pos="86000">
                      <a:srgbClr val="595959"/>
                    </a:gs>
                  </a:gsLst>
                  <a:lin ang="5400000" scaled="0"/>
                </a:gradFill>
              </a:defRPr>
            </a:lvl2pPr>
            <a:lvl3pPr marL="1258510" indent="-403104">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482" indent="-345971">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0931" indent="-336449">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9" y="6372548"/>
            <a:ext cx="1681921" cy="195501"/>
          </a:xfrm>
          <a:prstGeom prst="rect">
            <a:avLst/>
          </a:prstGeom>
        </p:spPr>
      </p:pic>
    </p:spTree>
    <p:extLst>
      <p:ext uri="{BB962C8B-B14F-4D97-AF65-F5344CB8AC3E}">
        <p14:creationId xmlns:p14="http://schemas.microsoft.com/office/powerpoint/2010/main" val="3921798269"/>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microsoft.com/office/2007/relationships/hdphoto" Target="../media/hdphoto1.wdp"/><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6572" y="228600"/>
            <a:ext cx="11155680"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6572" y="1463040"/>
            <a:ext cx="11155680" cy="2062103"/>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p:nvPicPr>
        <p:blipFill>
          <a:blip r:embed="rId20" cstate="print">
            <a:duotone>
              <a:prstClr val="black"/>
              <a:schemeClr val="tx2">
                <a:tint val="45000"/>
                <a:satMod val="400000"/>
              </a:schemeClr>
            </a:duotone>
            <a:extLst>
              <a:ext uri="{BEBA8EAE-BF5A-486C-A8C5-ECC9F3942E4B}">
                <a14:imgProps xmlns:a14="http://schemas.microsoft.com/office/drawing/2010/main">
                  <a14:imgLayer r:embed="rId21">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cSld>
  <p:clrMap bg1="lt1" tx1="dk1" bg2="lt2" tx2="dk2" accent1="accent1" accent2="accent2" accent3="accent3" accent4="accent4" accent5="accent5" accent6="accent6" hlink="hlink" folHlink="folHlink"/>
  <p:sldLayoutIdLst>
    <p:sldLayoutId id="2147483742" r:id="rId1"/>
    <p:sldLayoutId id="2147483702" r:id="rId2"/>
    <p:sldLayoutId id="2147483748" r:id="rId3"/>
    <p:sldLayoutId id="2147483780" r:id="rId4"/>
    <p:sldLayoutId id="2147483696" r:id="rId5"/>
    <p:sldLayoutId id="2147483768" r:id="rId6"/>
    <p:sldLayoutId id="2147483700" r:id="rId7"/>
    <p:sldLayoutId id="2147483701" r:id="rId8"/>
    <p:sldLayoutId id="2147483774" r:id="rId9"/>
    <p:sldLayoutId id="2147483775" r:id="rId10"/>
    <p:sldLayoutId id="2147483776" r:id="rId11"/>
    <p:sldLayoutId id="2147483777" r:id="rId12"/>
    <p:sldLayoutId id="2147483778" r:id="rId13"/>
    <p:sldLayoutId id="2147483779" r:id="rId14"/>
    <p:sldLayoutId id="2147483703" r:id="rId15"/>
    <p:sldLayoutId id="2147483704" r:id="rId16"/>
    <p:sldLayoutId id="2147483781" r:id="rId17"/>
    <p:sldLayoutId id="2147483796" r:id="rId18"/>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solidFill>
              <a:schemeClr val="bg1">
                <a:alpha val="0"/>
              </a:schemeClr>
            </a:solid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344488" indent="-344488" algn="l" defTabSz="914363" rtl="0" eaLnBrk="1" latinLnBrk="0" hangingPunct="1">
        <a:lnSpc>
          <a:spcPct val="100000"/>
        </a:lnSpc>
        <a:spcBef>
          <a:spcPts val="1200"/>
        </a:spcBef>
        <a:buSzPct val="80000"/>
        <a:buFont typeface="Arial" pitchFamily="34" charset="0"/>
        <a:buChar char="•"/>
        <a:defRPr sz="3200" kern="1200">
          <a:ln>
            <a:solidFill>
              <a:schemeClr val="bg1">
                <a:alpha val="0"/>
              </a:schemeClr>
            </a:solidFill>
          </a:ln>
          <a:gradFill>
            <a:gsLst>
              <a:gs pos="0">
                <a:srgbClr val="595959"/>
              </a:gs>
              <a:gs pos="86000">
                <a:srgbClr val="595959"/>
              </a:gs>
            </a:gsLst>
            <a:lin ang="5400000" scaled="0"/>
          </a:gradFill>
          <a:latin typeface="+mn-lt"/>
          <a:ea typeface="+mn-ea"/>
          <a:cs typeface="+mn-cs"/>
        </a:defRPr>
      </a:lvl1pPr>
      <a:lvl2pPr marL="801688" indent="-341313" algn="l" defTabSz="914363" rtl="0" eaLnBrk="1" latinLnBrk="0" hangingPunct="1">
        <a:lnSpc>
          <a:spcPct val="100000"/>
        </a:lnSpc>
        <a:spcBef>
          <a:spcPts val="300"/>
        </a:spcBef>
        <a:buSzPct val="80000"/>
        <a:buFont typeface="Arial" pitchFamily="34" charset="0"/>
        <a:buChar char="•"/>
        <a:defRPr sz="2800" kern="1200">
          <a:ln>
            <a:solidFill>
              <a:schemeClr val="bg1">
                <a:alpha val="0"/>
              </a:schemeClr>
            </a:solidFill>
          </a:ln>
          <a:gradFill>
            <a:gsLst>
              <a:gs pos="0">
                <a:srgbClr val="595959"/>
              </a:gs>
              <a:gs pos="86000">
                <a:srgbClr val="595959"/>
              </a:gs>
            </a:gsLst>
            <a:lin ang="5400000" scaled="0"/>
          </a:gradFill>
          <a:latin typeface="+mn-lt"/>
          <a:ea typeface="+mn-ea"/>
          <a:cs typeface="+mn-cs"/>
        </a:defRPr>
      </a:lvl2pPr>
      <a:lvl3pPr marL="1258888" indent="-344488" algn="l" defTabSz="914363" rtl="0" eaLnBrk="1" latinLnBrk="0" hangingPunct="1">
        <a:lnSpc>
          <a:spcPct val="100000"/>
        </a:lnSpc>
        <a:spcBef>
          <a:spcPts val="300"/>
        </a:spcBef>
        <a:buSzPct val="80000"/>
        <a:buFont typeface="Arial" pitchFamily="34" charset="0"/>
        <a:buChar char="•"/>
        <a:defRPr sz="2400" kern="1200">
          <a:ln>
            <a:solidFill>
              <a:schemeClr val="bg1">
                <a:alpha val="0"/>
              </a:schemeClr>
            </a:solidFill>
          </a:ln>
          <a:gradFill>
            <a:gsLst>
              <a:gs pos="0">
                <a:srgbClr val="595959"/>
              </a:gs>
              <a:gs pos="86000">
                <a:srgbClr val="595959"/>
              </a:gs>
            </a:gsLst>
            <a:lin ang="5400000" scaled="0"/>
          </a:gradFill>
          <a:latin typeface="+mn-lt"/>
          <a:ea typeface="+mn-ea"/>
          <a:cs typeface="+mn-cs"/>
        </a:defRPr>
      </a:lvl3pPr>
      <a:lvl4pPr marL="1716088" indent="-346075"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4pPr>
      <a:lvl5pPr marL="2173288" indent="-336550"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4" name="Rectangle 3"/>
          <p:cNvSpPr/>
          <p:nvPr/>
        </p:nvSpPr>
        <p:spPr bwMode="auto">
          <a:xfrm>
            <a:off x="1" y="0"/>
            <a:ext cx="308344"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ln>
                <a:solidFill>
                  <a:schemeClr val="bg1">
                    <a:alpha val="0"/>
                  </a:schemeClr>
                </a:solidFill>
              </a:ln>
              <a:gradFill>
                <a:gsLst>
                  <a:gs pos="0">
                    <a:srgbClr val="FFFFFF"/>
                  </a:gs>
                  <a:gs pos="100000">
                    <a:srgbClr val="FFFFFF"/>
                  </a:gs>
                </a:gsLst>
                <a:lin ang="5400000" scaled="0"/>
              </a:gradFill>
            </a:endParaRPr>
          </a:p>
        </p:txBody>
      </p:sp>
      <p:sp>
        <p:nvSpPr>
          <p:cNvPr id="5" name="Rectangle 4"/>
          <p:cNvSpPr/>
          <p:nvPr/>
        </p:nvSpPr>
        <p:spPr bwMode="auto">
          <a:xfrm>
            <a:off x="0" y="0"/>
            <a:ext cx="12188825" cy="14478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ln>
                <a:solidFill>
                  <a:schemeClr val="bg1">
                    <a:alpha val="0"/>
                  </a:schemeClr>
                </a:solidFill>
              </a:ln>
              <a:gradFill>
                <a:gsLst>
                  <a:gs pos="0">
                    <a:srgbClr val="FFFFFF"/>
                  </a:gs>
                  <a:gs pos="100000">
                    <a:srgbClr val="FFFFFF"/>
                  </a:gs>
                </a:gsLst>
                <a:lin ang="5400000" scaled="0"/>
              </a:gradFill>
            </a:endParaRPr>
          </a:p>
        </p:txBody>
      </p:sp>
      <p:sp>
        <p:nvSpPr>
          <p:cNvPr id="2" name="Title Placeholder 1"/>
          <p:cNvSpPr>
            <a:spLocks noGrp="1"/>
          </p:cNvSpPr>
          <p:nvPr>
            <p:ph type="title"/>
          </p:nvPr>
        </p:nvSpPr>
        <p:spPr>
          <a:xfrm>
            <a:off x="516572" y="228601"/>
            <a:ext cx="1115568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691640"/>
            <a:ext cx="11149012" cy="184665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800" b="0" kern="1200" cap="none" spc="-100" baseline="0" dirty="0">
          <a:ln w="3175">
            <a:solidFill>
              <a:schemeClr val="bg1">
                <a:alpha val="0"/>
              </a:schemeClr>
            </a:solidFill>
          </a:ln>
          <a:solidFill>
            <a:schemeClr val="bg1">
              <a:alpha val="99000"/>
            </a:schemeClr>
          </a:solidFill>
          <a:effectLst/>
          <a:latin typeface="Segoe UI Light" pitchFamily="34" charset="0"/>
          <a:ea typeface="+mn-ea"/>
          <a:cs typeface="Arial" charset="0"/>
        </a:defRPr>
      </a:lvl1pPr>
    </p:titleStyle>
    <p:bodyStyle>
      <a:lvl1pPr marL="0" indent="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1pPr>
      <a:lvl2pPr marL="460375" indent="-635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2pPr>
      <a:lvl3pPr marL="912813" indent="-635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3pPr>
      <a:lvl4pPr marL="1373188" indent="635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4pPr>
      <a:lvl5pPr marL="1831975" indent="0" algn="l" defTabSz="914363" rtl="0" eaLnBrk="1" latinLnBrk="0" hangingPunct="1">
        <a:lnSpc>
          <a:spcPct val="100000"/>
        </a:lnSpc>
        <a:spcBef>
          <a:spcPts val="600"/>
        </a:spcBef>
        <a:buFont typeface="Arial" pitchFamily="34" charset="0"/>
        <a:buNone/>
        <a:defRPr sz="2000" b="0" kern="1200">
          <a:ln>
            <a:solidFill>
              <a:schemeClr val="bg1">
                <a:alpha val="0"/>
              </a:schemeClr>
            </a:solidFill>
          </a:ln>
          <a:solidFill>
            <a:srgbClr val="595959"/>
          </a:solidFill>
          <a:latin typeface="Consolas" pitchFamily="49" charset="0"/>
          <a:ea typeface="+mn-ea"/>
          <a:cs typeface="Consolas"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4" name="Text Placeholder 3"/>
          <p:cNvSpPr>
            <a:spLocks noGrp="1"/>
          </p:cNvSpPr>
          <p:nvPr>
            <p:ph type="body" idx="1"/>
          </p:nvPr>
        </p:nvSpPr>
        <p:spPr>
          <a:xfrm>
            <a:off x="520700" y="1447800"/>
            <a:ext cx="11152188" cy="2055947"/>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83658730"/>
      </p:ext>
    </p:extLst>
  </p:cSld>
  <p:clrMap bg1="dk1" tx1="lt1" bg2="dk2" tx2="lt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a:gsLst>
              <a:gs pos="1250">
                <a:schemeClr val="tx1"/>
              </a:gs>
              <a:gs pos="100000">
                <a:schemeClr val="tx1"/>
              </a:gs>
            </a:gsLst>
            <a:lin ang="5400000" scaled="0"/>
          </a:gradFill>
          <a:effectLst/>
          <a:latin typeface="+mj-lt"/>
          <a:ea typeface="+mn-ea"/>
          <a:cs typeface="Arial" charset="0"/>
        </a:defRPr>
      </a:lvl1pPr>
    </p:titleStyle>
    <p:bodyStyle>
      <a:lvl1pPr marL="339725" marR="0" indent="-339725" algn="l" defTabSz="914363" rtl="0" eaLnBrk="1" fontAlgn="auto" latinLnBrk="0" hangingPunct="1">
        <a:lnSpc>
          <a:spcPct val="90000"/>
        </a:lnSpc>
        <a:spcBef>
          <a:spcPct val="20000"/>
        </a:spcBef>
        <a:spcAft>
          <a:spcPts val="0"/>
        </a:spcAft>
        <a:buClrTx/>
        <a:buSzPct val="90000"/>
        <a:buFont typeface="Arial" pitchFamily="34" charset="0"/>
        <a:buChar char="•"/>
        <a:tabLst/>
        <a:defRPr sz="3600" kern="1200" spc="-70" baseline="0">
          <a:gradFill>
            <a:gsLst>
              <a:gs pos="1250">
                <a:schemeClr val="tx1"/>
              </a:gs>
              <a:gs pos="100000">
                <a:schemeClr val="tx1"/>
              </a:gs>
            </a:gsLst>
            <a:lin ang="5400000" scaled="0"/>
          </a:gradFill>
          <a:latin typeface="+mj-lt"/>
          <a:ea typeface="+mn-ea"/>
          <a:cs typeface="+mn-cs"/>
        </a:defRPr>
      </a:lvl1pPr>
      <a:lvl2pPr marL="573088" marR="0" indent="-233363" algn="l" defTabSz="914363"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7985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798513" algn="l"/>
        </a:tabLst>
        <a:defRPr sz="2400" kern="1200" spc="0" baseline="0">
          <a:gradFill>
            <a:gsLst>
              <a:gs pos="1250">
                <a:schemeClr val="tx1"/>
              </a:gs>
              <a:gs pos="100000">
                <a:schemeClr val="tx1"/>
              </a:gs>
            </a:gsLst>
            <a:lin ang="5400000" scaled="0"/>
          </a:gradFill>
          <a:latin typeface="+mn-lt"/>
          <a:ea typeface="+mn-ea"/>
          <a:cs typeface="+mn-cs"/>
        </a:defRPr>
      </a:lvl3pPr>
      <a:lvl4pPr marL="1030288" marR="0" indent="-231775" algn="l" defTabSz="914363" rtl="0" eaLnBrk="1" fontAlgn="auto" latinLnBrk="0" hangingPunct="1">
        <a:lnSpc>
          <a:spcPct val="90000"/>
        </a:lnSpc>
        <a:spcBef>
          <a:spcPct val="20000"/>
        </a:spcBef>
        <a:spcAft>
          <a:spcPts val="0"/>
        </a:spcAft>
        <a:buClrTx/>
        <a:buSzPct val="90000"/>
        <a:buFont typeface="Wingdings"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57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1255713" algn="l"/>
        </a:tabLst>
        <a:defRPr sz="2000" kern="1200" spc="0" baseline="0">
          <a:gradFill>
            <a:gsLst>
              <a:gs pos="1250">
                <a:schemeClr val="tx1"/>
              </a:gs>
              <a:gs pos="100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oleObject" Target="../embeddings/oleObject1.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10.pn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image" Target="../media/image9.emf"/><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vmlDrawing" Target="../drawings/vmlDrawing2.v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oleObject" Target="../embeddings/oleObject2.bin"/><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notesSlide" Target="../notesSlides/notesSlide2.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slideLayout" Target="../slideLayouts/slideLayout7.xml"/><Relationship Id="rId27" Type="http://schemas.microsoft.com/office/2007/relationships/hdphoto" Target="../media/hdphoto6.wdp"/></Relationships>
</file>

<file path=ppt/slides/_rels/slide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9.emf"/><Relationship Id="rId2" Type="http://schemas.openxmlformats.org/officeDocument/2006/relationships/tags" Target="../tags/tag23.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Layout" Target="../slideLayouts/slideLayout7.xml"/><Relationship Id="rId5" Type="http://schemas.openxmlformats.org/officeDocument/2006/relationships/tags" Target="../tags/tag29.xml"/><Relationship Id="rId4" Type="http://schemas.openxmlformats.org/officeDocument/2006/relationships/tags" Target="../tags/tag28.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2.xml"/><Relationship Id="rId7" Type="http://schemas.openxmlformats.org/officeDocument/2006/relationships/tags" Target="../tags/tag3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8.xml"/><Relationship Id="rId7" Type="http://schemas.openxmlformats.org/officeDocument/2006/relationships/notesSlide" Target="../notesSlides/notesSlide4.xml"/><Relationship Id="rId2" Type="http://schemas.openxmlformats.org/officeDocument/2006/relationships/tags" Target="../tags/tag37.xml"/><Relationship Id="rId1" Type="http://schemas.openxmlformats.org/officeDocument/2006/relationships/vmlDrawing" Target="../drawings/vmlDrawing4.vml"/><Relationship Id="rId6" Type="http://schemas.openxmlformats.org/officeDocument/2006/relationships/slideLayout" Target="../slideLayouts/slideLayout6.xml"/><Relationship Id="rId5" Type="http://schemas.openxmlformats.org/officeDocument/2006/relationships/tags" Target="../tags/tag40.xml"/><Relationship Id="rId4" Type="http://schemas.openxmlformats.org/officeDocument/2006/relationships/tags" Target="../tags/tag39.xml"/><Relationship Id="rId9" Type="http://schemas.openxmlformats.org/officeDocument/2006/relationships/image" Target="../media/image9.emf"/></Relationships>
</file>

<file path=ppt/slides/_rels/slide8.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tags" Target="../tags/tag52.xml"/><Relationship Id="rId18" Type="http://schemas.openxmlformats.org/officeDocument/2006/relationships/tags" Target="../tags/tag57.xml"/><Relationship Id="rId3" Type="http://schemas.openxmlformats.org/officeDocument/2006/relationships/tags" Target="../tags/tag42.xml"/><Relationship Id="rId21" Type="http://schemas.openxmlformats.org/officeDocument/2006/relationships/tags" Target="../tags/tag60.xml"/><Relationship Id="rId7" Type="http://schemas.openxmlformats.org/officeDocument/2006/relationships/tags" Target="../tags/tag46.xml"/><Relationship Id="rId12" Type="http://schemas.openxmlformats.org/officeDocument/2006/relationships/tags" Target="../tags/tag51.xml"/><Relationship Id="rId17" Type="http://schemas.openxmlformats.org/officeDocument/2006/relationships/tags" Target="../tags/tag56.xml"/><Relationship Id="rId25" Type="http://schemas.openxmlformats.org/officeDocument/2006/relationships/image" Target="../media/image9.emf"/><Relationship Id="rId2" Type="http://schemas.openxmlformats.org/officeDocument/2006/relationships/tags" Target="../tags/tag41.xml"/><Relationship Id="rId16" Type="http://schemas.openxmlformats.org/officeDocument/2006/relationships/tags" Target="../tags/tag55.xml"/><Relationship Id="rId20" Type="http://schemas.openxmlformats.org/officeDocument/2006/relationships/tags" Target="../tags/tag59.xml"/><Relationship Id="rId1" Type="http://schemas.openxmlformats.org/officeDocument/2006/relationships/vmlDrawing" Target="../drawings/vmlDrawing5.vml"/><Relationship Id="rId6" Type="http://schemas.openxmlformats.org/officeDocument/2006/relationships/tags" Target="../tags/tag45.xml"/><Relationship Id="rId11" Type="http://schemas.openxmlformats.org/officeDocument/2006/relationships/tags" Target="../tags/tag50.xml"/><Relationship Id="rId24" Type="http://schemas.openxmlformats.org/officeDocument/2006/relationships/oleObject" Target="../embeddings/oleObject5.bin"/><Relationship Id="rId5" Type="http://schemas.openxmlformats.org/officeDocument/2006/relationships/tags" Target="../tags/tag44.xml"/><Relationship Id="rId15" Type="http://schemas.openxmlformats.org/officeDocument/2006/relationships/tags" Target="../tags/tag54.xml"/><Relationship Id="rId23" Type="http://schemas.openxmlformats.org/officeDocument/2006/relationships/notesSlide" Target="../notesSlides/notesSlide5.xml"/><Relationship Id="rId10" Type="http://schemas.openxmlformats.org/officeDocument/2006/relationships/tags" Target="../tags/tag49.xml"/><Relationship Id="rId19" Type="http://schemas.openxmlformats.org/officeDocument/2006/relationships/tags" Target="../tags/tag58.xml"/><Relationship Id="rId4" Type="http://schemas.openxmlformats.org/officeDocument/2006/relationships/tags" Target="../tags/tag43.xml"/><Relationship Id="rId9" Type="http://schemas.openxmlformats.org/officeDocument/2006/relationships/tags" Target="../tags/tag48.xml"/><Relationship Id="rId14" Type="http://schemas.openxmlformats.org/officeDocument/2006/relationships/tags" Target="../tags/tag53.xml"/><Relationship Id="rId2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tags" Target="../tags/tag72.xml"/><Relationship Id="rId18" Type="http://schemas.openxmlformats.org/officeDocument/2006/relationships/tags" Target="../tags/tag77.xml"/><Relationship Id="rId3" Type="http://schemas.openxmlformats.org/officeDocument/2006/relationships/tags" Target="../tags/tag62.xml"/><Relationship Id="rId21" Type="http://schemas.openxmlformats.org/officeDocument/2006/relationships/tags" Target="../tags/tag80.xml"/><Relationship Id="rId7" Type="http://schemas.openxmlformats.org/officeDocument/2006/relationships/tags" Target="../tags/tag66.xml"/><Relationship Id="rId12" Type="http://schemas.openxmlformats.org/officeDocument/2006/relationships/tags" Target="../tags/tag71.xml"/><Relationship Id="rId17" Type="http://schemas.openxmlformats.org/officeDocument/2006/relationships/tags" Target="../tags/tag76.xml"/><Relationship Id="rId25" Type="http://schemas.openxmlformats.org/officeDocument/2006/relationships/image" Target="../media/image9.emf"/><Relationship Id="rId2" Type="http://schemas.openxmlformats.org/officeDocument/2006/relationships/tags" Target="../tags/tag61.xml"/><Relationship Id="rId16" Type="http://schemas.openxmlformats.org/officeDocument/2006/relationships/tags" Target="../tags/tag75.xml"/><Relationship Id="rId20" Type="http://schemas.openxmlformats.org/officeDocument/2006/relationships/tags" Target="../tags/tag79.xml"/><Relationship Id="rId1" Type="http://schemas.openxmlformats.org/officeDocument/2006/relationships/vmlDrawing" Target="../drawings/vmlDrawing6.vml"/><Relationship Id="rId6" Type="http://schemas.openxmlformats.org/officeDocument/2006/relationships/tags" Target="../tags/tag65.xml"/><Relationship Id="rId11" Type="http://schemas.openxmlformats.org/officeDocument/2006/relationships/tags" Target="../tags/tag70.xml"/><Relationship Id="rId24" Type="http://schemas.openxmlformats.org/officeDocument/2006/relationships/oleObject" Target="../embeddings/oleObject6.bin"/><Relationship Id="rId5" Type="http://schemas.openxmlformats.org/officeDocument/2006/relationships/tags" Target="../tags/tag64.xml"/><Relationship Id="rId15" Type="http://schemas.openxmlformats.org/officeDocument/2006/relationships/tags" Target="../tags/tag74.xml"/><Relationship Id="rId23" Type="http://schemas.openxmlformats.org/officeDocument/2006/relationships/notesSlide" Target="../notesSlides/notesSlide6.xml"/><Relationship Id="rId10" Type="http://schemas.openxmlformats.org/officeDocument/2006/relationships/tags" Target="../tags/tag69.xml"/><Relationship Id="rId19" Type="http://schemas.openxmlformats.org/officeDocument/2006/relationships/tags" Target="../tags/tag78.xml"/><Relationship Id="rId4" Type="http://schemas.openxmlformats.org/officeDocument/2006/relationships/tags" Target="../tags/tag63.xml"/><Relationship Id="rId9" Type="http://schemas.openxmlformats.org/officeDocument/2006/relationships/tags" Target="../tags/tag68.xml"/><Relationship Id="rId14" Type="http://schemas.openxmlformats.org/officeDocument/2006/relationships/tags" Target="../tags/tag73.xml"/><Relationship Id="rId2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tags" Target="../tags/tag92.xml"/><Relationship Id="rId18" Type="http://schemas.openxmlformats.org/officeDocument/2006/relationships/tags" Target="../tags/tag97.xml"/><Relationship Id="rId3" Type="http://schemas.openxmlformats.org/officeDocument/2006/relationships/tags" Target="../tags/tag82.xml"/><Relationship Id="rId21" Type="http://schemas.openxmlformats.org/officeDocument/2006/relationships/slideLayout" Target="../slideLayouts/slideLayout7.xml"/><Relationship Id="rId7" Type="http://schemas.openxmlformats.org/officeDocument/2006/relationships/tags" Target="../tags/tag86.xml"/><Relationship Id="rId12" Type="http://schemas.openxmlformats.org/officeDocument/2006/relationships/tags" Target="../tags/tag91.xml"/><Relationship Id="rId17" Type="http://schemas.openxmlformats.org/officeDocument/2006/relationships/tags" Target="../tags/tag96.xml"/><Relationship Id="rId2" Type="http://schemas.openxmlformats.org/officeDocument/2006/relationships/tags" Target="../tags/tag81.xml"/><Relationship Id="rId16" Type="http://schemas.openxmlformats.org/officeDocument/2006/relationships/tags" Target="../tags/tag95.xml"/><Relationship Id="rId20" Type="http://schemas.openxmlformats.org/officeDocument/2006/relationships/tags" Target="../tags/tag99.xml"/><Relationship Id="rId1" Type="http://schemas.openxmlformats.org/officeDocument/2006/relationships/vmlDrawing" Target="../drawings/vmlDrawing7.vml"/><Relationship Id="rId6" Type="http://schemas.openxmlformats.org/officeDocument/2006/relationships/tags" Target="../tags/tag85.xml"/><Relationship Id="rId11" Type="http://schemas.openxmlformats.org/officeDocument/2006/relationships/tags" Target="../tags/tag90.xml"/><Relationship Id="rId24" Type="http://schemas.openxmlformats.org/officeDocument/2006/relationships/image" Target="../media/image9.emf"/><Relationship Id="rId5" Type="http://schemas.openxmlformats.org/officeDocument/2006/relationships/tags" Target="../tags/tag84.xml"/><Relationship Id="rId15" Type="http://schemas.openxmlformats.org/officeDocument/2006/relationships/tags" Target="../tags/tag94.xml"/><Relationship Id="rId23" Type="http://schemas.openxmlformats.org/officeDocument/2006/relationships/oleObject" Target="../embeddings/oleObject7.bin"/><Relationship Id="rId10" Type="http://schemas.openxmlformats.org/officeDocument/2006/relationships/tags" Target="../tags/tag89.xml"/><Relationship Id="rId19" Type="http://schemas.openxmlformats.org/officeDocument/2006/relationships/tags" Target="../tags/tag98.xml"/><Relationship Id="rId4" Type="http://schemas.openxmlformats.org/officeDocument/2006/relationships/tags" Target="../tags/tag83.xml"/><Relationship Id="rId9" Type="http://schemas.openxmlformats.org/officeDocument/2006/relationships/tags" Target="../tags/tag88.xml"/><Relationship Id="rId14" Type="http://schemas.openxmlformats.org/officeDocument/2006/relationships/tags" Target="../tags/tag93.xml"/><Relationship Id="rId2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8.wdp"/><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2.png"/><Relationship Id="rId5" Type="http://schemas.microsoft.com/office/2007/relationships/hdphoto" Target="../media/hdphoto7.wdp"/><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101.xml"/><Relationship Id="rId7" Type="http://schemas.openxmlformats.org/officeDocument/2006/relationships/notesSlide" Target="../notesSlides/notesSlide12.xml"/><Relationship Id="rId2" Type="http://schemas.openxmlformats.org/officeDocument/2006/relationships/tags" Target="../tags/tag100.xml"/><Relationship Id="rId1" Type="http://schemas.openxmlformats.org/officeDocument/2006/relationships/vmlDrawing" Target="../drawings/vmlDrawing8.vml"/><Relationship Id="rId6" Type="http://schemas.openxmlformats.org/officeDocument/2006/relationships/slideLayout" Target="../slideLayouts/slideLayout7.xml"/><Relationship Id="rId11" Type="http://schemas.microsoft.com/office/2007/relationships/hdphoto" Target="../media/hdphoto9.wdp"/><Relationship Id="rId5" Type="http://schemas.openxmlformats.org/officeDocument/2006/relationships/tags" Target="../tags/tag103.xml"/><Relationship Id="rId10" Type="http://schemas.openxmlformats.org/officeDocument/2006/relationships/image" Target="../media/image16.png"/><Relationship Id="rId4" Type="http://schemas.openxmlformats.org/officeDocument/2006/relationships/tags" Target="../tags/tag102.xml"/><Relationship Id="rId9" Type="http://schemas.openxmlformats.org/officeDocument/2006/relationships/image" Target="../media/image9.emf"/></Relationships>
</file>

<file path=ppt/slides/_rels/slide16.xml.rels><?xml version="1.0" encoding="UTF-8" standalone="yes"?>
<Relationships xmlns="http://schemas.openxmlformats.org/package/2006/relationships"><Relationship Id="rId8" Type="http://schemas.openxmlformats.org/officeDocument/2006/relationships/tags" Target="../tags/tag110.xml"/><Relationship Id="rId13" Type="http://schemas.openxmlformats.org/officeDocument/2006/relationships/tags" Target="../tags/tag115.xml"/><Relationship Id="rId18" Type="http://schemas.openxmlformats.org/officeDocument/2006/relationships/tags" Target="../tags/tag120.xml"/><Relationship Id="rId3" Type="http://schemas.openxmlformats.org/officeDocument/2006/relationships/tags" Target="../tags/tag105.xml"/><Relationship Id="rId21" Type="http://schemas.openxmlformats.org/officeDocument/2006/relationships/slideLayout" Target="../slideLayouts/slideLayout6.xml"/><Relationship Id="rId7" Type="http://schemas.openxmlformats.org/officeDocument/2006/relationships/tags" Target="../tags/tag109.xml"/><Relationship Id="rId12" Type="http://schemas.openxmlformats.org/officeDocument/2006/relationships/tags" Target="../tags/tag114.xml"/><Relationship Id="rId17" Type="http://schemas.openxmlformats.org/officeDocument/2006/relationships/tags" Target="../tags/tag119.xml"/><Relationship Id="rId2" Type="http://schemas.openxmlformats.org/officeDocument/2006/relationships/tags" Target="../tags/tag104.xml"/><Relationship Id="rId16" Type="http://schemas.openxmlformats.org/officeDocument/2006/relationships/tags" Target="../tags/tag118.xml"/><Relationship Id="rId20" Type="http://schemas.openxmlformats.org/officeDocument/2006/relationships/tags" Target="../tags/tag122.xml"/><Relationship Id="rId1" Type="http://schemas.openxmlformats.org/officeDocument/2006/relationships/vmlDrawing" Target="../drawings/vmlDrawing9.vml"/><Relationship Id="rId6" Type="http://schemas.openxmlformats.org/officeDocument/2006/relationships/tags" Target="../tags/tag108.xml"/><Relationship Id="rId11" Type="http://schemas.openxmlformats.org/officeDocument/2006/relationships/tags" Target="../tags/tag113.xml"/><Relationship Id="rId24" Type="http://schemas.openxmlformats.org/officeDocument/2006/relationships/image" Target="../media/image9.emf"/><Relationship Id="rId5" Type="http://schemas.openxmlformats.org/officeDocument/2006/relationships/tags" Target="../tags/tag107.xml"/><Relationship Id="rId15" Type="http://schemas.openxmlformats.org/officeDocument/2006/relationships/tags" Target="../tags/tag117.xml"/><Relationship Id="rId23" Type="http://schemas.openxmlformats.org/officeDocument/2006/relationships/oleObject" Target="../embeddings/oleObject9.bin"/><Relationship Id="rId10" Type="http://schemas.openxmlformats.org/officeDocument/2006/relationships/tags" Target="../tags/tag112.xml"/><Relationship Id="rId19" Type="http://schemas.openxmlformats.org/officeDocument/2006/relationships/tags" Target="../tags/tag121.xml"/><Relationship Id="rId4" Type="http://schemas.openxmlformats.org/officeDocument/2006/relationships/tags" Target="../tags/tag106.xml"/><Relationship Id="rId9" Type="http://schemas.openxmlformats.org/officeDocument/2006/relationships/tags" Target="../tags/tag111.xml"/><Relationship Id="rId14" Type="http://schemas.openxmlformats.org/officeDocument/2006/relationships/tags" Target="../tags/tag116.xml"/><Relationship Id="rId2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24.xml"/><Relationship Id="rId7" Type="http://schemas.openxmlformats.org/officeDocument/2006/relationships/oleObject" Target="../embeddings/oleObject10.bin"/><Relationship Id="rId2" Type="http://schemas.openxmlformats.org/officeDocument/2006/relationships/tags" Target="../tags/tag123.xml"/><Relationship Id="rId1" Type="http://schemas.openxmlformats.org/officeDocument/2006/relationships/vmlDrawing" Target="../drawings/vmlDrawing10.vml"/><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tags" Target="../tags/tag125.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tags" Target="../tags/tag127.xml"/><Relationship Id="rId7" Type="http://schemas.openxmlformats.org/officeDocument/2006/relationships/notesSlide" Target="../notesSlides/notesSlide15.xml"/><Relationship Id="rId2" Type="http://schemas.openxmlformats.org/officeDocument/2006/relationships/tags" Target="../tags/tag126.xml"/><Relationship Id="rId1" Type="http://schemas.openxmlformats.org/officeDocument/2006/relationships/vmlDrawing" Target="../drawings/vmlDrawing11.vml"/><Relationship Id="rId6" Type="http://schemas.openxmlformats.org/officeDocument/2006/relationships/slideLayout" Target="../slideLayouts/slideLayout17.xml"/><Relationship Id="rId5" Type="http://schemas.openxmlformats.org/officeDocument/2006/relationships/tags" Target="../tags/tag129.xml"/><Relationship Id="rId4" Type="http://schemas.openxmlformats.org/officeDocument/2006/relationships/tags" Target="../tags/tag128.xml"/><Relationship Id="rId9" Type="http://schemas.openxmlformats.org/officeDocument/2006/relationships/image" Target="../media/image9.emf"/></Relationships>
</file>

<file path=ppt/slides/_rels/slide19.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31.xml"/><Relationship Id="rId7" Type="http://schemas.openxmlformats.org/officeDocument/2006/relationships/oleObject" Target="../embeddings/oleObject12.bin"/><Relationship Id="rId2" Type="http://schemas.openxmlformats.org/officeDocument/2006/relationships/tags" Target="../tags/tag130.xml"/><Relationship Id="rId1" Type="http://schemas.openxmlformats.org/officeDocument/2006/relationships/vmlDrawing" Target="../drawings/vmlDrawing12.vml"/><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tags" Target="../tags/tag132.xml"/></Relationships>
</file>

<file path=ppt/slides/_rels/slide20.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34.xml"/><Relationship Id="rId7" Type="http://schemas.openxmlformats.org/officeDocument/2006/relationships/oleObject" Target="../embeddings/oleObject13.bin"/><Relationship Id="rId2" Type="http://schemas.openxmlformats.org/officeDocument/2006/relationships/tags" Target="../tags/tag133.xml"/><Relationship Id="rId1" Type="http://schemas.openxmlformats.org/officeDocument/2006/relationships/vmlDrawing" Target="../drawings/vmlDrawing13.vml"/><Relationship Id="rId6" Type="http://schemas.openxmlformats.org/officeDocument/2006/relationships/notesSlide" Target="../notesSlides/notesSlide17.xml"/><Relationship Id="rId5" Type="http://schemas.openxmlformats.org/officeDocument/2006/relationships/slideLayout" Target="../slideLayouts/slideLayout6.xml"/><Relationship Id="rId4" Type="http://schemas.openxmlformats.org/officeDocument/2006/relationships/tags" Target="../tags/tag135.xml"/></Relationships>
</file>

<file path=ppt/slides/_rels/slide21.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37.xml"/><Relationship Id="rId7" Type="http://schemas.openxmlformats.org/officeDocument/2006/relationships/oleObject" Target="../embeddings/oleObject14.bin"/><Relationship Id="rId2" Type="http://schemas.openxmlformats.org/officeDocument/2006/relationships/tags" Target="../tags/tag136.xml"/><Relationship Id="rId1" Type="http://schemas.openxmlformats.org/officeDocument/2006/relationships/vmlDrawing" Target="../drawings/vmlDrawing14.vml"/><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tags" Target="../tags/tag138.xml"/></Relationships>
</file>

<file path=ppt/slides/_rels/slide2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40.xml"/><Relationship Id="rId7" Type="http://schemas.openxmlformats.org/officeDocument/2006/relationships/oleObject" Target="../embeddings/oleObject15.bin"/><Relationship Id="rId2" Type="http://schemas.openxmlformats.org/officeDocument/2006/relationships/tags" Target="../tags/tag139.xml"/><Relationship Id="rId1" Type="http://schemas.openxmlformats.org/officeDocument/2006/relationships/vmlDrawing" Target="../drawings/vmlDrawing15.vml"/><Relationship Id="rId6" Type="http://schemas.openxmlformats.org/officeDocument/2006/relationships/notesSlide" Target="../notesSlides/notesSlide19.xml"/><Relationship Id="rId5" Type="http://schemas.openxmlformats.org/officeDocument/2006/relationships/slideLayout" Target="../slideLayouts/slideLayout19.xml"/><Relationship Id="rId4" Type="http://schemas.openxmlformats.org/officeDocument/2006/relationships/tags" Target="../tags/tag141.xml"/></Relationships>
</file>

<file path=ppt/slides/_rels/slide2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43.xml"/><Relationship Id="rId7" Type="http://schemas.openxmlformats.org/officeDocument/2006/relationships/oleObject" Target="../embeddings/oleObject16.bin"/><Relationship Id="rId2" Type="http://schemas.openxmlformats.org/officeDocument/2006/relationships/tags" Target="../tags/tag142.xml"/><Relationship Id="rId1" Type="http://schemas.openxmlformats.org/officeDocument/2006/relationships/vmlDrawing" Target="../drawings/vmlDrawing16.vml"/><Relationship Id="rId6" Type="http://schemas.openxmlformats.org/officeDocument/2006/relationships/notesSlide" Target="../notesSlides/notesSlide20.xml"/><Relationship Id="rId5" Type="http://schemas.openxmlformats.org/officeDocument/2006/relationships/slideLayout" Target="../slideLayouts/slideLayout19.xml"/><Relationship Id="rId4" Type="http://schemas.openxmlformats.org/officeDocument/2006/relationships/tags" Target="../tags/tag144.xml"/><Relationship Id="rId9" Type="http://schemas.openxmlformats.org/officeDocument/2006/relationships/hyperlink" Target="http://schemas.microsoft.com/ServiceHosting/2008/10/ServiceDefinition"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46.xml"/><Relationship Id="rId7" Type="http://schemas.openxmlformats.org/officeDocument/2006/relationships/oleObject" Target="../embeddings/oleObject17.bin"/><Relationship Id="rId2" Type="http://schemas.openxmlformats.org/officeDocument/2006/relationships/tags" Target="../tags/tag145.xml"/><Relationship Id="rId1" Type="http://schemas.openxmlformats.org/officeDocument/2006/relationships/vmlDrawing" Target="../drawings/vmlDrawing17.vml"/><Relationship Id="rId6" Type="http://schemas.openxmlformats.org/officeDocument/2006/relationships/notesSlide" Target="../notesSlides/notesSlide21.xml"/><Relationship Id="rId5" Type="http://schemas.openxmlformats.org/officeDocument/2006/relationships/slideLayout" Target="../slideLayouts/slideLayout19.xml"/><Relationship Id="rId4" Type="http://schemas.openxmlformats.org/officeDocument/2006/relationships/tags" Target="../tags/tag147.xml"/></Relationships>
</file>

<file path=ppt/slides/_rels/slide25.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49.xml"/><Relationship Id="rId7" Type="http://schemas.openxmlformats.org/officeDocument/2006/relationships/oleObject" Target="../embeddings/oleObject18.bin"/><Relationship Id="rId2" Type="http://schemas.openxmlformats.org/officeDocument/2006/relationships/tags" Target="../tags/tag148.xml"/><Relationship Id="rId1" Type="http://schemas.openxmlformats.org/officeDocument/2006/relationships/vmlDrawing" Target="../drawings/vmlDrawing18.vml"/><Relationship Id="rId6" Type="http://schemas.openxmlformats.org/officeDocument/2006/relationships/notesSlide" Target="../notesSlides/notesSlide22.xml"/><Relationship Id="rId5" Type="http://schemas.openxmlformats.org/officeDocument/2006/relationships/slideLayout" Target="../slideLayouts/slideLayout19.xml"/><Relationship Id="rId4" Type="http://schemas.openxmlformats.org/officeDocument/2006/relationships/tags" Target="../tags/tag150.xml"/><Relationship Id="rId9" Type="http://schemas.openxmlformats.org/officeDocument/2006/relationships/hyperlink" Target="http://schemas.microsoft.com/serviceHosting/2008/10ServiceConfiguration"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52.xml"/><Relationship Id="rId7" Type="http://schemas.openxmlformats.org/officeDocument/2006/relationships/oleObject" Target="../embeddings/oleObject19.bin"/><Relationship Id="rId2" Type="http://schemas.openxmlformats.org/officeDocument/2006/relationships/tags" Target="../tags/tag151.xml"/><Relationship Id="rId1" Type="http://schemas.openxmlformats.org/officeDocument/2006/relationships/vmlDrawing" Target="../drawings/vmlDrawing19.vml"/><Relationship Id="rId6" Type="http://schemas.openxmlformats.org/officeDocument/2006/relationships/notesSlide" Target="../notesSlides/notesSlide23.xml"/><Relationship Id="rId5" Type="http://schemas.openxmlformats.org/officeDocument/2006/relationships/slideLayout" Target="../slideLayouts/slideLayout6.xml"/><Relationship Id="rId4" Type="http://schemas.openxmlformats.org/officeDocument/2006/relationships/tags" Target="../tags/tag153.xml"/></Relationships>
</file>

<file path=ppt/slides/_rels/slide27.xml.rels><?xml version="1.0" encoding="UTF-8" standalone="yes"?>
<Relationships xmlns="http://schemas.openxmlformats.org/package/2006/relationships"><Relationship Id="rId3" Type="http://schemas.openxmlformats.org/officeDocument/2006/relationships/tags" Target="../tags/tag155.xml"/><Relationship Id="rId7" Type="http://schemas.openxmlformats.org/officeDocument/2006/relationships/image" Target="../media/image9.emf"/><Relationship Id="rId2" Type="http://schemas.openxmlformats.org/officeDocument/2006/relationships/tags" Target="../tags/tag154.xml"/><Relationship Id="rId1" Type="http://schemas.openxmlformats.org/officeDocument/2006/relationships/vmlDrawing" Target="../drawings/vmlDrawing20.vml"/><Relationship Id="rId6" Type="http://schemas.openxmlformats.org/officeDocument/2006/relationships/oleObject" Target="../embeddings/oleObject20.bin"/><Relationship Id="rId5" Type="http://schemas.openxmlformats.org/officeDocument/2006/relationships/notesSlide" Target="../notesSlides/notesSlide24.xml"/><Relationship Id="rId4"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tags" Target="../tags/tag167.xml"/><Relationship Id="rId18" Type="http://schemas.openxmlformats.org/officeDocument/2006/relationships/notesSlide" Target="../notesSlides/notesSlide25.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tags" Target="../tags/tag166.xml"/><Relationship Id="rId17" Type="http://schemas.openxmlformats.org/officeDocument/2006/relationships/slideLayout" Target="../slideLayouts/slideLayout6.xml"/><Relationship Id="rId2" Type="http://schemas.openxmlformats.org/officeDocument/2006/relationships/tags" Target="../tags/tag156.xml"/><Relationship Id="rId16" Type="http://schemas.openxmlformats.org/officeDocument/2006/relationships/tags" Target="../tags/tag170.xml"/><Relationship Id="rId20" Type="http://schemas.openxmlformats.org/officeDocument/2006/relationships/image" Target="../media/image9.emf"/><Relationship Id="rId1" Type="http://schemas.openxmlformats.org/officeDocument/2006/relationships/vmlDrawing" Target="../drawings/vmlDrawing21.vml"/><Relationship Id="rId6" Type="http://schemas.openxmlformats.org/officeDocument/2006/relationships/tags" Target="../tags/tag160.xml"/><Relationship Id="rId11" Type="http://schemas.openxmlformats.org/officeDocument/2006/relationships/tags" Target="../tags/tag165.xml"/><Relationship Id="rId5" Type="http://schemas.openxmlformats.org/officeDocument/2006/relationships/tags" Target="../tags/tag159.xml"/><Relationship Id="rId15" Type="http://schemas.openxmlformats.org/officeDocument/2006/relationships/tags" Target="../tags/tag169.xml"/><Relationship Id="rId10" Type="http://schemas.openxmlformats.org/officeDocument/2006/relationships/tags" Target="../tags/tag164.xml"/><Relationship Id="rId19" Type="http://schemas.openxmlformats.org/officeDocument/2006/relationships/oleObject" Target="../embeddings/oleObject21.bin"/><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tags" Target="../tags/tag168.xml"/></Relationships>
</file>

<file path=ppt/slides/_rels/slide29.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72.xml"/><Relationship Id="rId7" Type="http://schemas.openxmlformats.org/officeDocument/2006/relationships/oleObject" Target="../embeddings/oleObject22.bin"/><Relationship Id="rId2" Type="http://schemas.openxmlformats.org/officeDocument/2006/relationships/tags" Target="../tags/tag171.xml"/><Relationship Id="rId1" Type="http://schemas.openxmlformats.org/officeDocument/2006/relationships/vmlDrawing" Target="../drawings/vmlDrawing22.vml"/><Relationship Id="rId6" Type="http://schemas.openxmlformats.org/officeDocument/2006/relationships/notesSlide" Target="../notesSlides/notesSlide26.xml"/><Relationship Id="rId5" Type="http://schemas.openxmlformats.org/officeDocument/2006/relationships/slideLayout" Target="../slideLayouts/slideLayout6.xml"/><Relationship Id="rId4" Type="http://schemas.openxmlformats.org/officeDocument/2006/relationships/tags" Target="../tags/tag173.xml"/></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75.xml"/><Relationship Id="rId7" Type="http://schemas.openxmlformats.org/officeDocument/2006/relationships/tags" Target="../tags/tag179.xml"/><Relationship Id="rId2" Type="http://schemas.openxmlformats.org/officeDocument/2006/relationships/tags" Target="../tags/tag174.xml"/><Relationship Id="rId1" Type="http://schemas.openxmlformats.org/officeDocument/2006/relationships/vmlDrawing" Target="../drawings/vmlDrawing23.vml"/><Relationship Id="rId6" Type="http://schemas.openxmlformats.org/officeDocument/2006/relationships/tags" Target="../tags/tag178.xml"/><Relationship Id="rId11" Type="http://schemas.openxmlformats.org/officeDocument/2006/relationships/image" Target="../media/image9.emf"/><Relationship Id="rId5" Type="http://schemas.openxmlformats.org/officeDocument/2006/relationships/tags" Target="../tags/tag177.xml"/><Relationship Id="rId10" Type="http://schemas.openxmlformats.org/officeDocument/2006/relationships/oleObject" Target="../embeddings/oleObject23.bin"/><Relationship Id="rId4" Type="http://schemas.openxmlformats.org/officeDocument/2006/relationships/tags" Target="../tags/tag176.xml"/><Relationship Id="rId9"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8" Type="http://schemas.openxmlformats.org/officeDocument/2006/relationships/tags" Target="../tags/tag186.xml"/><Relationship Id="rId13" Type="http://schemas.openxmlformats.org/officeDocument/2006/relationships/tags" Target="../tags/tag191.xml"/><Relationship Id="rId18" Type="http://schemas.openxmlformats.org/officeDocument/2006/relationships/tags" Target="../tags/tag196.xml"/><Relationship Id="rId3" Type="http://schemas.openxmlformats.org/officeDocument/2006/relationships/tags" Target="../tags/tag181.xml"/><Relationship Id="rId21" Type="http://schemas.openxmlformats.org/officeDocument/2006/relationships/tags" Target="../tags/tag199.xml"/><Relationship Id="rId7" Type="http://schemas.openxmlformats.org/officeDocument/2006/relationships/tags" Target="../tags/tag185.xml"/><Relationship Id="rId12" Type="http://schemas.openxmlformats.org/officeDocument/2006/relationships/tags" Target="../tags/tag190.xml"/><Relationship Id="rId17" Type="http://schemas.openxmlformats.org/officeDocument/2006/relationships/tags" Target="../tags/tag195.xml"/><Relationship Id="rId25" Type="http://schemas.openxmlformats.org/officeDocument/2006/relationships/image" Target="../media/image9.emf"/><Relationship Id="rId2" Type="http://schemas.openxmlformats.org/officeDocument/2006/relationships/tags" Target="../tags/tag180.xml"/><Relationship Id="rId16" Type="http://schemas.openxmlformats.org/officeDocument/2006/relationships/tags" Target="../tags/tag194.xml"/><Relationship Id="rId20" Type="http://schemas.openxmlformats.org/officeDocument/2006/relationships/tags" Target="../tags/tag198.xml"/><Relationship Id="rId1" Type="http://schemas.openxmlformats.org/officeDocument/2006/relationships/vmlDrawing" Target="../drawings/vmlDrawing24.vml"/><Relationship Id="rId6" Type="http://schemas.openxmlformats.org/officeDocument/2006/relationships/tags" Target="../tags/tag184.xml"/><Relationship Id="rId11" Type="http://schemas.openxmlformats.org/officeDocument/2006/relationships/tags" Target="../tags/tag189.xml"/><Relationship Id="rId24" Type="http://schemas.openxmlformats.org/officeDocument/2006/relationships/oleObject" Target="../embeddings/oleObject24.bin"/><Relationship Id="rId5" Type="http://schemas.openxmlformats.org/officeDocument/2006/relationships/tags" Target="../tags/tag183.xml"/><Relationship Id="rId15" Type="http://schemas.openxmlformats.org/officeDocument/2006/relationships/tags" Target="../tags/tag193.xml"/><Relationship Id="rId23" Type="http://schemas.openxmlformats.org/officeDocument/2006/relationships/notesSlide" Target="../notesSlides/notesSlide28.xml"/><Relationship Id="rId10" Type="http://schemas.openxmlformats.org/officeDocument/2006/relationships/tags" Target="../tags/tag188.xml"/><Relationship Id="rId19" Type="http://schemas.openxmlformats.org/officeDocument/2006/relationships/tags" Target="../tags/tag197.xml"/><Relationship Id="rId4" Type="http://schemas.openxmlformats.org/officeDocument/2006/relationships/tags" Target="../tags/tag182.xml"/><Relationship Id="rId9" Type="http://schemas.openxmlformats.org/officeDocument/2006/relationships/tags" Target="../tags/tag187.xml"/><Relationship Id="rId14" Type="http://schemas.openxmlformats.org/officeDocument/2006/relationships/tags" Target="../tags/tag192.xml"/><Relationship Id="rId22"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201.xml"/><Relationship Id="rId7" Type="http://schemas.openxmlformats.org/officeDocument/2006/relationships/oleObject" Target="../embeddings/oleObject25.bin"/><Relationship Id="rId2" Type="http://schemas.openxmlformats.org/officeDocument/2006/relationships/tags" Target="../tags/tag200.xml"/><Relationship Id="rId1" Type="http://schemas.openxmlformats.org/officeDocument/2006/relationships/vmlDrawing" Target="../drawings/vmlDrawing25.vml"/><Relationship Id="rId6" Type="http://schemas.openxmlformats.org/officeDocument/2006/relationships/notesSlide" Target="../notesSlides/notesSlide32.xml"/><Relationship Id="rId5" Type="http://schemas.openxmlformats.org/officeDocument/2006/relationships/slideLayout" Target="../slideLayouts/slideLayout6.xml"/><Relationship Id="rId4" Type="http://schemas.openxmlformats.org/officeDocument/2006/relationships/tags" Target="../tags/tag202.xml"/></Relationships>
</file>

<file path=ppt/slides/_rels/slide3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windowsazure.com/zh-cn/" TargetMode="External"/><Relationship Id="rId7" Type="http://schemas.openxmlformats.org/officeDocument/2006/relationships/hyperlink" Target="http://blog.csdn.net/azurechina" TargetMode="External"/><Relationship Id="rId2" Type="http://schemas.openxmlformats.org/officeDocument/2006/relationships/notesSlide" Target="../notesSlides/notesSlide33.xml"/><Relationship Id="rId1" Type="http://schemas.openxmlformats.org/officeDocument/2006/relationships/slideLayout" Target="../slideLayouts/slideLayout8.xml"/><Relationship Id="rId6" Type="http://schemas.openxmlformats.org/officeDocument/2006/relationships/hyperlink" Target="http://blogs.msdn.com/b/azchina/" TargetMode="External"/><Relationship Id="rId11" Type="http://schemas.openxmlformats.org/officeDocument/2006/relationships/image" Target="../media/image19.png"/><Relationship Id="rId5" Type="http://schemas.openxmlformats.org/officeDocument/2006/relationships/hyperlink" Target="http://social.msdn.microsoft.com/Forums/zh-CN/windowsazurezhchs/threads" TargetMode="External"/><Relationship Id="rId10" Type="http://schemas.openxmlformats.org/officeDocument/2006/relationships/image" Target="../media/image18.png"/><Relationship Id="rId4" Type="http://schemas.openxmlformats.org/officeDocument/2006/relationships/hyperlink" Target="http://www.microsoft.com/en-us/download/details.aspx?id=8396" TargetMode="External"/><Relationship Id="rId9" Type="http://schemas.microsoft.com/office/2007/relationships/hdphoto" Target="../media/hdphoto10.wdp"/></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203.xml"/><Relationship Id="rId1" Type="http://schemas.openxmlformats.org/officeDocument/2006/relationships/vmlDrawing" Target="../drawings/vmlDrawing26.vml"/><Relationship Id="rId6" Type="http://schemas.openxmlformats.org/officeDocument/2006/relationships/image" Target="../media/image9.emf"/><Relationship Id="rId5" Type="http://schemas.openxmlformats.org/officeDocument/2006/relationships/oleObject" Target="../embeddings/oleObject26.bin"/><Relationship Id="rId4"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052490528"/>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132"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50" cy="158750"/>
                      </a:xfrm>
                      <a:prstGeom prst="rect">
                        <a:avLst/>
                      </a:prstGeom>
                    </p:spPr>
                  </p:pic>
                </p:oleObj>
              </mc:Fallback>
            </mc:AlternateContent>
          </a:graphicData>
        </a:graphic>
      </p:graphicFrame>
      <p:sp>
        <p:nvSpPr>
          <p:cNvPr id="4" name="Title 3"/>
          <p:cNvSpPr>
            <a:spLocks noGrp="1"/>
          </p:cNvSpPr>
          <p:nvPr>
            <p:ph type="ctrTitle"/>
          </p:nvPr>
        </p:nvSpPr>
        <p:spPr/>
        <p:txBody>
          <a:bodyPr/>
          <a:lstStyle/>
          <a:p>
            <a:r>
              <a:rPr lang="en-US" dirty="0" smtClean="0"/>
              <a:t>Windows Azure Cloud Service</a:t>
            </a:r>
            <a:endParaRPr lang="en-US" dirty="0"/>
          </a:p>
        </p:txBody>
      </p:sp>
      <p:sp>
        <p:nvSpPr>
          <p:cNvPr id="7" name="Text Placeholder 6"/>
          <p:cNvSpPr>
            <a:spLocks noGrp="1"/>
          </p:cNvSpPr>
          <p:nvPr>
            <p:ph type="body" sz="quarter" idx="11"/>
          </p:nvPr>
        </p:nvSpPr>
        <p:spPr>
          <a:xfrm>
            <a:off x="519113" y="4297680"/>
            <a:ext cx="5454333" cy="815608"/>
          </a:xfrm>
        </p:spPr>
        <p:txBody>
          <a:bodyPr/>
          <a:lstStyle/>
          <a:p>
            <a:pPr lvl="0"/>
            <a:r>
              <a:rPr lang="zh-CN" altLang="en-US" dirty="0" smtClean="0"/>
              <a:t>方兴 </a:t>
            </a:r>
            <a:r>
              <a:rPr lang="en-US" altLang="zh-CN" dirty="0" smtClean="0"/>
              <a:t>xinfang@microsoft.com</a:t>
            </a:r>
            <a:endParaRPr lang="en-US" dirty="0"/>
          </a:p>
          <a:p>
            <a:pPr lvl="0"/>
            <a:r>
              <a:rPr lang="en-US" altLang="zh-CN" dirty="0" smtClean="0"/>
              <a:t>DPE</a:t>
            </a:r>
            <a:endParaRPr lang="en-US" dirty="0"/>
          </a:p>
        </p:txBody>
      </p:sp>
    </p:spTree>
    <p:extLst>
      <p:ext uri="{BB962C8B-B14F-4D97-AF65-F5344CB8AC3E}">
        <p14:creationId xmlns:p14="http://schemas.microsoft.com/office/powerpoint/2010/main" val="3159126349"/>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09398"/>
          </a:xfrm>
        </p:spPr>
        <p:txBody>
          <a:bodyPr/>
          <a:lstStyle/>
          <a:p>
            <a:r>
              <a:rPr lang="zh-CN" altLang="en-US" sz="4400" dirty="0" smtClean="0"/>
              <a:t>一个程序的上线运行需要什么？</a:t>
            </a:r>
            <a:endParaRPr lang="en-US" sz="4400" dirty="0"/>
          </a:p>
        </p:txBody>
      </p:sp>
      <p:sp>
        <p:nvSpPr>
          <p:cNvPr id="3" name="TextBox 2"/>
          <p:cNvSpPr txBox="1"/>
          <p:nvPr/>
        </p:nvSpPr>
        <p:spPr>
          <a:xfrm>
            <a:off x="1409447" y="1576137"/>
            <a:ext cx="1641475"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gradFill>
                  <a:gsLst>
                    <a:gs pos="0">
                      <a:srgbClr val="292929">
                        <a:lumMod val="90000"/>
                        <a:lumOff val="10000"/>
                      </a:srgbClr>
                    </a:gs>
                    <a:gs pos="86000">
                      <a:srgbClr val="292929">
                        <a:lumMod val="90000"/>
                        <a:lumOff val="10000"/>
                      </a:srgbClr>
                    </a:gs>
                  </a:gsLst>
                  <a:lin ang="5400000" scaled="0"/>
                </a:gradFill>
              </a:rPr>
              <a:t>开发测试</a:t>
            </a:r>
            <a:endParaRPr lang="en-US" sz="3200" dirty="0">
              <a:gradFill>
                <a:gsLst>
                  <a:gs pos="0">
                    <a:srgbClr val="292929">
                      <a:lumMod val="90000"/>
                      <a:lumOff val="10000"/>
                    </a:srgbClr>
                  </a:gs>
                  <a:gs pos="86000">
                    <a:srgbClr val="292929">
                      <a:lumMod val="90000"/>
                      <a:lumOff val="10000"/>
                    </a:srgbClr>
                  </a:gs>
                </a:gsLst>
                <a:lin ang="5400000" scaled="0"/>
              </a:gradFill>
            </a:endParaRPr>
          </a:p>
        </p:txBody>
      </p:sp>
      <p:cxnSp>
        <p:nvCxnSpPr>
          <p:cNvPr id="5" name="Straight Arrow Connector 4"/>
          <p:cNvCxnSpPr>
            <a:stCxn id="3" idx="3"/>
          </p:cNvCxnSpPr>
          <p:nvPr/>
        </p:nvCxnSpPr>
        <p:spPr>
          <a:xfrm>
            <a:off x="3050922" y="1797736"/>
            <a:ext cx="2276542" cy="2462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6" name="TextBox 5"/>
          <p:cNvSpPr txBox="1"/>
          <p:nvPr/>
        </p:nvSpPr>
        <p:spPr>
          <a:xfrm>
            <a:off x="5459812" y="1576137"/>
            <a:ext cx="820738"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gradFill>
                  <a:gsLst>
                    <a:gs pos="0">
                      <a:srgbClr val="292929">
                        <a:lumMod val="90000"/>
                        <a:lumOff val="10000"/>
                      </a:srgbClr>
                    </a:gs>
                    <a:gs pos="86000">
                      <a:srgbClr val="292929">
                        <a:lumMod val="90000"/>
                        <a:lumOff val="10000"/>
                      </a:srgbClr>
                    </a:gs>
                  </a:gsLst>
                  <a:lin ang="5400000" scaled="0"/>
                </a:gradFill>
              </a:rPr>
              <a:t>部署</a:t>
            </a:r>
            <a:endParaRPr lang="en-US" sz="3200" dirty="0">
              <a:gradFill>
                <a:gsLst>
                  <a:gs pos="0">
                    <a:srgbClr val="292929">
                      <a:lumMod val="90000"/>
                      <a:lumOff val="10000"/>
                    </a:srgbClr>
                  </a:gs>
                  <a:gs pos="86000">
                    <a:srgbClr val="292929">
                      <a:lumMod val="90000"/>
                      <a:lumOff val="10000"/>
                    </a:srgbClr>
                  </a:gs>
                </a:gsLst>
                <a:lin ang="5400000" scaled="0"/>
              </a:gradFill>
            </a:endParaRPr>
          </a:p>
        </p:txBody>
      </p:sp>
      <p:cxnSp>
        <p:nvCxnSpPr>
          <p:cNvPr id="7" name="Straight Arrow Connector 6"/>
          <p:cNvCxnSpPr>
            <a:stCxn id="6" idx="3"/>
            <a:endCxn id="8" idx="1"/>
          </p:cNvCxnSpPr>
          <p:nvPr/>
        </p:nvCxnSpPr>
        <p:spPr>
          <a:xfrm>
            <a:off x="6280550" y="1797736"/>
            <a:ext cx="2244727" cy="1203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8525277" y="1588169"/>
            <a:ext cx="820738"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gradFill>
                  <a:gsLst>
                    <a:gs pos="0">
                      <a:srgbClr val="292929">
                        <a:lumMod val="90000"/>
                        <a:lumOff val="10000"/>
                      </a:srgbClr>
                    </a:gs>
                    <a:gs pos="86000">
                      <a:srgbClr val="292929">
                        <a:lumMod val="90000"/>
                        <a:lumOff val="10000"/>
                      </a:srgbClr>
                    </a:gs>
                  </a:gsLst>
                  <a:lin ang="5400000" scaled="0"/>
                </a:gradFill>
              </a:rPr>
              <a:t>运维</a:t>
            </a:r>
            <a:endParaRPr 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11" name="TextBox 10"/>
          <p:cNvSpPr txBox="1"/>
          <p:nvPr/>
        </p:nvSpPr>
        <p:spPr>
          <a:xfrm>
            <a:off x="1155035" y="2813721"/>
            <a:ext cx="1372171" cy="615553"/>
          </a:xfrm>
          <a:prstGeom prst="rect">
            <a:avLst/>
          </a:prstGeom>
          <a:noFill/>
        </p:spPr>
        <p:txBody>
          <a:bodyPr wrap="none" lIns="0" tIns="0" rIns="0" bIns="0" rtlCol="0">
            <a:spAutoFit/>
          </a:bodyPr>
          <a:lstStyle/>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开发工具</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测试环境</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12" name="TextBox 11"/>
          <p:cNvSpPr txBox="1"/>
          <p:nvPr/>
        </p:nvSpPr>
        <p:spPr>
          <a:xfrm>
            <a:off x="4369216" y="2813721"/>
            <a:ext cx="3160032" cy="954107"/>
          </a:xfrm>
          <a:prstGeom prst="rect">
            <a:avLst/>
          </a:prstGeom>
          <a:noFill/>
        </p:spPr>
        <p:txBody>
          <a:bodyPr wrap="none" lIns="0" tIns="0" rIns="0" bIns="0" rtlCol="0">
            <a:spAutoFit/>
          </a:bodyPr>
          <a:lstStyle/>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代码打包</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单机准备：</a:t>
            </a:r>
            <a:r>
              <a:rPr lang="en-US" altLang="zh-CN" sz="2000" dirty="0" smtClean="0">
                <a:gradFill>
                  <a:gsLst>
                    <a:gs pos="0">
                      <a:srgbClr val="292929">
                        <a:lumMod val="90000"/>
                        <a:lumOff val="10000"/>
                      </a:srgbClr>
                    </a:gs>
                    <a:gs pos="86000">
                      <a:srgbClr val="292929">
                        <a:lumMod val="90000"/>
                        <a:lumOff val="10000"/>
                      </a:srgbClr>
                    </a:gs>
                  </a:gsLst>
                  <a:lin ang="5400000" scaled="0"/>
                </a:gradFill>
              </a:rPr>
              <a:t>OS/.NET/J2EE</a:t>
            </a: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集群与负载均衡配置</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14" name="TextBox 13"/>
          <p:cNvSpPr txBox="1"/>
          <p:nvPr/>
        </p:nvSpPr>
        <p:spPr>
          <a:xfrm>
            <a:off x="8188394" y="2813721"/>
            <a:ext cx="2654573" cy="1631216"/>
          </a:xfrm>
          <a:prstGeom prst="rect">
            <a:avLst/>
          </a:prstGeom>
          <a:noFill/>
        </p:spPr>
        <p:txBody>
          <a:bodyPr wrap="none" lIns="0" tIns="0" rIns="0" bIns="0" rtlCol="0">
            <a:spAutoFit/>
          </a:bodyPr>
          <a:lstStyle/>
          <a:p>
            <a:pPr marL="342900" indent="-342900">
              <a:lnSpc>
                <a:spcPct val="90000"/>
              </a:lnSpc>
              <a:spcBef>
                <a:spcPct val="20000"/>
              </a:spcBef>
              <a:buSzPct val="80000"/>
              <a:buFont typeface="Arial" panose="020B0604020202020204" pitchFamily="34" charset="0"/>
              <a:buChar char="•"/>
            </a:pPr>
            <a:r>
              <a:rPr lang="zh-CN" altLang="en-US" sz="2000" dirty="0">
                <a:gradFill>
                  <a:gsLst>
                    <a:gs pos="0">
                      <a:srgbClr val="292929">
                        <a:lumMod val="90000"/>
                        <a:lumOff val="10000"/>
                      </a:srgbClr>
                    </a:gs>
                    <a:gs pos="86000">
                      <a:srgbClr val="292929">
                        <a:lumMod val="90000"/>
                        <a:lumOff val="10000"/>
                      </a:srgbClr>
                    </a:gs>
                  </a:gsLst>
                  <a:lin ang="5400000" scaled="0"/>
                </a:gradFill>
              </a:rPr>
              <a:t>日志查询</a:t>
            </a:r>
            <a:endParaRPr lang="en-US" altLang="zh-CN" sz="2000" dirty="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a:gradFill>
                  <a:gsLst>
                    <a:gs pos="0">
                      <a:srgbClr val="292929">
                        <a:lumMod val="90000"/>
                        <a:lumOff val="10000"/>
                      </a:srgbClr>
                    </a:gs>
                    <a:gs pos="86000">
                      <a:srgbClr val="292929">
                        <a:lumMod val="90000"/>
                        <a:lumOff val="10000"/>
                      </a:srgbClr>
                    </a:gs>
                  </a:gsLst>
                  <a:lin ang="5400000" scaled="0"/>
                </a:gradFill>
              </a:rPr>
              <a:t>故障信息</a:t>
            </a:r>
            <a:r>
              <a:rPr lang="zh-CN" altLang="en-US" sz="2000" dirty="0" smtClean="0">
                <a:gradFill>
                  <a:gsLst>
                    <a:gs pos="0">
                      <a:srgbClr val="292929">
                        <a:lumMod val="90000"/>
                        <a:lumOff val="10000"/>
                      </a:srgbClr>
                    </a:gs>
                    <a:gs pos="86000">
                      <a:srgbClr val="292929">
                        <a:lumMod val="90000"/>
                        <a:lumOff val="10000"/>
                      </a:srgbClr>
                    </a:gs>
                  </a:gsLst>
                  <a:lin ang="5400000" scaled="0"/>
                </a:gradFill>
              </a:rPr>
              <a:t>查询</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性能监控</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系统扩容、减容</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代码升级、版本切换</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p:txBody>
      </p:sp>
      <p:grpSp>
        <p:nvGrpSpPr>
          <p:cNvPr id="22" name="Group 21"/>
          <p:cNvGrpSpPr/>
          <p:nvPr/>
        </p:nvGrpSpPr>
        <p:grpSpPr>
          <a:xfrm>
            <a:off x="4369216" y="2781538"/>
            <a:ext cx="6663742" cy="1754367"/>
            <a:chOff x="4369216" y="2781538"/>
            <a:chExt cx="6663742" cy="1754367"/>
          </a:xfrm>
        </p:grpSpPr>
        <p:cxnSp>
          <p:nvCxnSpPr>
            <p:cNvPr id="19" name="Straight Connector 18"/>
            <p:cNvCxnSpPr/>
            <p:nvPr/>
          </p:nvCxnSpPr>
          <p:spPr>
            <a:xfrm>
              <a:off x="4369216" y="2813721"/>
              <a:ext cx="6615616" cy="1631216"/>
            </a:xfrm>
            <a:prstGeom prst="line">
              <a:avLst/>
            </a:prstGeom>
          </p:spPr>
          <p:style>
            <a:lnRef idx="3">
              <a:schemeClr val="accent5"/>
            </a:lnRef>
            <a:fillRef idx="0">
              <a:schemeClr val="accent5"/>
            </a:fillRef>
            <a:effectRef idx="2">
              <a:schemeClr val="accent5"/>
            </a:effectRef>
            <a:fontRef idx="minor">
              <a:schemeClr val="tx1"/>
            </a:fontRef>
          </p:style>
        </p:cxnSp>
        <p:cxnSp>
          <p:nvCxnSpPr>
            <p:cNvPr id="21" name="Straight Connector 20"/>
            <p:cNvCxnSpPr/>
            <p:nvPr/>
          </p:nvCxnSpPr>
          <p:spPr>
            <a:xfrm flipV="1">
              <a:off x="4369216" y="2781538"/>
              <a:ext cx="6663742" cy="1754367"/>
            </a:xfrm>
            <a:prstGeom prst="line">
              <a:avLst/>
            </a:prstGeom>
          </p:spPr>
          <p:style>
            <a:lnRef idx="3">
              <a:schemeClr val="accent5"/>
            </a:lnRef>
            <a:fillRef idx="0">
              <a:schemeClr val="accent5"/>
            </a:fillRef>
            <a:effectRef idx="2">
              <a:schemeClr val="accent5"/>
            </a:effectRef>
            <a:fontRef idx="minor">
              <a:schemeClr val="tx1"/>
            </a:fontRef>
          </p:style>
        </p:cxnSp>
      </p:grpSp>
      <p:grpSp>
        <p:nvGrpSpPr>
          <p:cNvPr id="23" name="Group 22"/>
          <p:cNvGrpSpPr/>
          <p:nvPr/>
        </p:nvGrpSpPr>
        <p:grpSpPr>
          <a:xfrm>
            <a:off x="1155035" y="2813721"/>
            <a:ext cx="1708481" cy="615553"/>
            <a:chOff x="4369216" y="2781538"/>
            <a:chExt cx="6663742" cy="1754367"/>
          </a:xfrm>
        </p:grpSpPr>
        <p:cxnSp>
          <p:nvCxnSpPr>
            <p:cNvPr id="24" name="Straight Connector 23"/>
            <p:cNvCxnSpPr/>
            <p:nvPr/>
          </p:nvCxnSpPr>
          <p:spPr>
            <a:xfrm>
              <a:off x="4369216" y="2813721"/>
              <a:ext cx="6615616" cy="1631216"/>
            </a:xfrm>
            <a:prstGeom prst="line">
              <a:avLst/>
            </a:prstGeom>
          </p:spPr>
          <p:style>
            <a:lnRef idx="3">
              <a:schemeClr val="accent5"/>
            </a:lnRef>
            <a:fillRef idx="0">
              <a:schemeClr val="accent5"/>
            </a:fillRef>
            <a:effectRef idx="2">
              <a:schemeClr val="accent5"/>
            </a:effectRef>
            <a:fontRef idx="minor">
              <a:schemeClr val="tx1"/>
            </a:fontRef>
          </p:style>
        </p:cxnSp>
        <p:cxnSp>
          <p:nvCxnSpPr>
            <p:cNvPr id="25" name="Straight Connector 24"/>
            <p:cNvCxnSpPr/>
            <p:nvPr/>
          </p:nvCxnSpPr>
          <p:spPr>
            <a:xfrm flipV="1">
              <a:off x="4369216" y="2781538"/>
              <a:ext cx="6663742" cy="1754367"/>
            </a:xfrm>
            <a:prstGeom prst="line">
              <a:avLst/>
            </a:prstGeom>
          </p:spPr>
          <p:style>
            <a:lnRef idx="3">
              <a:schemeClr val="accent5"/>
            </a:lnRef>
            <a:fillRef idx="0">
              <a:schemeClr val="accent5"/>
            </a:fillRef>
            <a:effectRef idx="2">
              <a:schemeClr val="accent5"/>
            </a:effectRef>
            <a:fontRef idx="minor">
              <a:schemeClr val="tx1"/>
            </a:fontRef>
          </p:style>
        </p:cxnSp>
      </p:grpSp>
      <p:sp>
        <p:nvSpPr>
          <p:cNvPr id="26" name="Down Arrow 25"/>
          <p:cNvSpPr/>
          <p:nvPr/>
        </p:nvSpPr>
        <p:spPr bwMode="auto">
          <a:xfrm>
            <a:off x="1755721" y="4707140"/>
            <a:ext cx="697832" cy="770021"/>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7" name="TextBox 26"/>
          <p:cNvSpPr txBox="1"/>
          <p:nvPr/>
        </p:nvSpPr>
        <p:spPr>
          <a:xfrm>
            <a:off x="1158353" y="5648397"/>
            <a:ext cx="1892569" cy="443198"/>
          </a:xfrm>
          <a:prstGeom prst="rect">
            <a:avLst/>
          </a:prstGeom>
          <a:noFill/>
        </p:spPr>
        <p:txBody>
          <a:bodyPr wrap="none" lIns="0" tIns="0" rIns="0" bIns="0" rtlCol="0">
            <a:spAutoFit/>
          </a:bodyPr>
          <a:lstStyle/>
          <a:p>
            <a:pPr>
              <a:lnSpc>
                <a:spcPct val="90000"/>
              </a:lnSpc>
              <a:spcBef>
                <a:spcPct val="20000"/>
              </a:spcBef>
              <a:buSzPct val="80000"/>
            </a:pPr>
            <a:r>
              <a:rPr lang="en-US" altLang="zh-CN" sz="3200" dirty="0" smtClean="0">
                <a:gradFill>
                  <a:gsLst>
                    <a:gs pos="0">
                      <a:srgbClr val="292929">
                        <a:lumMod val="90000"/>
                        <a:lumOff val="10000"/>
                      </a:srgbClr>
                    </a:gs>
                    <a:gs pos="86000">
                      <a:srgbClr val="292929">
                        <a:lumMod val="90000"/>
                        <a:lumOff val="10000"/>
                      </a:srgbClr>
                    </a:gs>
                  </a:gsLst>
                  <a:lin ang="5400000" scaled="0"/>
                </a:gradFill>
              </a:rPr>
              <a:t>Azure SDK</a:t>
            </a:r>
            <a:endParaRPr 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28" name="TextBox 27"/>
          <p:cNvSpPr txBox="1"/>
          <p:nvPr/>
        </p:nvSpPr>
        <p:spPr>
          <a:xfrm>
            <a:off x="6251376" y="5648397"/>
            <a:ext cx="3620991" cy="443198"/>
          </a:xfrm>
          <a:prstGeom prst="rect">
            <a:avLst/>
          </a:prstGeom>
          <a:noFill/>
        </p:spPr>
        <p:txBody>
          <a:bodyPr wrap="none" lIns="0" tIns="0" rIns="0" bIns="0" rtlCol="0">
            <a:spAutoFit/>
          </a:bodyPr>
          <a:lstStyle/>
          <a:p>
            <a:pPr>
              <a:lnSpc>
                <a:spcPct val="90000"/>
              </a:lnSpc>
              <a:spcBef>
                <a:spcPct val="20000"/>
              </a:spcBef>
              <a:buSzPct val="80000"/>
            </a:pPr>
            <a:r>
              <a:rPr lang="en-US" altLang="zh-CN" sz="3200" dirty="0" smtClean="0">
                <a:gradFill>
                  <a:gsLst>
                    <a:gs pos="0">
                      <a:srgbClr val="292929">
                        <a:lumMod val="90000"/>
                        <a:lumOff val="10000"/>
                      </a:srgbClr>
                    </a:gs>
                    <a:gs pos="86000">
                      <a:srgbClr val="292929">
                        <a:lumMod val="90000"/>
                        <a:lumOff val="10000"/>
                      </a:srgbClr>
                    </a:gs>
                  </a:gsLst>
                  <a:lin ang="5400000" scaled="0"/>
                </a:gradFill>
              </a:rPr>
              <a:t>Azure Cloud Service</a:t>
            </a:r>
            <a:endParaRPr 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29" name="Down Arrow 28"/>
          <p:cNvSpPr/>
          <p:nvPr/>
        </p:nvSpPr>
        <p:spPr bwMode="auto">
          <a:xfrm>
            <a:off x="7604078" y="4707140"/>
            <a:ext cx="697832" cy="770021"/>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9866291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custDataLst>
              <p:tags r:id="rId2"/>
            </p:custDataLst>
            <p:extLst/>
          </p:nvPr>
        </p:nvGraphicFramePr>
        <p:xfrm>
          <a:off x="1587" y="893"/>
          <a:ext cx="158709" cy="158709"/>
        </p:xfrm>
        <a:graphic>
          <a:graphicData uri="http://schemas.openxmlformats.org/presentationml/2006/ole">
            <mc:AlternateContent xmlns:mc="http://schemas.openxmlformats.org/markup-compatibility/2006">
              <mc:Choice xmlns:v="urn:schemas-microsoft-com:vml" Requires="v">
                <p:oleObj spid="_x0000_s46120" name="think-cell Slide" r:id="rId24" imgW="270" imgH="270" progId="TCLayout.ActiveDocument.1">
                  <p:embed/>
                </p:oleObj>
              </mc:Choice>
              <mc:Fallback>
                <p:oleObj name="think-cell Slide" r:id="rId24" imgW="270" imgH="270" progId="TCLayout.ActiveDocument.1">
                  <p:embed/>
                  <p:pic>
                    <p:nvPicPr>
                      <p:cNvPr id="0" name=""/>
                      <p:cNvPicPr/>
                      <p:nvPr/>
                    </p:nvPicPr>
                    <p:blipFill>
                      <a:blip r:embed="rId25"/>
                      <a:stretch>
                        <a:fillRect/>
                      </a:stretch>
                    </p:blipFill>
                    <p:spPr>
                      <a:xfrm>
                        <a:off x="1587" y="893"/>
                        <a:ext cx="158709" cy="158709"/>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20565" y="229434"/>
            <a:ext cx="11146110" cy="498468"/>
          </a:xfrm>
        </p:spPr>
        <p:txBody>
          <a:bodyPr/>
          <a:lstStyle/>
          <a:p>
            <a:r>
              <a:rPr lang="en-US" altLang="zh-CN" sz="3599" dirty="0" smtClean="0"/>
              <a:t>Azure Cloud </a:t>
            </a:r>
            <a:r>
              <a:rPr lang="en-US" altLang="zh-CN" sz="3599" dirty="0"/>
              <a:t>Service </a:t>
            </a:r>
            <a:r>
              <a:rPr lang="zh-CN" altLang="en-US" sz="3599" dirty="0" smtClean="0"/>
              <a:t>是一个整合管理的运行环境</a:t>
            </a:r>
            <a:endParaRPr lang="en-US" sz="1600" dirty="0">
              <a:solidFill>
                <a:schemeClr val="accent4">
                  <a:alpha val="99000"/>
                </a:schemeClr>
              </a:solidFill>
            </a:endParaRPr>
          </a:p>
        </p:txBody>
      </p:sp>
      <p:grpSp>
        <p:nvGrpSpPr>
          <p:cNvPr id="3" name="Group 2"/>
          <p:cNvGrpSpPr/>
          <p:nvPr/>
        </p:nvGrpSpPr>
        <p:grpSpPr>
          <a:xfrm>
            <a:off x="4643158" y="2889812"/>
            <a:ext cx="7299011" cy="2560493"/>
            <a:chOff x="519113" y="1695448"/>
            <a:chExt cx="11158538" cy="4299733"/>
          </a:xfrm>
        </p:grpSpPr>
        <p:sp>
          <p:nvSpPr>
            <p:cNvPr id="4" name="Rectangle 3"/>
            <p:cNvSpPr/>
            <p:nvPr>
              <p:custDataLst>
                <p:tags r:id="rId4"/>
              </p:custDataLst>
            </p:nvPr>
          </p:nvSpPr>
          <p:spPr bwMode="auto">
            <a:xfrm>
              <a:off x="519113" y="1695448"/>
              <a:ext cx="11158538" cy="4299733"/>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t" anchorCtr="0" compatLnSpc="1">
              <a:prstTxWarp prst="textNoShape">
                <a:avLst/>
              </a:prstTxWarp>
            </a:bodyPr>
            <a:lstStyle/>
            <a:p>
              <a:pPr algn="ctr" defTabSz="913825" fontAlgn="base">
                <a:spcBef>
                  <a:spcPct val="0"/>
                </a:spcBef>
                <a:spcAft>
                  <a:spcPct val="0"/>
                </a:spcAft>
              </a:pPr>
              <a:r>
                <a:rPr lang="en-US" altLang="zh-CN" sz="2000" b="1" cap="all" dirty="0" smtClean="0">
                  <a:ln>
                    <a:solidFill>
                      <a:schemeClr val="bg1">
                        <a:alpha val="0"/>
                      </a:schemeClr>
                    </a:solidFill>
                  </a:ln>
                  <a:solidFill>
                    <a:schemeClr val="bg1">
                      <a:alpha val="99000"/>
                    </a:schemeClr>
                  </a:solidFill>
                  <a:latin typeface="Segoe UI Light" pitchFamily="34" charset="0"/>
                </a:rPr>
                <a:t>Cloud </a:t>
              </a:r>
              <a:r>
                <a:rPr lang="en-US" sz="2000" b="1" cap="all" dirty="0" smtClean="0">
                  <a:ln>
                    <a:solidFill>
                      <a:schemeClr val="bg1">
                        <a:alpha val="0"/>
                      </a:schemeClr>
                    </a:solidFill>
                  </a:ln>
                  <a:solidFill>
                    <a:schemeClr val="bg1">
                      <a:alpha val="99000"/>
                    </a:schemeClr>
                  </a:solidFill>
                  <a:latin typeface="Segoe UI Light" pitchFamily="34" charset="0"/>
                </a:rPr>
                <a:t>Service</a:t>
              </a:r>
              <a:endParaRPr lang="en-US" sz="2000" b="1" cap="all" dirty="0">
                <a:ln>
                  <a:solidFill>
                    <a:schemeClr val="bg1">
                      <a:alpha val="0"/>
                    </a:schemeClr>
                  </a:solidFill>
                </a:ln>
                <a:solidFill>
                  <a:schemeClr val="bg1">
                    <a:alpha val="99000"/>
                  </a:schemeClr>
                </a:solidFill>
                <a:latin typeface="Segoe UI Light" pitchFamily="34" charset="0"/>
              </a:endParaRPr>
            </a:p>
          </p:txBody>
        </p:sp>
        <p:sp>
          <p:nvSpPr>
            <p:cNvPr id="5" name="Rectangle 4"/>
            <p:cNvSpPr/>
            <p:nvPr>
              <p:custDataLst>
                <p:tags r:id="rId5"/>
              </p:custDataLst>
            </p:nvPr>
          </p:nvSpPr>
          <p:spPr bwMode="auto">
            <a:xfrm>
              <a:off x="625794" y="2335530"/>
              <a:ext cx="5394961" cy="345356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t" anchorCtr="0" compatLnSpc="1">
              <a:prstTxWarp prst="textNoShape">
                <a:avLst/>
              </a:prstTxWarp>
            </a:bodyPr>
            <a:lstStyle/>
            <a:p>
              <a:pPr algn="ctr" defTabSz="913825" fontAlgn="base">
                <a:spcBef>
                  <a:spcPct val="0"/>
                </a:spcBef>
                <a:spcAft>
                  <a:spcPct val="0"/>
                </a:spcAft>
              </a:pPr>
              <a:r>
                <a:rPr lang="en-US" sz="1200" cap="all" dirty="0">
                  <a:ln>
                    <a:solidFill>
                      <a:schemeClr val="bg1">
                        <a:alpha val="0"/>
                      </a:schemeClr>
                    </a:solidFill>
                  </a:ln>
                  <a:gradFill>
                    <a:gsLst>
                      <a:gs pos="0">
                        <a:srgbClr val="FFFFFF"/>
                      </a:gs>
                      <a:gs pos="100000">
                        <a:srgbClr val="FFFFFF"/>
                      </a:gs>
                    </a:gsLst>
                    <a:lin ang="5400000" scaled="0"/>
                  </a:gradFill>
                </a:rPr>
                <a:t>Web Role</a:t>
              </a:r>
            </a:p>
          </p:txBody>
        </p:sp>
        <p:sp>
          <p:nvSpPr>
            <p:cNvPr id="6" name="Rectangle 5"/>
            <p:cNvSpPr/>
            <p:nvPr>
              <p:custDataLst>
                <p:tags r:id="rId6"/>
              </p:custDataLst>
            </p:nvPr>
          </p:nvSpPr>
          <p:spPr bwMode="auto">
            <a:xfrm>
              <a:off x="6159341" y="2335530"/>
              <a:ext cx="5394961" cy="345356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t" anchorCtr="0" compatLnSpc="1">
              <a:prstTxWarp prst="textNoShape">
                <a:avLst/>
              </a:prstTxWarp>
            </a:bodyPr>
            <a:lstStyle/>
            <a:p>
              <a:pPr algn="ctr" defTabSz="913825" fontAlgn="base">
                <a:spcBef>
                  <a:spcPct val="0"/>
                </a:spcBef>
                <a:spcAft>
                  <a:spcPct val="0"/>
                </a:spcAft>
              </a:pPr>
              <a:r>
                <a:rPr lang="en-US" sz="1200" cap="all" dirty="0">
                  <a:ln>
                    <a:solidFill>
                      <a:schemeClr val="bg1">
                        <a:alpha val="0"/>
                      </a:schemeClr>
                    </a:solidFill>
                  </a:ln>
                  <a:gradFill>
                    <a:gsLst>
                      <a:gs pos="0">
                        <a:srgbClr val="FFFFFF"/>
                      </a:gs>
                      <a:gs pos="100000">
                        <a:srgbClr val="FFFFFF"/>
                      </a:gs>
                    </a:gsLst>
                    <a:lin ang="5400000" scaled="0"/>
                  </a:gradFill>
                </a:rPr>
                <a:t>Worker Role</a:t>
              </a:r>
            </a:p>
          </p:txBody>
        </p:sp>
        <p:sp>
          <p:nvSpPr>
            <p:cNvPr id="7" name="Rectangle 6"/>
            <p:cNvSpPr/>
            <p:nvPr>
              <p:custDataLst>
                <p:tags r:id="rId7"/>
              </p:custDataLst>
            </p:nvPr>
          </p:nvSpPr>
          <p:spPr bwMode="auto">
            <a:xfrm>
              <a:off x="732473" y="2823210"/>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1</a:t>
              </a:r>
            </a:p>
          </p:txBody>
        </p:sp>
        <p:sp>
          <p:nvSpPr>
            <p:cNvPr id="8" name="Rectangle 7"/>
            <p:cNvSpPr/>
            <p:nvPr>
              <p:custDataLst>
                <p:tags r:id="rId8"/>
              </p:custDataLst>
            </p:nvPr>
          </p:nvSpPr>
          <p:spPr bwMode="auto">
            <a:xfrm>
              <a:off x="2048193" y="2823210"/>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2</a:t>
              </a:r>
            </a:p>
          </p:txBody>
        </p:sp>
        <p:sp>
          <p:nvSpPr>
            <p:cNvPr id="9" name="Rectangle 8"/>
            <p:cNvSpPr/>
            <p:nvPr>
              <p:custDataLst>
                <p:tags r:id="rId9"/>
              </p:custDataLst>
            </p:nvPr>
          </p:nvSpPr>
          <p:spPr bwMode="auto">
            <a:xfrm>
              <a:off x="3363913" y="2823210"/>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3</a:t>
              </a:r>
            </a:p>
          </p:txBody>
        </p:sp>
        <p:sp>
          <p:nvSpPr>
            <p:cNvPr id="11" name="Rectangle 10"/>
            <p:cNvSpPr/>
            <p:nvPr>
              <p:custDataLst>
                <p:tags r:id="rId10"/>
              </p:custDataLst>
            </p:nvPr>
          </p:nvSpPr>
          <p:spPr bwMode="auto">
            <a:xfrm>
              <a:off x="732473" y="3821430"/>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5</a:t>
              </a:r>
            </a:p>
          </p:txBody>
        </p:sp>
        <p:sp>
          <p:nvSpPr>
            <p:cNvPr id="12" name="Rectangle 11"/>
            <p:cNvSpPr/>
            <p:nvPr>
              <p:custDataLst>
                <p:tags r:id="rId11"/>
              </p:custDataLst>
            </p:nvPr>
          </p:nvSpPr>
          <p:spPr bwMode="auto">
            <a:xfrm>
              <a:off x="2048193" y="3821430"/>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6</a:t>
              </a:r>
            </a:p>
          </p:txBody>
        </p:sp>
        <p:sp>
          <p:nvSpPr>
            <p:cNvPr id="18" name="Rectangle 17"/>
            <p:cNvSpPr/>
            <p:nvPr>
              <p:custDataLst>
                <p:tags r:id="rId12"/>
              </p:custDataLst>
            </p:nvPr>
          </p:nvSpPr>
          <p:spPr bwMode="auto">
            <a:xfrm>
              <a:off x="6266022" y="2824004"/>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1</a:t>
              </a:r>
            </a:p>
          </p:txBody>
        </p:sp>
        <p:sp>
          <p:nvSpPr>
            <p:cNvPr id="19" name="Rectangle 18"/>
            <p:cNvSpPr/>
            <p:nvPr>
              <p:custDataLst>
                <p:tags r:id="rId13"/>
              </p:custDataLst>
            </p:nvPr>
          </p:nvSpPr>
          <p:spPr bwMode="auto">
            <a:xfrm>
              <a:off x="7581742" y="2824004"/>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2</a:t>
              </a:r>
            </a:p>
          </p:txBody>
        </p:sp>
        <p:sp>
          <p:nvSpPr>
            <p:cNvPr id="20" name="Rectangle 19"/>
            <p:cNvSpPr/>
            <p:nvPr>
              <p:custDataLst>
                <p:tags r:id="rId14"/>
              </p:custDataLst>
            </p:nvPr>
          </p:nvSpPr>
          <p:spPr bwMode="auto">
            <a:xfrm>
              <a:off x="8897462" y="2824004"/>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3</a:t>
              </a:r>
            </a:p>
          </p:txBody>
        </p:sp>
        <p:sp>
          <p:nvSpPr>
            <p:cNvPr id="21" name="Rectangle 20"/>
            <p:cNvSpPr/>
            <p:nvPr>
              <p:custDataLst>
                <p:tags r:id="rId15"/>
              </p:custDataLst>
            </p:nvPr>
          </p:nvSpPr>
          <p:spPr bwMode="auto">
            <a:xfrm>
              <a:off x="10213182" y="2824004"/>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4</a:t>
              </a:r>
            </a:p>
          </p:txBody>
        </p:sp>
        <p:sp>
          <p:nvSpPr>
            <p:cNvPr id="22" name="Rectangle 21"/>
            <p:cNvSpPr/>
            <p:nvPr>
              <p:custDataLst>
                <p:tags r:id="rId16"/>
              </p:custDataLst>
            </p:nvPr>
          </p:nvSpPr>
          <p:spPr bwMode="auto">
            <a:xfrm>
              <a:off x="6266022" y="3822224"/>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5</a:t>
              </a:r>
            </a:p>
          </p:txBody>
        </p:sp>
        <p:sp>
          <p:nvSpPr>
            <p:cNvPr id="23" name="Rectangle 22"/>
            <p:cNvSpPr/>
            <p:nvPr>
              <p:custDataLst>
                <p:tags r:id="rId17"/>
              </p:custDataLst>
            </p:nvPr>
          </p:nvSpPr>
          <p:spPr bwMode="auto">
            <a:xfrm>
              <a:off x="8897462" y="3822224"/>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n</a:t>
              </a:r>
            </a:p>
          </p:txBody>
        </p:sp>
        <p:sp>
          <p:nvSpPr>
            <p:cNvPr id="27" name="Rectangle 26"/>
            <p:cNvSpPr/>
            <p:nvPr>
              <p:custDataLst>
                <p:tags r:id="rId18"/>
              </p:custDataLst>
            </p:nvPr>
          </p:nvSpPr>
          <p:spPr>
            <a:xfrm>
              <a:off x="7997183" y="4069431"/>
              <a:ext cx="385271" cy="465032"/>
            </a:xfrm>
            <a:prstGeom prst="rect">
              <a:avLst/>
            </a:prstGeom>
          </p:spPr>
          <p:txBody>
            <a:bodyPr wrap="square">
              <a:spAutoFit/>
            </a:bodyPr>
            <a:lstStyle/>
            <a:p>
              <a:pPr defTabSz="914089">
                <a:spcBef>
                  <a:spcPts val="1200"/>
                </a:spcBef>
                <a:buSzPct val="80000"/>
              </a:pPr>
              <a:r>
                <a:rPr lang="en-US" sz="1200" dirty="0">
                  <a:ln>
                    <a:solidFill>
                      <a:schemeClr val="bg1">
                        <a:alpha val="0"/>
                      </a:schemeClr>
                    </a:solidFill>
                  </a:ln>
                  <a:solidFill>
                    <a:schemeClr val="bg1"/>
                  </a:solidFill>
                </a:rPr>
                <a:t>…</a:t>
              </a:r>
            </a:p>
          </p:txBody>
        </p:sp>
        <p:sp>
          <p:nvSpPr>
            <p:cNvPr id="29" name="Rectangle 28"/>
            <p:cNvSpPr/>
            <p:nvPr>
              <p:custDataLst>
                <p:tags r:id="rId19"/>
              </p:custDataLst>
            </p:nvPr>
          </p:nvSpPr>
          <p:spPr bwMode="auto">
            <a:xfrm>
              <a:off x="4692333" y="2823211"/>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4</a:t>
              </a:r>
            </a:p>
          </p:txBody>
        </p:sp>
        <p:sp>
          <p:nvSpPr>
            <p:cNvPr id="30" name="Rectangle 29"/>
            <p:cNvSpPr/>
            <p:nvPr>
              <p:custDataLst>
                <p:tags r:id="rId20"/>
              </p:custDataLst>
            </p:nvPr>
          </p:nvSpPr>
          <p:spPr bwMode="auto">
            <a:xfrm>
              <a:off x="4692333" y="3821430"/>
              <a:ext cx="1216152" cy="896112"/>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n</a:t>
              </a:r>
            </a:p>
          </p:txBody>
        </p:sp>
        <p:sp>
          <p:nvSpPr>
            <p:cNvPr id="31" name="Rectangle 30"/>
            <p:cNvSpPr/>
            <p:nvPr>
              <p:custDataLst>
                <p:tags r:id="rId21"/>
              </p:custDataLst>
            </p:nvPr>
          </p:nvSpPr>
          <p:spPr>
            <a:xfrm>
              <a:off x="3792054" y="4068636"/>
              <a:ext cx="385271" cy="465032"/>
            </a:xfrm>
            <a:prstGeom prst="rect">
              <a:avLst/>
            </a:prstGeom>
          </p:spPr>
          <p:txBody>
            <a:bodyPr wrap="square">
              <a:spAutoFit/>
            </a:bodyPr>
            <a:lstStyle/>
            <a:p>
              <a:pPr defTabSz="914089">
                <a:spcBef>
                  <a:spcPts val="1200"/>
                </a:spcBef>
                <a:buSzPct val="80000"/>
              </a:pPr>
              <a:r>
                <a:rPr lang="en-US" sz="1200" dirty="0">
                  <a:ln>
                    <a:solidFill>
                      <a:schemeClr val="bg1">
                        <a:alpha val="0"/>
                      </a:schemeClr>
                    </a:solidFill>
                  </a:ln>
                  <a:solidFill>
                    <a:schemeClr val="bg1"/>
                  </a:solidFill>
                </a:rPr>
                <a:t>…</a:t>
              </a:r>
            </a:p>
          </p:txBody>
        </p:sp>
      </p:grpSp>
      <p:sp>
        <p:nvSpPr>
          <p:cNvPr id="24" name="TextBox 23"/>
          <p:cNvSpPr txBox="1"/>
          <p:nvPr/>
        </p:nvSpPr>
        <p:spPr>
          <a:xfrm>
            <a:off x="4809620" y="4861010"/>
            <a:ext cx="3388751" cy="387697"/>
          </a:xfrm>
          <a:prstGeom prst="rect">
            <a:avLst/>
          </a:prstGeom>
          <a:noFill/>
        </p:spPr>
        <p:txBody>
          <a:bodyPr wrap="square" lIns="0" tIns="0" rIns="0" bIns="0" rtlCol="0">
            <a:spAutoFit/>
          </a:bodyPr>
          <a:lstStyle/>
          <a:p>
            <a:pPr>
              <a:lnSpc>
                <a:spcPct val="90000"/>
              </a:lnSpc>
              <a:spcBef>
                <a:spcPct val="20000"/>
              </a:spcBef>
              <a:buSzPct val="80000"/>
            </a:pPr>
            <a:r>
              <a:rPr lang="en-US" altLang="zh-CN" sz="1400" dirty="0">
                <a:solidFill>
                  <a:schemeClr val="bg1"/>
                </a:solidFill>
              </a:rPr>
              <a:t>Web Role</a:t>
            </a:r>
            <a:r>
              <a:rPr lang="zh-CN" altLang="en-US" sz="1400" dirty="0">
                <a:solidFill>
                  <a:schemeClr val="bg1"/>
                </a:solidFill>
              </a:rPr>
              <a:t>的每台虚机运行有</a:t>
            </a:r>
            <a:r>
              <a:rPr lang="en-US" altLang="zh-CN" sz="1400" dirty="0">
                <a:solidFill>
                  <a:schemeClr val="bg1"/>
                </a:solidFill>
              </a:rPr>
              <a:t>IIS</a:t>
            </a:r>
            <a:r>
              <a:rPr lang="zh-CN" altLang="en-US" sz="1400" dirty="0">
                <a:solidFill>
                  <a:schemeClr val="bg1"/>
                </a:solidFill>
              </a:rPr>
              <a:t>，用于处理</a:t>
            </a:r>
            <a:r>
              <a:rPr lang="en-US" altLang="zh-CN" sz="1400" dirty="0">
                <a:solidFill>
                  <a:schemeClr val="bg1"/>
                </a:solidFill>
              </a:rPr>
              <a:t>Web</a:t>
            </a:r>
            <a:r>
              <a:rPr lang="zh-CN" altLang="en-US" sz="1400" dirty="0">
                <a:solidFill>
                  <a:schemeClr val="bg1"/>
                </a:solidFill>
              </a:rPr>
              <a:t>请求</a:t>
            </a:r>
            <a:endParaRPr lang="en-US" sz="1400" dirty="0">
              <a:solidFill>
                <a:schemeClr val="bg1"/>
              </a:solidFill>
            </a:endParaRPr>
          </a:p>
        </p:txBody>
      </p:sp>
      <p:sp>
        <p:nvSpPr>
          <p:cNvPr id="32" name="TextBox 31"/>
          <p:cNvSpPr txBox="1"/>
          <p:nvPr/>
        </p:nvSpPr>
        <p:spPr>
          <a:xfrm>
            <a:off x="8800074" y="4866411"/>
            <a:ext cx="3388751" cy="193849"/>
          </a:xfrm>
          <a:prstGeom prst="rect">
            <a:avLst/>
          </a:prstGeom>
          <a:noFill/>
        </p:spPr>
        <p:txBody>
          <a:bodyPr wrap="square" lIns="0" tIns="0" rIns="0" bIns="0" rtlCol="0">
            <a:spAutoFit/>
          </a:bodyPr>
          <a:lstStyle/>
          <a:p>
            <a:pPr>
              <a:lnSpc>
                <a:spcPct val="90000"/>
              </a:lnSpc>
              <a:spcBef>
                <a:spcPct val="20000"/>
              </a:spcBef>
              <a:buSzPct val="80000"/>
            </a:pPr>
            <a:r>
              <a:rPr lang="en-US" altLang="zh-CN" sz="1400" dirty="0">
                <a:solidFill>
                  <a:schemeClr val="bg1"/>
                </a:solidFill>
              </a:rPr>
              <a:t>Worker Role</a:t>
            </a:r>
            <a:r>
              <a:rPr lang="zh-CN" altLang="en-US" sz="1400" dirty="0">
                <a:solidFill>
                  <a:schemeClr val="bg1"/>
                </a:solidFill>
              </a:rPr>
              <a:t>用于运行后台进程</a:t>
            </a:r>
            <a:endParaRPr lang="en-US" sz="1400" dirty="0">
              <a:solidFill>
                <a:schemeClr val="bg1"/>
              </a:solidFill>
            </a:endParaRPr>
          </a:p>
        </p:txBody>
      </p:sp>
      <p:pic>
        <p:nvPicPr>
          <p:cNvPr id="33" name="Picture 32"/>
          <p:cNvPicPr>
            <a:picLocks noChangeAspect="1"/>
          </p:cNvPicPr>
          <p:nvPr/>
        </p:nvPicPr>
        <p:blipFill>
          <a:blip r:embed="rId26" cstate="print">
            <a:extLst>
              <a:ext uri="{BEBA8EAE-BF5A-486C-A8C5-ECC9F3942E4B}">
                <a14:imgProps xmlns:a14="http://schemas.microsoft.com/office/drawing/2010/main">
                  <a14:imgLayer r:embed="rId27">
                    <a14:imgEffect>
                      <a14:brightnessContrast bright="-62000"/>
                    </a14:imgEffect>
                  </a14:imgLayer>
                </a14:imgProps>
              </a:ext>
              <a:ext uri="{28A0092B-C50C-407E-A947-70E740481C1C}">
                <a14:useLocalDpi xmlns:a14="http://schemas.microsoft.com/office/drawing/2010/main" val="0"/>
              </a:ext>
            </a:extLst>
          </a:blip>
          <a:stretch>
            <a:fillRect/>
          </a:stretch>
        </p:blipFill>
        <p:spPr>
          <a:xfrm>
            <a:off x="6393783" y="1614823"/>
            <a:ext cx="571416" cy="517636"/>
          </a:xfrm>
          <a:prstGeom prst="rect">
            <a:avLst/>
          </a:prstGeom>
        </p:spPr>
      </p:pic>
      <p:sp>
        <p:nvSpPr>
          <p:cNvPr id="25" name="Down Arrow 24"/>
          <p:cNvSpPr/>
          <p:nvPr/>
        </p:nvSpPr>
        <p:spPr bwMode="auto">
          <a:xfrm>
            <a:off x="6519057" y="2267165"/>
            <a:ext cx="367401" cy="552306"/>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en-US" sz="2199" dirty="0">
              <a:gradFill>
                <a:gsLst>
                  <a:gs pos="0">
                    <a:srgbClr val="FFFFFF"/>
                  </a:gs>
                  <a:gs pos="100000">
                    <a:srgbClr val="FFFFFF"/>
                  </a:gs>
                </a:gsLst>
                <a:lin ang="5400000" scaled="0"/>
              </a:gradFill>
            </a:endParaRPr>
          </a:p>
        </p:txBody>
      </p:sp>
      <p:sp>
        <p:nvSpPr>
          <p:cNvPr id="34" name="TextBox 33"/>
          <p:cNvSpPr txBox="1"/>
          <p:nvPr/>
        </p:nvSpPr>
        <p:spPr>
          <a:xfrm>
            <a:off x="6965199" y="2289430"/>
            <a:ext cx="1533918" cy="387798"/>
          </a:xfrm>
          <a:prstGeom prst="rect">
            <a:avLst/>
          </a:prstGeom>
          <a:noFill/>
        </p:spPr>
        <p:txBody>
          <a:bodyPr wrap="square" lIns="0" tIns="0" rIns="0" bIns="0" rtlCol="0">
            <a:spAutoFit/>
          </a:bodyPr>
          <a:lstStyle/>
          <a:p>
            <a:pPr>
              <a:lnSpc>
                <a:spcPct val="90000"/>
              </a:lnSpc>
              <a:spcBef>
                <a:spcPct val="20000"/>
              </a:spcBef>
              <a:buSzPct val="80000"/>
            </a:pPr>
            <a:r>
              <a:rPr lang="zh-CN" altLang="en-US" sz="1400" dirty="0" smtClean="0">
                <a:gradFill>
                  <a:gsLst>
                    <a:gs pos="0">
                      <a:srgbClr val="292929">
                        <a:lumMod val="90000"/>
                        <a:lumOff val="10000"/>
                      </a:srgbClr>
                    </a:gs>
                    <a:gs pos="86000">
                      <a:srgbClr val="292929">
                        <a:lumMod val="90000"/>
                        <a:lumOff val="10000"/>
                      </a:srgbClr>
                    </a:gs>
                  </a:gsLst>
                  <a:lin ang="5400000" scaled="0"/>
                </a:gradFill>
              </a:rPr>
              <a:t>通过</a:t>
            </a:r>
            <a:r>
              <a:rPr lang="en-US" altLang="zh-CN" sz="1400" dirty="0" smtClean="0">
                <a:gradFill>
                  <a:gsLst>
                    <a:gs pos="0">
                      <a:srgbClr val="292929">
                        <a:lumMod val="90000"/>
                        <a:lumOff val="10000"/>
                      </a:srgbClr>
                    </a:gs>
                    <a:gs pos="86000">
                      <a:srgbClr val="292929">
                        <a:lumMod val="90000"/>
                        <a:lumOff val="10000"/>
                      </a:srgbClr>
                    </a:gs>
                  </a:gsLst>
                  <a:lin ang="5400000" scaled="0"/>
                </a:gradFill>
              </a:rPr>
              <a:t>Azure</a:t>
            </a:r>
            <a:r>
              <a:rPr lang="zh-CN" altLang="en-US" sz="1400" dirty="0" smtClean="0">
                <a:gradFill>
                  <a:gsLst>
                    <a:gs pos="0">
                      <a:srgbClr val="292929">
                        <a:lumMod val="90000"/>
                        <a:lumOff val="10000"/>
                      </a:srgbClr>
                    </a:gs>
                    <a:gs pos="86000">
                      <a:srgbClr val="292929">
                        <a:lumMod val="90000"/>
                        <a:lumOff val="10000"/>
                      </a:srgbClr>
                    </a:gs>
                  </a:gsLst>
                  <a:lin ang="5400000" scaled="0"/>
                </a:gradFill>
              </a:rPr>
              <a:t>单点发布</a:t>
            </a:r>
            <a:r>
              <a:rPr lang="zh-CN" altLang="en-US" sz="1400" dirty="0">
                <a:gradFill>
                  <a:gsLst>
                    <a:gs pos="0">
                      <a:srgbClr val="292929">
                        <a:lumMod val="90000"/>
                        <a:lumOff val="10000"/>
                      </a:srgbClr>
                    </a:gs>
                    <a:gs pos="86000">
                      <a:srgbClr val="292929">
                        <a:lumMod val="90000"/>
                        <a:lumOff val="10000"/>
                      </a:srgbClr>
                    </a:gs>
                  </a:gsLst>
                  <a:lin ang="5400000" scaled="0"/>
                </a:gradFill>
              </a:rPr>
              <a:t>应用程序代码</a:t>
            </a:r>
            <a:endParaRPr lang="en-US" sz="1400" dirty="0">
              <a:gradFill>
                <a:gsLst>
                  <a:gs pos="0">
                    <a:srgbClr val="292929">
                      <a:lumMod val="90000"/>
                      <a:lumOff val="10000"/>
                    </a:srgbClr>
                  </a:gs>
                  <a:gs pos="86000">
                    <a:srgbClr val="292929">
                      <a:lumMod val="90000"/>
                      <a:lumOff val="10000"/>
                    </a:srgbClr>
                  </a:gs>
                </a:gsLst>
                <a:lin ang="5400000" scaled="0"/>
              </a:gradFill>
            </a:endParaRPr>
          </a:p>
        </p:txBody>
      </p:sp>
      <p:sp>
        <p:nvSpPr>
          <p:cNvPr id="35" name="TextBox 34"/>
          <p:cNvSpPr txBox="1"/>
          <p:nvPr/>
        </p:nvSpPr>
        <p:spPr>
          <a:xfrm>
            <a:off x="477218" y="945294"/>
            <a:ext cx="4000679" cy="5232202"/>
          </a:xfrm>
          <a:prstGeom prst="rect">
            <a:avLst/>
          </a:prstGeom>
          <a:noFill/>
        </p:spPr>
        <p:txBody>
          <a:bodyPr wrap="square" lIns="0" tIns="0" rIns="0" bIns="0" rtlCol="0">
            <a:spAutoFit/>
          </a:bodyPr>
          <a:lstStyle/>
          <a:p>
            <a:pPr>
              <a:lnSpc>
                <a:spcPct val="90000"/>
              </a:lnSpc>
              <a:spcBef>
                <a:spcPct val="20000"/>
              </a:spcBef>
              <a:buSzPct val="80000"/>
            </a:pPr>
            <a:r>
              <a:rPr lang="en-US" altLang="zh-CN" sz="2000" dirty="0" smtClean="0"/>
              <a:t>Cloud Service</a:t>
            </a:r>
            <a:r>
              <a:rPr lang="zh-CN" altLang="en-US" sz="2000" dirty="0" smtClean="0"/>
              <a:t>是什么？</a:t>
            </a:r>
            <a:endParaRPr lang="en-US" altLang="zh-CN" sz="2000" dirty="0" smtClean="0"/>
          </a:p>
          <a:p>
            <a:pPr marL="285664" indent="-285664">
              <a:lnSpc>
                <a:spcPct val="90000"/>
              </a:lnSpc>
              <a:spcBef>
                <a:spcPct val="20000"/>
              </a:spcBef>
              <a:buSzPct val="80000"/>
              <a:buFont typeface="Arial" panose="020B0604020202020204" pitchFamily="34" charset="0"/>
              <a:buChar char="•"/>
            </a:pPr>
            <a:r>
              <a:rPr lang="zh-CN" altLang="en-US" sz="2000" dirty="0" smtClean="0"/>
              <a:t>支持多层架构的应用容器</a:t>
            </a:r>
            <a:endParaRPr lang="en-US" altLang="zh-CN" sz="2000" dirty="0" smtClean="0"/>
          </a:p>
          <a:p>
            <a:pPr marL="285664" indent="-285664">
              <a:lnSpc>
                <a:spcPct val="90000"/>
              </a:lnSpc>
              <a:spcBef>
                <a:spcPct val="20000"/>
              </a:spcBef>
              <a:buSzPct val="80000"/>
              <a:buFont typeface="Arial" panose="020B0604020202020204" pitchFamily="34" charset="0"/>
              <a:buChar char="•"/>
            </a:pPr>
            <a:r>
              <a:rPr lang="zh-CN" altLang="en-US" sz="2000" dirty="0" smtClean="0"/>
              <a:t>由多个</a:t>
            </a:r>
            <a:r>
              <a:rPr lang="en-US" altLang="zh-CN" sz="2000" dirty="0" smtClean="0"/>
              <a:t>Windows</a:t>
            </a:r>
            <a:r>
              <a:rPr lang="zh-CN" altLang="en-US" sz="2000" dirty="0" smtClean="0"/>
              <a:t>虚拟机集群构成</a:t>
            </a:r>
            <a:endParaRPr lang="en-US" altLang="zh-CN" sz="2000" dirty="0" smtClean="0"/>
          </a:p>
          <a:p>
            <a:pPr marL="285664" indent="-285664">
              <a:lnSpc>
                <a:spcPct val="90000"/>
              </a:lnSpc>
              <a:spcBef>
                <a:spcPct val="20000"/>
              </a:spcBef>
              <a:buSzPct val="80000"/>
              <a:buFont typeface="Arial" panose="020B0604020202020204" pitchFamily="34" charset="0"/>
              <a:buChar char="•"/>
            </a:pPr>
            <a:r>
              <a:rPr lang="zh-CN" altLang="en-US" sz="2000" dirty="0" smtClean="0"/>
              <a:t>集群有两种类型：</a:t>
            </a:r>
            <a:r>
              <a:rPr lang="en-US" altLang="zh-CN" sz="2000" dirty="0" smtClean="0">
                <a:solidFill>
                  <a:srgbClr val="C00000"/>
                </a:solidFill>
              </a:rPr>
              <a:t>Web</a:t>
            </a:r>
            <a:r>
              <a:rPr lang="zh-CN" altLang="en-US" sz="2000" dirty="0" smtClean="0">
                <a:solidFill>
                  <a:srgbClr val="C00000"/>
                </a:solidFill>
              </a:rPr>
              <a:t>和</a:t>
            </a:r>
            <a:r>
              <a:rPr lang="en-US" altLang="zh-CN" sz="2000" dirty="0" smtClean="0">
                <a:solidFill>
                  <a:srgbClr val="C00000"/>
                </a:solidFill>
              </a:rPr>
              <a:t>Worker</a:t>
            </a:r>
          </a:p>
          <a:p>
            <a:pPr marL="285664" indent="-285664">
              <a:lnSpc>
                <a:spcPct val="90000"/>
              </a:lnSpc>
              <a:spcBef>
                <a:spcPct val="20000"/>
              </a:spcBef>
              <a:buSzPct val="80000"/>
              <a:buFont typeface="Arial" panose="020B0604020202020204" pitchFamily="34" charset="0"/>
              <a:buChar char="•"/>
            </a:pPr>
            <a:endParaRPr lang="en-US" altLang="zh-CN" sz="2000" dirty="0"/>
          </a:p>
          <a:p>
            <a:pPr>
              <a:lnSpc>
                <a:spcPct val="90000"/>
              </a:lnSpc>
              <a:spcBef>
                <a:spcPct val="20000"/>
              </a:spcBef>
              <a:buSzPct val="80000"/>
            </a:pPr>
            <a:r>
              <a:rPr lang="en-US" altLang="zh-CN" sz="2000" dirty="0" smtClean="0"/>
              <a:t>Cloud Service </a:t>
            </a:r>
            <a:r>
              <a:rPr lang="zh-CN" altLang="en-US" sz="2000" dirty="0" smtClean="0"/>
              <a:t>做什么</a:t>
            </a:r>
            <a:endParaRPr lang="en-US" altLang="zh-CN" sz="2000" dirty="0"/>
          </a:p>
          <a:p>
            <a:pPr marL="285664" indent="-285664">
              <a:lnSpc>
                <a:spcPct val="90000"/>
              </a:lnSpc>
              <a:spcBef>
                <a:spcPct val="20000"/>
              </a:spcBef>
              <a:buSzPct val="80000"/>
              <a:buFont typeface="Arial" panose="020B0604020202020204" pitchFamily="34" charset="0"/>
              <a:buChar char="•"/>
            </a:pPr>
            <a:r>
              <a:rPr lang="zh-CN" altLang="en-US" sz="2000" dirty="0" smtClean="0"/>
              <a:t>进行应用的</a:t>
            </a:r>
            <a:r>
              <a:rPr lang="zh-CN" altLang="en-US" sz="2000" dirty="0" smtClean="0">
                <a:solidFill>
                  <a:srgbClr val="C00000"/>
                </a:solidFill>
              </a:rPr>
              <a:t>自动化部署</a:t>
            </a:r>
            <a:endParaRPr lang="en-US" altLang="zh-CN" sz="2000" dirty="0" smtClean="0">
              <a:solidFill>
                <a:srgbClr val="C00000"/>
              </a:solidFill>
            </a:endParaRPr>
          </a:p>
          <a:p>
            <a:pPr marL="285664" indent="-285664">
              <a:lnSpc>
                <a:spcPct val="90000"/>
              </a:lnSpc>
              <a:spcBef>
                <a:spcPct val="20000"/>
              </a:spcBef>
              <a:buSzPct val="80000"/>
              <a:buFont typeface="Arial" panose="020B0604020202020204" pitchFamily="34" charset="0"/>
              <a:buChar char="•"/>
            </a:pPr>
            <a:r>
              <a:rPr lang="zh-CN" altLang="en-US" sz="2000" dirty="0" smtClean="0"/>
              <a:t>维护所有虚机的操作系统</a:t>
            </a:r>
            <a:r>
              <a:rPr lang="en-US" altLang="zh-CN" sz="2000" dirty="0" smtClean="0"/>
              <a:t>/</a:t>
            </a:r>
            <a:r>
              <a:rPr lang="zh-CN" altLang="en-US" sz="2000" dirty="0" smtClean="0"/>
              <a:t>补丁</a:t>
            </a:r>
            <a:r>
              <a:rPr lang="en-US" altLang="zh-CN" sz="2000" dirty="0" smtClean="0"/>
              <a:t>/IIS</a:t>
            </a:r>
          </a:p>
          <a:p>
            <a:pPr marL="285664" indent="-285664">
              <a:lnSpc>
                <a:spcPct val="90000"/>
              </a:lnSpc>
              <a:spcBef>
                <a:spcPct val="20000"/>
              </a:spcBef>
              <a:buSzPct val="80000"/>
              <a:buFont typeface="Arial" panose="020B0604020202020204" pitchFamily="34" charset="0"/>
              <a:buChar char="•"/>
            </a:pPr>
            <a:r>
              <a:rPr lang="zh-CN" altLang="en-US" sz="2000" dirty="0" smtClean="0"/>
              <a:t>进行每个集群的故障排除和负载均衡</a:t>
            </a:r>
            <a:endParaRPr lang="en-US" altLang="zh-CN" sz="2000" dirty="0" smtClean="0"/>
          </a:p>
          <a:p>
            <a:pPr marL="285664" indent="-285664">
              <a:lnSpc>
                <a:spcPct val="90000"/>
              </a:lnSpc>
              <a:spcBef>
                <a:spcPct val="20000"/>
              </a:spcBef>
              <a:buSzPct val="80000"/>
              <a:buFont typeface="Arial" panose="020B0604020202020204" pitchFamily="34" charset="0"/>
              <a:buChar char="•"/>
            </a:pPr>
            <a:r>
              <a:rPr lang="zh-CN" altLang="en-US" sz="2000" dirty="0" smtClean="0"/>
              <a:t>进行集中监控、日志收集</a:t>
            </a:r>
            <a:endParaRPr lang="en-US" altLang="zh-CN" sz="2000" dirty="0" smtClean="0"/>
          </a:p>
          <a:p>
            <a:pPr marL="285664" indent="-285664">
              <a:lnSpc>
                <a:spcPct val="90000"/>
              </a:lnSpc>
              <a:spcBef>
                <a:spcPct val="20000"/>
              </a:spcBef>
              <a:buSzPct val="80000"/>
              <a:buFont typeface="Arial" panose="020B0604020202020204" pitchFamily="34" charset="0"/>
              <a:buChar char="•"/>
            </a:pPr>
            <a:endParaRPr lang="en-US" altLang="zh-CN" sz="2000" dirty="0"/>
          </a:p>
          <a:p>
            <a:pPr>
              <a:lnSpc>
                <a:spcPct val="90000"/>
              </a:lnSpc>
              <a:spcBef>
                <a:spcPct val="20000"/>
              </a:spcBef>
              <a:buSzPct val="80000"/>
            </a:pPr>
            <a:r>
              <a:rPr lang="zh-CN" altLang="en-US" sz="2000" dirty="0" smtClean="0"/>
              <a:t>普通应用如何发布为</a:t>
            </a:r>
            <a:r>
              <a:rPr lang="en-US" altLang="zh-CN" sz="2000" dirty="0" smtClean="0"/>
              <a:t>Cloud Service</a:t>
            </a:r>
          </a:p>
          <a:p>
            <a:pPr marL="285664" indent="-285664">
              <a:lnSpc>
                <a:spcPct val="90000"/>
              </a:lnSpc>
              <a:spcBef>
                <a:spcPct val="20000"/>
              </a:spcBef>
              <a:buSzPct val="80000"/>
              <a:buFont typeface="Arial" panose="020B0604020202020204" pitchFamily="34" charset="0"/>
              <a:buChar char="•"/>
            </a:pPr>
            <a:r>
              <a:rPr lang="zh-CN" altLang="en-US" sz="2000" dirty="0" smtClean="0">
                <a:solidFill>
                  <a:srgbClr val="C00000"/>
                </a:solidFill>
              </a:rPr>
              <a:t>应用中去除状态</a:t>
            </a:r>
            <a:endParaRPr lang="en-US" altLang="zh-CN" sz="2000" dirty="0" smtClean="0">
              <a:solidFill>
                <a:srgbClr val="C00000"/>
              </a:solidFill>
            </a:endParaRPr>
          </a:p>
          <a:p>
            <a:pPr marL="285664" indent="-285664">
              <a:lnSpc>
                <a:spcPct val="90000"/>
              </a:lnSpc>
              <a:spcBef>
                <a:spcPct val="20000"/>
              </a:spcBef>
              <a:buSzPct val="80000"/>
              <a:buFont typeface="Arial" panose="020B0604020202020204" pitchFamily="34" charset="0"/>
              <a:buChar char="•"/>
            </a:pPr>
            <a:r>
              <a:rPr lang="zh-CN" altLang="en-US" sz="2000" dirty="0" smtClean="0"/>
              <a:t>用</a:t>
            </a:r>
            <a:r>
              <a:rPr lang="en-US" altLang="zh-CN" sz="2000" dirty="0" smtClean="0"/>
              <a:t>VS/Eclipse</a:t>
            </a:r>
            <a:r>
              <a:rPr lang="zh-CN" altLang="en-US" sz="2000" dirty="0" smtClean="0"/>
              <a:t>进行打包</a:t>
            </a:r>
            <a:endParaRPr lang="en-US" altLang="zh-CN" sz="2000" dirty="0" smtClean="0"/>
          </a:p>
        </p:txBody>
      </p:sp>
      <p:sp>
        <p:nvSpPr>
          <p:cNvPr id="36" name="Down Arrow 35"/>
          <p:cNvSpPr/>
          <p:nvPr/>
        </p:nvSpPr>
        <p:spPr bwMode="auto">
          <a:xfrm>
            <a:off x="9351005" y="2257917"/>
            <a:ext cx="367401" cy="552306"/>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en-US" sz="2199" dirty="0">
              <a:gradFill>
                <a:gsLst>
                  <a:gs pos="0">
                    <a:srgbClr val="FFFFFF"/>
                  </a:gs>
                  <a:gs pos="100000">
                    <a:srgbClr val="FFFFFF"/>
                  </a:gs>
                </a:gsLst>
                <a:lin ang="5400000" scaled="0"/>
              </a:gradFill>
            </a:endParaRPr>
          </a:p>
        </p:txBody>
      </p:sp>
      <p:sp>
        <p:nvSpPr>
          <p:cNvPr id="37" name="Freeform 53"/>
          <p:cNvSpPr>
            <a:spLocks noEditPoints="1"/>
          </p:cNvSpPr>
          <p:nvPr/>
        </p:nvSpPr>
        <p:spPr bwMode="black">
          <a:xfrm>
            <a:off x="9236601" y="1600816"/>
            <a:ext cx="550118" cy="54329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tx1">
              <a:lumMod val="75000"/>
            </a:schemeClr>
          </a:solidFill>
          <a:ln>
            <a:noFill/>
          </a:ln>
          <a:extLst/>
        </p:spPr>
        <p:txBody>
          <a:bodyPr vert="horz" wrap="square" lIns="91416" tIns="45708" rIns="91416" bIns="45708" numCol="1" anchor="t" anchorCtr="0" compatLnSpc="1">
            <a:prstTxWarp prst="textNoShape">
              <a:avLst/>
            </a:prstTxWarp>
          </a:bodyPr>
          <a:lstStyle/>
          <a:p>
            <a:endParaRPr lang="en-US" sz="1799"/>
          </a:p>
        </p:txBody>
      </p:sp>
      <p:sp>
        <p:nvSpPr>
          <p:cNvPr id="38" name="TextBox 37"/>
          <p:cNvSpPr txBox="1"/>
          <p:nvPr/>
        </p:nvSpPr>
        <p:spPr>
          <a:xfrm>
            <a:off x="9754388" y="2289430"/>
            <a:ext cx="2428562" cy="387697"/>
          </a:xfrm>
          <a:prstGeom prst="rect">
            <a:avLst/>
          </a:prstGeom>
          <a:noFill/>
        </p:spPr>
        <p:txBody>
          <a:bodyPr wrap="square" lIns="0" tIns="0" rIns="0" bIns="0" rtlCol="0">
            <a:spAutoFit/>
          </a:bodyPr>
          <a:lstStyle/>
          <a:p>
            <a:pPr>
              <a:lnSpc>
                <a:spcPct val="90000"/>
              </a:lnSpc>
              <a:spcBef>
                <a:spcPct val="20000"/>
              </a:spcBef>
              <a:buSzPct val="80000"/>
            </a:pPr>
            <a:r>
              <a:rPr lang="zh-CN" altLang="en-US" sz="1400" dirty="0">
                <a:gradFill>
                  <a:gsLst>
                    <a:gs pos="0">
                      <a:srgbClr val="292929">
                        <a:lumMod val="90000"/>
                        <a:lumOff val="10000"/>
                      </a:srgbClr>
                    </a:gs>
                    <a:gs pos="86000">
                      <a:srgbClr val="292929">
                        <a:lumMod val="90000"/>
                        <a:lumOff val="10000"/>
                      </a:srgbClr>
                    </a:gs>
                  </a:gsLst>
                  <a:lin ang="5400000" scaled="0"/>
                </a:gradFill>
              </a:rPr>
              <a:t>运维人员通过管理门户统一维护各种配置，如数据库连接等</a:t>
            </a:r>
            <a:endParaRPr lang="en-US" sz="1400" dirty="0">
              <a:gradFill>
                <a:gsLst>
                  <a:gs pos="0">
                    <a:srgbClr val="292929">
                      <a:lumMod val="90000"/>
                      <a:lumOff val="10000"/>
                    </a:srgbClr>
                  </a:gs>
                  <a:gs pos="86000">
                    <a:srgbClr val="292929">
                      <a:lumMod val="90000"/>
                      <a:lumOff val="10000"/>
                    </a:srgbClr>
                  </a:gs>
                </a:gsLst>
                <a:lin ang="5400000" scaled="0"/>
              </a:gradFill>
            </a:endParaRPr>
          </a:p>
        </p:txBody>
      </p:sp>
      <p:sp>
        <p:nvSpPr>
          <p:cNvPr id="10" name="TextBox 9"/>
          <p:cNvSpPr txBox="1"/>
          <p:nvPr/>
        </p:nvSpPr>
        <p:spPr>
          <a:xfrm>
            <a:off x="6209146" y="1130968"/>
            <a:ext cx="820738"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a:solidFill>
                  <a:srgbClr val="C00000"/>
                </a:solidFill>
              </a:rPr>
              <a:t>部署</a:t>
            </a:r>
            <a:endParaRPr lang="en-US" sz="3200" dirty="0">
              <a:solidFill>
                <a:srgbClr val="C00000"/>
              </a:solidFill>
            </a:endParaRPr>
          </a:p>
        </p:txBody>
      </p:sp>
      <p:sp>
        <p:nvSpPr>
          <p:cNvPr id="39" name="TextBox 38"/>
          <p:cNvSpPr txBox="1"/>
          <p:nvPr/>
        </p:nvSpPr>
        <p:spPr>
          <a:xfrm>
            <a:off x="9124336" y="1130968"/>
            <a:ext cx="820738"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a:solidFill>
                  <a:srgbClr val="C00000"/>
                </a:solidFill>
              </a:rPr>
              <a:t>运维</a:t>
            </a:r>
            <a:endParaRPr lang="en-US" sz="3200" dirty="0">
              <a:solidFill>
                <a:srgbClr val="C00000"/>
              </a:solidFill>
            </a:endParaRPr>
          </a:p>
        </p:txBody>
      </p:sp>
      <p:sp>
        <p:nvSpPr>
          <p:cNvPr id="13" name="TextBox 12"/>
          <p:cNvSpPr txBox="1"/>
          <p:nvPr/>
        </p:nvSpPr>
        <p:spPr>
          <a:xfrm>
            <a:off x="5024523" y="6014687"/>
            <a:ext cx="6565900"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gradFill>
                  <a:gsLst>
                    <a:gs pos="0">
                      <a:srgbClr val="292929">
                        <a:lumMod val="90000"/>
                        <a:lumOff val="10000"/>
                      </a:srgbClr>
                    </a:gs>
                    <a:gs pos="86000">
                      <a:srgbClr val="292929">
                        <a:lumMod val="90000"/>
                        <a:lumOff val="10000"/>
                      </a:srgbClr>
                    </a:gs>
                  </a:gsLst>
                  <a:lin ang="5400000" scaled="0"/>
                </a:gradFill>
              </a:rPr>
              <a:t>特点：无状态、打包发布、弹性伸缩</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3956416621"/>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4221212213"/>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5236"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50" cy="158750"/>
                      </a:xfrm>
                      <a:prstGeom prst="rect">
                        <a:avLst/>
                      </a:prstGeom>
                    </p:spPr>
                  </p:pic>
                </p:oleObj>
              </mc:Fallback>
            </mc:AlternateContent>
          </a:graphicData>
        </a:graphic>
      </p:graphicFrame>
      <p:sp>
        <p:nvSpPr>
          <p:cNvPr id="5" name="Rectangle 4"/>
          <p:cNvSpPr/>
          <p:nvPr/>
        </p:nvSpPr>
        <p:spPr>
          <a:xfrm>
            <a:off x="517526" y="1705354"/>
            <a:ext cx="11158538" cy="40576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solidFill>
                <a:schemeClr val="tx1"/>
              </a:solidFill>
            </a:endParaRPr>
          </a:p>
        </p:txBody>
      </p:sp>
      <p:sp>
        <p:nvSpPr>
          <p:cNvPr id="2" name="Title 1"/>
          <p:cNvSpPr>
            <a:spLocks noGrp="1"/>
          </p:cNvSpPr>
          <p:nvPr>
            <p:ph type="title"/>
            <p:custDataLst>
              <p:tags r:id="rId3"/>
            </p:custDataLst>
          </p:nvPr>
        </p:nvSpPr>
        <p:spPr/>
        <p:txBody>
          <a:bodyPr/>
          <a:lstStyle/>
          <a:p>
            <a:r>
              <a:rPr lang="zh-CN" altLang="en-US" dirty="0" smtClean="0"/>
              <a:t>支持丰富的应用类型</a:t>
            </a:r>
            <a:endParaRPr lang="en-US" dirty="0"/>
          </a:p>
        </p:txBody>
      </p:sp>
      <p:grpSp>
        <p:nvGrpSpPr>
          <p:cNvPr id="3" name="Group 2"/>
          <p:cNvGrpSpPr/>
          <p:nvPr/>
        </p:nvGrpSpPr>
        <p:grpSpPr>
          <a:xfrm>
            <a:off x="734519" y="1895138"/>
            <a:ext cx="4117399" cy="3678083"/>
            <a:chOff x="734518" y="1895138"/>
            <a:chExt cx="10698775" cy="3678083"/>
          </a:xfrm>
        </p:grpSpPr>
        <p:sp>
          <p:nvSpPr>
            <p:cNvPr id="6" name="Rectangle 5"/>
            <p:cNvSpPr/>
            <p:nvPr/>
          </p:nvSpPr>
          <p:spPr bwMode="auto">
            <a:xfrm>
              <a:off x="734518" y="1895138"/>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a:spcBef>
                  <a:spcPts val="1200"/>
                </a:spcBef>
                <a:buSzPct val="80000"/>
              </a:pPr>
              <a:r>
                <a:rPr lang="zh-CN" altLang="en-US" sz="3600" dirty="0" smtClean="0">
                  <a:ln>
                    <a:solidFill>
                      <a:srgbClr val="FFFFFF">
                        <a:alpha val="0"/>
                      </a:srgbClr>
                    </a:solidFill>
                  </a:ln>
                  <a:solidFill>
                    <a:schemeClr val="tx1"/>
                  </a:solidFill>
                  <a:latin typeface="Segoe UI Light" pitchFamily="34" charset="0"/>
                </a:rPr>
                <a:t>基本原则</a:t>
              </a:r>
              <a:endParaRPr lang="en-US" sz="3600" dirty="0">
                <a:ln>
                  <a:solidFill>
                    <a:srgbClr val="FFFFFF">
                      <a:alpha val="0"/>
                    </a:srgbClr>
                  </a:solidFill>
                </a:ln>
                <a:solidFill>
                  <a:schemeClr val="tx1"/>
                </a:solidFill>
                <a:latin typeface="Segoe UI Light" pitchFamily="34" charset="0"/>
              </a:endParaRPr>
            </a:p>
          </p:txBody>
        </p:sp>
        <p:sp>
          <p:nvSpPr>
            <p:cNvPr id="7" name="Rectangle 6"/>
            <p:cNvSpPr/>
            <p:nvPr/>
          </p:nvSpPr>
          <p:spPr bwMode="auto">
            <a:xfrm>
              <a:off x="734518" y="3167741"/>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a:spcBef>
                  <a:spcPts val="1200"/>
                </a:spcBef>
                <a:buSzPct val="80000"/>
              </a:pPr>
              <a:r>
                <a:rPr lang="zh-CN" altLang="en-US" sz="3200" dirty="0" smtClean="0">
                  <a:ln>
                    <a:solidFill>
                      <a:srgbClr val="FFFFFF">
                        <a:alpha val="0"/>
                      </a:srgbClr>
                    </a:solidFill>
                  </a:ln>
                  <a:solidFill>
                    <a:schemeClr val="tx1"/>
                  </a:solidFill>
                  <a:latin typeface="Segoe UI Light" pitchFamily="34" charset="0"/>
                </a:rPr>
                <a:t>语言</a:t>
              </a:r>
              <a:endParaRPr lang="en-US" sz="3200" dirty="0">
                <a:ln>
                  <a:solidFill>
                    <a:srgbClr val="FFFFFF">
                      <a:alpha val="0"/>
                    </a:srgbClr>
                  </a:solidFill>
                </a:ln>
                <a:solidFill>
                  <a:schemeClr val="tx1"/>
                </a:solidFill>
                <a:latin typeface="Segoe UI Light" pitchFamily="34" charset="0"/>
              </a:endParaRPr>
            </a:p>
          </p:txBody>
        </p:sp>
        <p:sp>
          <p:nvSpPr>
            <p:cNvPr id="8" name="Rectangle 7"/>
            <p:cNvSpPr/>
            <p:nvPr/>
          </p:nvSpPr>
          <p:spPr bwMode="auto">
            <a:xfrm>
              <a:off x="760296" y="4440345"/>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a:spcBef>
                  <a:spcPts val="1200"/>
                </a:spcBef>
                <a:buSzPct val="80000"/>
              </a:pPr>
              <a:r>
                <a:rPr lang="zh-CN" altLang="en-US" sz="3200" dirty="0" smtClean="0">
                  <a:ln>
                    <a:solidFill>
                      <a:srgbClr val="FFFFFF">
                        <a:alpha val="0"/>
                      </a:srgbClr>
                    </a:solidFill>
                  </a:ln>
                  <a:solidFill>
                    <a:schemeClr val="tx1"/>
                  </a:solidFill>
                  <a:latin typeface="Segoe UI Light" pitchFamily="34" charset="0"/>
                </a:rPr>
                <a:t>运行环境框架</a:t>
              </a:r>
              <a:endParaRPr lang="en-US" sz="3200" dirty="0">
                <a:ln>
                  <a:solidFill>
                    <a:srgbClr val="FFFFFF">
                      <a:alpha val="0"/>
                    </a:srgbClr>
                  </a:solidFill>
                </a:ln>
                <a:solidFill>
                  <a:schemeClr val="tx1"/>
                </a:solidFill>
                <a:latin typeface="Segoe UI Light" pitchFamily="34" charset="0"/>
              </a:endParaRPr>
            </a:p>
          </p:txBody>
        </p:sp>
      </p:grpSp>
      <p:grpSp>
        <p:nvGrpSpPr>
          <p:cNvPr id="9" name="Group 8"/>
          <p:cNvGrpSpPr/>
          <p:nvPr/>
        </p:nvGrpSpPr>
        <p:grpSpPr>
          <a:xfrm>
            <a:off x="4974556" y="1885234"/>
            <a:ext cx="6483436" cy="3678083"/>
            <a:chOff x="734518" y="1895138"/>
            <a:chExt cx="10698775" cy="3678083"/>
          </a:xfrm>
        </p:grpSpPr>
        <p:sp>
          <p:nvSpPr>
            <p:cNvPr id="10" name="Rectangle 9"/>
            <p:cNvSpPr/>
            <p:nvPr/>
          </p:nvSpPr>
          <p:spPr bwMode="auto">
            <a:xfrm>
              <a:off x="734518" y="1895138"/>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274320" bIns="45718" numCol="1" rtlCol="0" anchor="ctr" anchorCtr="0" compatLnSpc="1">
              <a:prstTxWarp prst="textNoShape">
                <a:avLst/>
              </a:prstTxWarp>
            </a:bodyPr>
            <a:lstStyle/>
            <a:p>
              <a:pPr marL="460375" lvl="1" algn="ctr">
                <a:spcBef>
                  <a:spcPts val="300"/>
                </a:spcBef>
                <a:buSzPct val="80000"/>
              </a:pPr>
              <a:r>
                <a:rPr lang="zh-CN" altLang="en-US" sz="2000" dirty="0" smtClean="0">
                  <a:ln>
                    <a:solidFill>
                      <a:srgbClr val="FFFFFF">
                        <a:alpha val="0"/>
                      </a:srgbClr>
                    </a:solidFill>
                  </a:ln>
                  <a:solidFill>
                    <a:schemeClr val="tx1"/>
                  </a:solidFill>
                </a:rPr>
                <a:t>所有</a:t>
              </a:r>
              <a:r>
                <a:rPr lang="en-US" altLang="zh-CN" sz="2000" dirty="0" smtClean="0">
                  <a:ln>
                    <a:solidFill>
                      <a:srgbClr val="FFFFFF">
                        <a:alpha val="0"/>
                      </a:srgbClr>
                    </a:solidFill>
                  </a:ln>
                  <a:solidFill>
                    <a:schemeClr val="tx1"/>
                  </a:solidFill>
                </a:rPr>
                <a:t>Windows</a:t>
              </a:r>
              <a:r>
                <a:rPr lang="zh-CN" altLang="en-US" sz="2000" dirty="0" smtClean="0">
                  <a:ln>
                    <a:solidFill>
                      <a:srgbClr val="FFFFFF">
                        <a:alpha val="0"/>
                      </a:srgbClr>
                    </a:solidFill>
                  </a:ln>
                  <a:solidFill>
                    <a:schemeClr val="tx1"/>
                  </a:solidFill>
                </a:rPr>
                <a:t>应用都可以</a:t>
              </a:r>
              <a:endParaRPr lang="en-US" sz="2000" dirty="0">
                <a:ln>
                  <a:solidFill>
                    <a:srgbClr val="FFFFFF">
                      <a:alpha val="0"/>
                    </a:srgbClr>
                  </a:solidFill>
                </a:ln>
                <a:solidFill>
                  <a:schemeClr val="tx1"/>
                </a:solidFill>
              </a:endParaRPr>
            </a:p>
          </p:txBody>
        </p:sp>
        <p:sp>
          <p:nvSpPr>
            <p:cNvPr id="11" name="Rectangle 10"/>
            <p:cNvSpPr/>
            <p:nvPr/>
          </p:nvSpPr>
          <p:spPr bwMode="auto">
            <a:xfrm>
              <a:off x="734518" y="3167741"/>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274320" bIns="45718" numCol="1" rtlCol="0" anchor="ctr" anchorCtr="0" compatLnSpc="1">
              <a:prstTxWarp prst="textNoShape">
                <a:avLst/>
              </a:prstTxWarp>
            </a:bodyPr>
            <a:lstStyle/>
            <a:p>
              <a:pPr marL="460375" lvl="1" algn="ctr">
                <a:spcBef>
                  <a:spcPts val="300"/>
                </a:spcBef>
                <a:buSzPct val="80000"/>
              </a:pPr>
              <a:r>
                <a:rPr lang="en-US" sz="2000" dirty="0" smtClean="0">
                  <a:ln>
                    <a:solidFill>
                      <a:srgbClr val="FFFFFF">
                        <a:alpha val="0"/>
                      </a:srgbClr>
                    </a:solidFill>
                  </a:ln>
                  <a:solidFill>
                    <a:schemeClr val="tx1"/>
                  </a:solidFill>
                </a:rPr>
                <a:t>C</a:t>
              </a:r>
              <a:r>
                <a:rPr lang="en-US" sz="2000" dirty="0">
                  <a:ln>
                    <a:solidFill>
                      <a:srgbClr val="FFFFFF">
                        <a:alpha val="0"/>
                      </a:srgbClr>
                    </a:solidFill>
                  </a:ln>
                  <a:solidFill>
                    <a:schemeClr val="tx1"/>
                  </a:solidFill>
                </a:rPr>
                <a:t>#, VB, C++, Java, </a:t>
              </a:r>
              <a:r>
                <a:rPr lang="en-US" sz="2000" dirty="0" smtClean="0">
                  <a:ln>
                    <a:solidFill>
                      <a:srgbClr val="FFFFFF">
                        <a:alpha val="0"/>
                      </a:srgbClr>
                    </a:solidFill>
                  </a:ln>
                  <a:solidFill>
                    <a:schemeClr val="tx1"/>
                  </a:solidFill>
                </a:rPr>
                <a:t>PHP, Node.js, </a:t>
              </a:r>
              <a:r>
                <a:rPr lang="en-US" sz="2000" dirty="0">
                  <a:ln>
                    <a:solidFill>
                      <a:srgbClr val="FFFFFF">
                        <a:alpha val="0"/>
                      </a:srgbClr>
                    </a:solidFill>
                  </a:ln>
                  <a:solidFill>
                    <a:schemeClr val="tx1"/>
                  </a:solidFill>
                </a:rPr>
                <a:t>Phython, etc.</a:t>
              </a:r>
            </a:p>
          </p:txBody>
        </p:sp>
        <p:sp>
          <p:nvSpPr>
            <p:cNvPr id="12" name="Rectangle 11"/>
            <p:cNvSpPr/>
            <p:nvPr/>
          </p:nvSpPr>
          <p:spPr bwMode="auto">
            <a:xfrm>
              <a:off x="760296" y="4440345"/>
              <a:ext cx="10672997" cy="11328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274320" bIns="45718" numCol="1" rtlCol="0" anchor="ctr" anchorCtr="0" compatLnSpc="1">
              <a:prstTxWarp prst="textNoShape">
                <a:avLst/>
              </a:prstTxWarp>
            </a:bodyPr>
            <a:lstStyle/>
            <a:p>
              <a:pPr marL="460375" lvl="1" algn="ctr">
                <a:spcBef>
                  <a:spcPts val="300"/>
                </a:spcBef>
                <a:buSzPct val="80000"/>
              </a:pPr>
              <a:r>
                <a:rPr lang="en-US" sz="2000" dirty="0" smtClean="0">
                  <a:ln>
                    <a:solidFill>
                      <a:srgbClr val="FFFFFF">
                        <a:alpha val="0"/>
                      </a:srgbClr>
                    </a:solidFill>
                  </a:ln>
                  <a:solidFill>
                    <a:schemeClr val="tx1"/>
                  </a:solidFill>
                </a:rPr>
                <a:t>.</a:t>
              </a:r>
              <a:r>
                <a:rPr lang="en-US" sz="2000" dirty="0">
                  <a:ln>
                    <a:solidFill>
                      <a:srgbClr val="FFFFFF">
                        <a:alpha val="0"/>
                      </a:srgbClr>
                    </a:solidFill>
                  </a:ln>
                  <a:solidFill>
                    <a:schemeClr val="tx1"/>
                  </a:solidFill>
                </a:rPr>
                <a:t>NET, </a:t>
              </a:r>
              <a:r>
                <a:rPr lang="en-US" sz="2000" dirty="0" smtClean="0">
                  <a:ln>
                    <a:solidFill>
                      <a:srgbClr val="FFFFFF">
                        <a:alpha val="0"/>
                      </a:srgbClr>
                    </a:solidFill>
                  </a:ln>
                  <a:solidFill>
                    <a:schemeClr val="tx1"/>
                  </a:solidFill>
                </a:rPr>
                <a:t>ExpressJS, Rails</a:t>
              </a:r>
              <a:r>
                <a:rPr lang="en-US" sz="2000" dirty="0">
                  <a:ln>
                    <a:solidFill>
                      <a:srgbClr val="FFFFFF">
                        <a:alpha val="0"/>
                      </a:srgbClr>
                    </a:solidFill>
                  </a:ln>
                  <a:solidFill>
                    <a:schemeClr val="tx1"/>
                  </a:solidFill>
                </a:rPr>
                <a:t>, Zend, etc.</a:t>
              </a:r>
            </a:p>
          </p:txBody>
        </p:sp>
      </p:grpSp>
    </p:spTree>
    <p:extLst>
      <p:ext uri="{BB962C8B-B14F-4D97-AF65-F5344CB8AC3E}">
        <p14:creationId xmlns:p14="http://schemas.microsoft.com/office/powerpoint/2010/main" val="3300493695"/>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09398"/>
          </a:xfrm>
        </p:spPr>
        <p:txBody>
          <a:bodyPr/>
          <a:lstStyle/>
          <a:p>
            <a:r>
              <a:rPr lang="zh-CN" altLang="en-US" sz="4400" dirty="0" smtClean="0"/>
              <a:t>一个例子</a:t>
            </a:r>
            <a:endParaRPr lang="en-US" sz="4400" dirty="0"/>
          </a:p>
        </p:txBody>
      </p:sp>
      <p:sp>
        <p:nvSpPr>
          <p:cNvPr id="3" name="Rectangle 2"/>
          <p:cNvSpPr/>
          <p:nvPr>
            <p:custDataLst>
              <p:tags r:id="rId1"/>
            </p:custDataLst>
          </p:nvPr>
        </p:nvSpPr>
        <p:spPr bwMode="auto">
          <a:xfrm>
            <a:off x="7179655" y="2755279"/>
            <a:ext cx="1281195" cy="533635"/>
          </a:xfrm>
          <a:prstGeom prst="rect">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600" dirty="0" smtClean="0">
                <a:ln>
                  <a:solidFill>
                    <a:schemeClr val="bg1">
                      <a:alpha val="0"/>
                    </a:schemeClr>
                  </a:solidFill>
                </a:ln>
                <a:solidFill>
                  <a:schemeClr val="tx1">
                    <a:alpha val="99000"/>
                  </a:schemeClr>
                </a:solidFill>
              </a:rPr>
              <a:t>IIS</a:t>
            </a:r>
            <a:r>
              <a:rPr lang="zh-CN" altLang="en-US" sz="1600" dirty="0" smtClean="0">
                <a:ln>
                  <a:solidFill>
                    <a:schemeClr val="bg1">
                      <a:alpha val="0"/>
                    </a:schemeClr>
                  </a:solidFill>
                </a:ln>
                <a:solidFill>
                  <a:schemeClr val="tx1">
                    <a:alpha val="99000"/>
                  </a:schemeClr>
                </a:solidFill>
              </a:rPr>
              <a:t>服务器</a:t>
            </a:r>
            <a:endParaRPr lang="en-US" sz="1600" baseline="-25000" dirty="0">
              <a:ln>
                <a:solidFill>
                  <a:schemeClr val="bg1">
                    <a:alpha val="0"/>
                  </a:schemeClr>
                </a:solidFill>
              </a:ln>
              <a:solidFill>
                <a:schemeClr val="tx1">
                  <a:alpha val="99000"/>
                </a:schemeClr>
              </a:solidFill>
            </a:endParaRPr>
          </a:p>
        </p:txBody>
      </p:sp>
      <p:sp>
        <p:nvSpPr>
          <p:cNvPr id="4" name="Rectangle 3"/>
          <p:cNvSpPr/>
          <p:nvPr>
            <p:custDataLst>
              <p:tags r:id="rId2"/>
            </p:custDataLst>
          </p:nvPr>
        </p:nvSpPr>
        <p:spPr bwMode="auto">
          <a:xfrm>
            <a:off x="7179654" y="4138912"/>
            <a:ext cx="1281195" cy="533635"/>
          </a:xfrm>
          <a:prstGeom prst="rect">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600" dirty="0" smtClean="0">
                <a:ln>
                  <a:solidFill>
                    <a:schemeClr val="bg1">
                      <a:alpha val="0"/>
                    </a:schemeClr>
                  </a:solidFill>
                </a:ln>
                <a:solidFill>
                  <a:schemeClr val="tx1">
                    <a:alpha val="99000"/>
                  </a:schemeClr>
                </a:solidFill>
              </a:rPr>
              <a:t>IIS</a:t>
            </a:r>
            <a:r>
              <a:rPr lang="zh-CN" altLang="en-US" sz="1600" dirty="0" smtClean="0">
                <a:ln>
                  <a:solidFill>
                    <a:schemeClr val="bg1">
                      <a:alpha val="0"/>
                    </a:schemeClr>
                  </a:solidFill>
                </a:ln>
                <a:solidFill>
                  <a:schemeClr val="tx1">
                    <a:alpha val="99000"/>
                  </a:schemeClr>
                </a:solidFill>
              </a:rPr>
              <a:t>服务器</a:t>
            </a:r>
            <a:endParaRPr lang="en-US" sz="1600" baseline="-25000" dirty="0">
              <a:ln>
                <a:solidFill>
                  <a:schemeClr val="bg1">
                    <a:alpha val="0"/>
                  </a:schemeClr>
                </a:solidFill>
              </a:ln>
              <a:solidFill>
                <a:schemeClr val="tx1">
                  <a:alpha val="99000"/>
                </a:schemeClr>
              </a:solidFill>
            </a:endParaRPr>
          </a:p>
        </p:txBody>
      </p:sp>
      <p:sp>
        <p:nvSpPr>
          <p:cNvPr id="5" name="Rectangle 4"/>
          <p:cNvSpPr/>
          <p:nvPr>
            <p:custDataLst>
              <p:tags r:id="rId3"/>
            </p:custDataLst>
          </p:nvPr>
        </p:nvSpPr>
        <p:spPr bwMode="auto">
          <a:xfrm>
            <a:off x="5262205" y="3441079"/>
            <a:ext cx="1281195" cy="533635"/>
          </a:xfrm>
          <a:prstGeom prst="rect">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zh-CN" altLang="en-US" sz="1600" dirty="0">
                <a:ln>
                  <a:solidFill>
                    <a:schemeClr val="bg1">
                      <a:alpha val="0"/>
                    </a:schemeClr>
                  </a:solidFill>
                </a:ln>
                <a:solidFill>
                  <a:schemeClr val="tx1">
                    <a:alpha val="99000"/>
                  </a:schemeClr>
                </a:solidFill>
              </a:rPr>
              <a:t>负载</a:t>
            </a:r>
            <a:r>
              <a:rPr lang="zh-CN" altLang="en-US" sz="1600" dirty="0" smtClean="0">
                <a:ln>
                  <a:solidFill>
                    <a:schemeClr val="bg1">
                      <a:alpha val="0"/>
                    </a:schemeClr>
                  </a:solidFill>
                </a:ln>
                <a:solidFill>
                  <a:schemeClr val="tx1">
                    <a:alpha val="99000"/>
                  </a:schemeClr>
                </a:solidFill>
              </a:rPr>
              <a:t>均衡器</a:t>
            </a:r>
            <a:endParaRPr lang="en-US" sz="1600" baseline="-25000" dirty="0">
              <a:ln>
                <a:solidFill>
                  <a:schemeClr val="bg1">
                    <a:alpha val="0"/>
                  </a:schemeClr>
                </a:solidFill>
              </a:ln>
              <a:solidFill>
                <a:schemeClr val="tx1">
                  <a:alpha val="99000"/>
                </a:schemeClr>
              </a:solidFill>
            </a:endParaRPr>
          </a:p>
        </p:txBody>
      </p:sp>
      <p:cxnSp>
        <p:nvCxnSpPr>
          <p:cNvPr id="7" name="Straight Arrow Connector 6"/>
          <p:cNvCxnSpPr>
            <a:stCxn id="5" idx="3"/>
            <a:endCxn id="3" idx="1"/>
          </p:cNvCxnSpPr>
          <p:nvPr/>
        </p:nvCxnSpPr>
        <p:spPr>
          <a:xfrm flipV="1">
            <a:off x="6543400" y="3022097"/>
            <a:ext cx="636255" cy="685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5" idx="3"/>
            <a:endCxn id="4" idx="1"/>
          </p:cNvCxnSpPr>
          <p:nvPr/>
        </p:nvCxnSpPr>
        <p:spPr>
          <a:xfrm>
            <a:off x="6543400" y="3707897"/>
            <a:ext cx="636254" cy="6978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custDataLst>
              <p:tags r:id="rId4"/>
            </p:custDataLst>
          </p:nvPr>
        </p:nvSpPr>
        <p:spPr bwMode="auto">
          <a:xfrm>
            <a:off x="5165953" y="3288914"/>
            <a:ext cx="1281195" cy="533635"/>
          </a:xfrm>
          <a:prstGeom prst="rect">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zh-CN" altLang="en-US" sz="1600" dirty="0">
                <a:ln>
                  <a:solidFill>
                    <a:schemeClr val="bg1">
                      <a:alpha val="0"/>
                    </a:schemeClr>
                  </a:solidFill>
                </a:ln>
                <a:solidFill>
                  <a:schemeClr val="tx1">
                    <a:alpha val="99000"/>
                  </a:schemeClr>
                </a:solidFill>
              </a:rPr>
              <a:t>负载</a:t>
            </a:r>
            <a:r>
              <a:rPr lang="zh-CN" altLang="en-US" sz="1600" dirty="0" smtClean="0">
                <a:ln>
                  <a:solidFill>
                    <a:schemeClr val="bg1">
                      <a:alpha val="0"/>
                    </a:schemeClr>
                  </a:solidFill>
                </a:ln>
                <a:solidFill>
                  <a:schemeClr val="tx1">
                    <a:alpha val="99000"/>
                  </a:schemeClr>
                </a:solidFill>
              </a:rPr>
              <a:t>均衡器</a:t>
            </a:r>
            <a:endParaRPr lang="en-US" sz="1600" baseline="-25000" dirty="0">
              <a:ln>
                <a:solidFill>
                  <a:schemeClr val="bg1">
                    <a:alpha val="0"/>
                  </a:schemeClr>
                </a:solidFill>
              </a:ln>
              <a:solidFill>
                <a:schemeClr val="tx1">
                  <a:alpha val="99000"/>
                </a:schemeClr>
              </a:solidFill>
            </a:endParaRPr>
          </a:p>
        </p:txBody>
      </p:sp>
      <p:sp>
        <p:nvSpPr>
          <p:cNvPr id="16" name="Rectangle 15"/>
          <p:cNvSpPr/>
          <p:nvPr>
            <p:custDataLst>
              <p:tags r:id="rId5"/>
            </p:custDataLst>
          </p:nvPr>
        </p:nvSpPr>
        <p:spPr bwMode="auto">
          <a:xfrm>
            <a:off x="9477246" y="1603958"/>
            <a:ext cx="1413542" cy="533635"/>
          </a:xfrm>
          <a:prstGeom prst="rect">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zh-CN" altLang="en-US" sz="1600" dirty="0" smtClean="0">
                <a:ln>
                  <a:solidFill>
                    <a:schemeClr val="bg1">
                      <a:alpha val="0"/>
                    </a:schemeClr>
                  </a:solidFill>
                </a:ln>
                <a:solidFill>
                  <a:schemeClr val="tx1">
                    <a:alpha val="99000"/>
                  </a:schemeClr>
                </a:solidFill>
              </a:rPr>
              <a:t>批处理服务器</a:t>
            </a:r>
            <a:endParaRPr lang="en-US" sz="1600" baseline="-25000" dirty="0">
              <a:ln>
                <a:solidFill>
                  <a:schemeClr val="bg1">
                    <a:alpha val="0"/>
                  </a:schemeClr>
                </a:solidFill>
              </a:ln>
              <a:solidFill>
                <a:schemeClr val="tx1">
                  <a:alpha val="99000"/>
                </a:schemeClr>
              </a:solidFill>
            </a:endParaRPr>
          </a:p>
        </p:txBody>
      </p:sp>
      <p:sp>
        <p:nvSpPr>
          <p:cNvPr id="17" name="Can 16"/>
          <p:cNvSpPr/>
          <p:nvPr/>
        </p:nvSpPr>
        <p:spPr bwMode="auto">
          <a:xfrm>
            <a:off x="9809661" y="2745417"/>
            <a:ext cx="757989" cy="952618"/>
          </a:xfrm>
          <a:prstGeom prst="can">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cxnSp>
        <p:nvCxnSpPr>
          <p:cNvPr id="18" name="Straight Arrow Connector 17"/>
          <p:cNvCxnSpPr>
            <a:stCxn id="3" idx="3"/>
            <a:endCxn id="17" idx="2"/>
          </p:cNvCxnSpPr>
          <p:nvPr/>
        </p:nvCxnSpPr>
        <p:spPr>
          <a:xfrm>
            <a:off x="8460850" y="3022097"/>
            <a:ext cx="1348811" cy="1996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4" idx="3"/>
            <a:endCxn id="17" idx="2"/>
          </p:cNvCxnSpPr>
          <p:nvPr/>
        </p:nvCxnSpPr>
        <p:spPr>
          <a:xfrm flipV="1">
            <a:off x="8460849" y="3221726"/>
            <a:ext cx="1348812" cy="11840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Can 26"/>
          <p:cNvSpPr/>
          <p:nvPr/>
        </p:nvSpPr>
        <p:spPr bwMode="auto">
          <a:xfrm>
            <a:off x="9805023" y="4395868"/>
            <a:ext cx="757989" cy="952618"/>
          </a:xfrm>
          <a:prstGeom prst="can">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cxnSp>
        <p:nvCxnSpPr>
          <p:cNvPr id="30" name="Straight Arrow Connector 29"/>
          <p:cNvCxnSpPr>
            <a:stCxn id="17" idx="3"/>
            <a:endCxn id="27" idx="1"/>
          </p:cNvCxnSpPr>
          <p:nvPr/>
        </p:nvCxnSpPr>
        <p:spPr>
          <a:xfrm flipH="1">
            <a:off x="10184018" y="3698035"/>
            <a:ext cx="4638" cy="6978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6" idx="2"/>
            <a:endCxn id="17" idx="1"/>
          </p:cNvCxnSpPr>
          <p:nvPr/>
        </p:nvCxnSpPr>
        <p:spPr>
          <a:xfrm>
            <a:off x="10184017" y="2137593"/>
            <a:ext cx="4639" cy="6078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0312238" y="3797652"/>
            <a:ext cx="923330"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主数据库</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37" name="TextBox 36"/>
          <p:cNvSpPr txBox="1"/>
          <p:nvPr/>
        </p:nvSpPr>
        <p:spPr>
          <a:xfrm>
            <a:off x="10312238" y="5416304"/>
            <a:ext cx="923330" cy="2492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备数据库</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50" name="TextBox 49"/>
          <p:cNvSpPr txBox="1"/>
          <p:nvPr/>
        </p:nvSpPr>
        <p:spPr>
          <a:xfrm>
            <a:off x="356540" y="1461127"/>
            <a:ext cx="5278087" cy="2246769"/>
          </a:xfrm>
          <a:prstGeom prst="rect">
            <a:avLst/>
          </a:prstGeom>
          <a:noFill/>
        </p:spPr>
        <p:txBody>
          <a:bodyPr wrap="square" lIns="0" tIns="0" rIns="0" bIns="0" rtlCol="0">
            <a:spAutoFit/>
          </a:bodyPr>
          <a:lstStyle/>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在传统方式下，开发和部署人员需关注</a:t>
            </a:r>
            <a:r>
              <a:rPr lang="zh-CN" altLang="en-US" sz="2000" dirty="0" smtClean="0">
                <a:solidFill>
                  <a:srgbClr val="C00000"/>
                </a:solidFill>
              </a:rPr>
              <a:t>物理实体的配置细节</a:t>
            </a:r>
            <a:r>
              <a:rPr lang="zh-CN" altLang="en-US" sz="2000" dirty="0" smtClean="0">
                <a:gradFill>
                  <a:gsLst>
                    <a:gs pos="0">
                      <a:srgbClr val="292929">
                        <a:lumMod val="90000"/>
                        <a:lumOff val="10000"/>
                      </a:srgbClr>
                    </a:gs>
                    <a:gs pos="86000">
                      <a:srgbClr val="292929">
                        <a:lumMod val="90000"/>
                        <a:lumOff val="10000"/>
                      </a:srgbClr>
                    </a:gs>
                  </a:gsLst>
                  <a:lin ang="5400000" scaled="0"/>
                </a:gradFill>
              </a:rPr>
              <a:t>，并维护之间的关联</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endParaRPr lang="en-US" sz="2000" dirty="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物理实体的配置信息包括：</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en-US" altLang="zh-CN" sz="2000" dirty="0" smtClean="0">
                <a:gradFill>
                  <a:gsLst>
                    <a:gs pos="0">
                      <a:srgbClr val="292929">
                        <a:lumMod val="90000"/>
                        <a:lumOff val="10000"/>
                      </a:srgbClr>
                    </a:gs>
                    <a:gs pos="86000">
                      <a:srgbClr val="292929">
                        <a:lumMod val="90000"/>
                        <a:lumOff val="10000"/>
                      </a:srgbClr>
                    </a:gs>
                  </a:gsLst>
                  <a:lin ang="5400000" scaled="0"/>
                </a:gradFill>
              </a:rPr>
              <a:t>IP</a:t>
            </a:r>
            <a:r>
              <a:rPr lang="zh-CN" altLang="en-US" sz="2000" dirty="0" smtClean="0">
                <a:gradFill>
                  <a:gsLst>
                    <a:gs pos="0">
                      <a:srgbClr val="292929">
                        <a:lumMod val="90000"/>
                        <a:lumOff val="10000"/>
                      </a:srgbClr>
                    </a:gs>
                    <a:gs pos="86000">
                      <a:srgbClr val="292929">
                        <a:lumMod val="90000"/>
                        <a:lumOff val="10000"/>
                      </a:srgbClr>
                    </a:gs>
                  </a:gsLst>
                  <a:lin ang="5400000" scaled="0"/>
                </a:gradFill>
              </a:rPr>
              <a:t>地址、端口</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各服务器配置</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物理磁盘路径</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p:txBody>
      </p:sp>
      <p:sp>
        <p:nvSpPr>
          <p:cNvPr id="51" name="TextBox 50"/>
          <p:cNvSpPr txBox="1"/>
          <p:nvPr/>
        </p:nvSpPr>
        <p:spPr>
          <a:xfrm>
            <a:off x="6815737" y="2814625"/>
            <a:ext cx="315792" cy="249299"/>
          </a:xfrm>
          <a:prstGeom prst="rect">
            <a:avLst/>
          </a:prstGeom>
          <a:noFill/>
        </p:spPr>
        <p:txBody>
          <a:bodyPr wrap="none" lIns="0" tIns="0" rIns="0" bIns="0" rtlCol="0">
            <a:spAutoFit/>
          </a:bodyPr>
          <a:lstStyle/>
          <a:p>
            <a:pPr>
              <a:lnSpc>
                <a:spcPct val="90000"/>
              </a:lnSpc>
              <a:spcBef>
                <a:spcPct val="20000"/>
              </a:spcBef>
              <a:buSzPct val="80000"/>
            </a:pPr>
            <a:r>
              <a:rPr lang="en-US" dirty="0" smtClean="0">
                <a:gradFill>
                  <a:gsLst>
                    <a:gs pos="0">
                      <a:srgbClr val="292929">
                        <a:lumMod val="90000"/>
                        <a:lumOff val="10000"/>
                      </a:srgbClr>
                    </a:gs>
                    <a:gs pos="86000">
                      <a:srgbClr val="292929">
                        <a:lumMod val="90000"/>
                        <a:lumOff val="10000"/>
                      </a:srgbClr>
                    </a:gs>
                  </a:gsLst>
                  <a:lin ang="5400000" scaled="0"/>
                </a:gradFill>
              </a:rPr>
              <a:t>IP1</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52" name="TextBox 51"/>
          <p:cNvSpPr txBox="1"/>
          <p:nvPr/>
        </p:nvSpPr>
        <p:spPr>
          <a:xfrm>
            <a:off x="6783945" y="4363902"/>
            <a:ext cx="315792" cy="249299"/>
          </a:xfrm>
          <a:prstGeom prst="rect">
            <a:avLst/>
          </a:prstGeom>
          <a:noFill/>
        </p:spPr>
        <p:txBody>
          <a:bodyPr wrap="none" lIns="0" tIns="0" rIns="0" bIns="0" rtlCol="0">
            <a:spAutoFit/>
          </a:bodyPr>
          <a:lstStyle/>
          <a:p>
            <a:pPr>
              <a:lnSpc>
                <a:spcPct val="90000"/>
              </a:lnSpc>
              <a:spcBef>
                <a:spcPct val="20000"/>
              </a:spcBef>
              <a:buSzPct val="80000"/>
            </a:pPr>
            <a:r>
              <a:rPr lang="en-US" dirty="0" smtClean="0">
                <a:gradFill>
                  <a:gsLst>
                    <a:gs pos="0">
                      <a:srgbClr val="292929">
                        <a:lumMod val="90000"/>
                        <a:lumOff val="10000"/>
                      </a:srgbClr>
                    </a:gs>
                    <a:gs pos="86000">
                      <a:srgbClr val="292929">
                        <a:lumMod val="90000"/>
                        <a:lumOff val="10000"/>
                      </a:srgbClr>
                    </a:gs>
                  </a:gsLst>
                  <a:lin ang="5400000" scaled="0"/>
                </a:gradFill>
              </a:rPr>
              <a:t>IP2</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53" name="TextBox 52"/>
          <p:cNvSpPr txBox="1"/>
          <p:nvPr/>
        </p:nvSpPr>
        <p:spPr>
          <a:xfrm>
            <a:off x="9426253" y="2843745"/>
            <a:ext cx="315792" cy="249299"/>
          </a:xfrm>
          <a:prstGeom prst="rect">
            <a:avLst/>
          </a:prstGeom>
          <a:noFill/>
        </p:spPr>
        <p:txBody>
          <a:bodyPr wrap="none" lIns="0" tIns="0" rIns="0" bIns="0" rtlCol="0">
            <a:spAutoFit/>
          </a:bodyPr>
          <a:lstStyle/>
          <a:p>
            <a:pPr>
              <a:lnSpc>
                <a:spcPct val="90000"/>
              </a:lnSpc>
              <a:spcBef>
                <a:spcPct val="20000"/>
              </a:spcBef>
              <a:buSzPct val="80000"/>
            </a:pPr>
            <a:r>
              <a:rPr lang="en-US" dirty="0" smtClean="0">
                <a:gradFill>
                  <a:gsLst>
                    <a:gs pos="0">
                      <a:srgbClr val="292929">
                        <a:lumMod val="90000"/>
                        <a:lumOff val="10000"/>
                      </a:srgbClr>
                    </a:gs>
                    <a:gs pos="86000">
                      <a:srgbClr val="292929">
                        <a:lumMod val="90000"/>
                        <a:lumOff val="10000"/>
                      </a:srgbClr>
                    </a:gs>
                  </a:gsLst>
                  <a:lin ang="5400000" scaled="0"/>
                </a:gradFill>
              </a:rPr>
              <a:t>IP3</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54" name="TextBox 53"/>
          <p:cNvSpPr txBox="1"/>
          <p:nvPr/>
        </p:nvSpPr>
        <p:spPr>
          <a:xfrm>
            <a:off x="9110461" y="1544150"/>
            <a:ext cx="315792" cy="249299"/>
          </a:xfrm>
          <a:prstGeom prst="rect">
            <a:avLst/>
          </a:prstGeom>
          <a:noFill/>
        </p:spPr>
        <p:txBody>
          <a:bodyPr wrap="none" lIns="0" tIns="0" rIns="0" bIns="0" rtlCol="0">
            <a:spAutoFit/>
          </a:bodyPr>
          <a:lstStyle/>
          <a:p>
            <a:pPr>
              <a:lnSpc>
                <a:spcPct val="90000"/>
              </a:lnSpc>
              <a:spcBef>
                <a:spcPct val="20000"/>
              </a:spcBef>
              <a:buSzPct val="80000"/>
            </a:pPr>
            <a:r>
              <a:rPr lang="en-US" dirty="0" smtClean="0">
                <a:gradFill>
                  <a:gsLst>
                    <a:gs pos="0">
                      <a:srgbClr val="292929">
                        <a:lumMod val="90000"/>
                        <a:lumOff val="10000"/>
                      </a:srgbClr>
                    </a:gs>
                    <a:gs pos="86000">
                      <a:srgbClr val="292929">
                        <a:lumMod val="90000"/>
                        <a:lumOff val="10000"/>
                      </a:srgbClr>
                    </a:gs>
                  </a:gsLst>
                  <a:lin ang="5400000" scaled="0"/>
                </a:gradFill>
              </a:rPr>
              <a:t>IP4</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55" name="TextBox 54"/>
          <p:cNvSpPr txBox="1"/>
          <p:nvPr/>
        </p:nvSpPr>
        <p:spPr>
          <a:xfrm>
            <a:off x="4951475" y="3022096"/>
            <a:ext cx="333425" cy="249299"/>
          </a:xfrm>
          <a:prstGeom prst="rect">
            <a:avLst/>
          </a:prstGeom>
          <a:noFill/>
        </p:spPr>
        <p:txBody>
          <a:bodyPr wrap="none" lIns="0" tIns="0" rIns="0" bIns="0" rtlCol="0">
            <a:spAutoFit/>
          </a:bodyPr>
          <a:lstStyle/>
          <a:p>
            <a:pPr>
              <a:lnSpc>
                <a:spcPct val="90000"/>
              </a:lnSpc>
              <a:spcBef>
                <a:spcPct val="20000"/>
              </a:spcBef>
              <a:buSzPct val="80000"/>
            </a:pPr>
            <a:r>
              <a:rPr lang="en-US" dirty="0" smtClean="0">
                <a:gradFill>
                  <a:gsLst>
                    <a:gs pos="0">
                      <a:srgbClr val="292929">
                        <a:lumMod val="90000"/>
                        <a:lumOff val="10000"/>
                      </a:srgbClr>
                    </a:gs>
                    <a:gs pos="86000">
                      <a:srgbClr val="292929">
                        <a:lumMod val="90000"/>
                        <a:lumOff val="10000"/>
                      </a:srgbClr>
                    </a:gs>
                  </a:gsLst>
                  <a:lin ang="5400000" scaled="0"/>
                </a:gradFill>
              </a:rPr>
              <a:t>VIP</a:t>
            </a:r>
            <a:endParaRPr lang="en-US" dirty="0">
              <a:gradFill>
                <a:gsLst>
                  <a:gs pos="0">
                    <a:srgbClr val="292929">
                      <a:lumMod val="90000"/>
                      <a:lumOff val="10000"/>
                    </a:srgbClr>
                  </a:gs>
                  <a:gs pos="86000">
                    <a:srgbClr val="292929">
                      <a:lumMod val="90000"/>
                      <a:lumOff val="10000"/>
                    </a:srgbClr>
                  </a:gs>
                </a:gsLst>
                <a:lin ang="5400000" scaled="0"/>
              </a:gradFill>
            </a:endParaRPr>
          </a:p>
        </p:txBody>
      </p:sp>
      <p:cxnSp>
        <p:nvCxnSpPr>
          <p:cNvPr id="24" name="Straight Arrow Connector 23"/>
          <p:cNvCxnSpPr/>
          <p:nvPr/>
        </p:nvCxnSpPr>
        <p:spPr>
          <a:xfrm>
            <a:off x="4315219" y="3583247"/>
            <a:ext cx="87680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1479890"/>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val 43"/>
          <p:cNvSpPr/>
          <p:nvPr/>
        </p:nvSpPr>
        <p:spPr bwMode="auto">
          <a:xfrm>
            <a:off x="6515580" y="720513"/>
            <a:ext cx="4752061" cy="4404729"/>
          </a:xfrm>
          <a:prstGeom prst="ellipse">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41" name="Oval 40"/>
          <p:cNvSpPr/>
          <p:nvPr/>
        </p:nvSpPr>
        <p:spPr bwMode="auto">
          <a:xfrm>
            <a:off x="7048705" y="1135423"/>
            <a:ext cx="1780673" cy="3565194"/>
          </a:xfrm>
          <a:prstGeom prst="ellipse">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519112" y="228600"/>
            <a:ext cx="11149013" cy="609398"/>
          </a:xfrm>
        </p:spPr>
        <p:txBody>
          <a:bodyPr/>
          <a:lstStyle/>
          <a:p>
            <a:r>
              <a:rPr lang="zh-CN" altLang="en-US" sz="4400" dirty="0" smtClean="0"/>
              <a:t>该例子移植到</a:t>
            </a:r>
            <a:r>
              <a:rPr lang="en-US" altLang="zh-CN" sz="4400" dirty="0" smtClean="0"/>
              <a:t>Azure</a:t>
            </a:r>
            <a:r>
              <a:rPr lang="zh-CN" altLang="en-US" sz="4400" dirty="0" smtClean="0"/>
              <a:t>后</a:t>
            </a:r>
            <a:endParaRPr lang="en-US" sz="4400" dirty="0"/>
          </a:p>
        </p:txBody>
      </p:sp>
      <p:sp>
        <p:nvSpPr>
          <p:cNvPr id="40" name="Rectangle 39"/>
          <p:cNvSpPr/>
          <p:nvPr>
            <p:custDataLst>
              <p:tags r:id="rId1"/>
            </p:custDataLst>
          </p:nvPr>
        </p:nvSpPr>
        <p:spPr bwMode="auto">
          <a:xfrm>
            <a:off x="7298445" y="2236358"/>
            <a:ext cx="1281195" cy="364925"/>
          </a:xfrm>
          <a:prstGeom prst="rect">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altLang="zh-CN" sz="1600" dirty="0" smtClean="0">
                <a:ln>
                  <a:solidFill>
                    <a:schemeClr val="bg1">
                      <a:alpha val="0"/>
                    </a:schemeClr>
                  </a:solidFill>
                </a:ln>
                <a:solidFill>
                  <a:schemeClr val="tx1">
                    <a:alpha val="99000"/>
                  </a:schemeClr>
                </a:solidFill>
              </a:rPr>
              <a:t>IIS</a:t>
            </a:r>
            <a:r>
              <a:rPr lang="zh-CN" altLang="en-US" sz="1600" dirty="0" smtClean="0">
                <a:ln>
                  <a:solidFill>
                    <a:schemeClr val="bg1">
                      <a:alpha val="0"/>
                    </a:schemeClr>
                  </a:solidFill>
                </a:ln>
                <a:solidFill>
                  <a:schemeClr val="tx1">
                    <a:alpha val="99000"/>
                  </a:schemeClr>
                </a:solidFill>
              </a:rPr>
              <a:t>虚拟机</a:t>
            </a:r>
            <a:r>
              <a:rPr lang="en-US" altLang="zh-CN" sz="1600" dirty="0" smtClean="0">
                <a:ln>
                  <a:solidFill>
                    <a:schemeClr val="bg1">
                      <a:alpha val="0"/>
                    </a:schemeClr>
                  </a:solidFill>
                </a:ln>
                <a:solidFill>
                  <a:schemeClr val="tx1">
                    <a:alpha val="99000"/>
                  </a:schemeClr>
                </a:solidFill>
              </a:rPr>
              <a:t>1</a:t>
            </a:r>
            <a:endParaRPr lang="en-US" sz="1600" dirty="0">
              <a:ln>
                <a:solidFill>
                  <a:schemeClr val="bg1">
                    <a:alpha val="0"/>
                  </a:schemeClr>
                </a:solidFill>
              </a:ln>
              <a:solidFill>
                <a:schemeClr val="tx1">
                  <a:alpha val="99000"/>
                </a:schemeClr>
              </a:solidFill>
            </a:endParaRPr>
          </a:p>
        </p:txBody>
      </p:sp>
      <p:sp>
        <p:nvSpPr>
          <p:cNvPr id="42" name="Rectangle 41"/>
          <p:cNvSpPr/>
          <p:nvPr/>
        </p:nvSpPr>
        <p:spPr>
          <a:xfrm>
            <a:off x="7360677" y="1437919"/>
            <a:ext cx="1156727" cy="369332"/>
          </a:xfrm>
          <a:prstGeom prst="rect">
            <a:avLst/>
          </a:prstGeom>
        </p:spPr>
        <p:txBody>
          <a:bodyPr wrap="none">
            <a:spAutoFit/>
          </a:bodyPr>
          <a:lstStyle/>
          <a:p>
            <a:pPr algn="ctr" defTabSz="913825" fontAlgn="base">
              <a:spcBef>
                <a:spcPct val="0"/>
              </a:spcBef>
              <a:spcAft>
                <a:spcPct val="0"/>
              </a:spcAft>
            </a:pPr>
            <a:r>
              <a:rPr lang="en-US" altLang="zh-CN" dirty="0">
                <a:ln>
                  <a:solidFill>
                    <a:schemeClr val="bg1">
                      <a:alpha val="0"/>
                    </a:schemeClr>
                  </a:solidFill>
                </a:ln>
                <a:solidFill>
                  <a:schemeClr val="tx1">
                    <a:alpha val="99000"/>
                  </a:schemeClr>
                </a:solidFill>
              </a:rPr>
              <a:t>Web Role</a:t>
            </a:r>
            <a:endParaRPr lang="en-US" baseline="-25000" dirty="0">
              <a:ln>
                <a:solidFill>
                  <a:schemeClr val="bg1">
                    <a:alpha val="0"/>
                  </a:schemeClr>
                </a:solidFill>
              </a:ln>
              <a:solidFill>
                <a:schemeClr val="tx1">
                  <a:alpha val="99000"/>
                </a:schemeClr>
              </a:solidFill>
            </a:endParaRPr>
          </a:p>
        </p:txBody>
      </p:sp>
      <p:sp>
        <p:nvSpPr>
          <p:cNvPr id="43" name="Rectangle 42"/>
          <p:cNvSpPr/>
          <p:nvPr>
            <p:custDataLst>
              <p:tags r:id="rId2"/>
            </p:custDataLst>
          </p:nvPr>
        </p:nvSpPr>
        <p:spPr bwMode="auto">
          <a:xfrm>
            <a:off x="7298444" y="3355429"/>
            <a:ext cx="1281195" cy="364925"/>
          </a:xfrm>
          <a:prstGeom prst="rect">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altLang="zh-CN" sz="1600" dirty="0" smtClean="0">
                <a:ln>
                  <a:solidFill>
                    <a:schemeClr val="bg1">
                      <a:alpha val="0"/>
                    </a:schemeClr>
                  </a:solidFill>
                </a:ln>
                <a:solidFill>
                  <a:schemeClr val="tx1">
                    <a:alpha val="99000"/>
                  </a:schemeClr>
                </a:solidFill>
              </a:rPr>
              <a:t>IIS</a:t>
            </a:r>
            <a:r>
              <a:rPr lang="zh-CN" altLang="en-US" sz="1600" dirty="0" smtClean="0">
                <a:ln>
                  <a:solidFill>
                    <a:schemeClr val="bg1">
                      <a:alpha val="0"/>
                    </a:schemeClr>
                  </a:solidFill>
                </a:ln>
                <a:solidFill>
                  <a:schemeClr val="tx1">
                    <a:alpha val="99000"/>
                  </a:schemeClr>
                </a:solidFill>
              </a:rPr>
              <a:t>虚拟机</a:t>
            </a:r>
            <a:r>
              <a:rPr lang="en-US" altLang="zh-CN" sz="1600" dirty="0" smtClean="0">
                <a:ln>
                  <a:solidFill>
                    <a:schemeClr val="bg1">
                      <a:alpha val="0"/>
                    </a:schemeClr>
                  </a:solidFill>
                </a:ln>
                <a:solidFill>
                  <a:schemeClr val="tx1">
                    <a:alpha val="99000"/>
                  </a:schemeClr>
                </a:solidFill>
              </a:rPr>
              <a:t>N</a:t>
            </a:r>
            <a:endParaRPr lang="en-US" sz="1600" dirty="0">
              <a:ln>
                <a:solidFill>
                  <a:schemeClr val="bg1">
                    <a:alpha val="0"/>
                  </a:schemeClr>
                </a:solidFill>
              </a:ln>
              <a:solidFill>
                <a:schemeClr val="tx1">
                  <a:alpha val="99000"/>
                </a:schemeClr>
              </a:solidFill>
            </a:endParaRPr>
          </a:p>
        </p:txBody>
      </p:sp>
      <p:sp>
        <p:nvSpPr>
          <p:cNvPr id="45" name="Oval 44"/>
          <p:cNvSpPr/>
          <p:nvPr/>
        </p:nvSpPr>
        <p:spPr bwMode="auto">
          <a:xfrm>
            <a:off x="8891611" y="1135423"/>
            <a:ext cx="1780673" cy="3565194"/>
          </a:xfrm>
          <a:prstGeom prst="ellipse">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46" name="Rectangle 45"/>
          <p:cNvSpPr/>
          <p:nvPr>
            <p:custDataLst>
              <p:tags r:id="rId3"/>
            </p:custDataLst>
          </p:nvPr>
        </p:nvSpPr>
        <p:spPr bwMode="auto">
          <a:xfrm>
            <a:off x="9141351" y="2236358"/>
            <a:ext cx="1281195" cy="364925"/>
          </a:xfrm>
          <a:prstGeom prst="rect">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zh-CN" altLang="en-US" sz="1600" dirty="0" smtClean="0">
                <a:ln>
                  <a:solidFill>
                    <a:schemeClr val="bg1">
                      <a:alpha val="0"/>
                    </a:schemeClr>
                  </a:solidFill>
                </a:ln>
                <a:solidFill>
                  <a:schemeClr val="tx1">
                    <a:alpha val="99000"/>
                  </a:schemeClr>
                </a:solidFill>
              </a:rPr>
              <a:t>虚拟机</a:t>
            </a:r>
            <a:r>
              <a:rPr lang="en-US" altLang="zh-CN" sz="1600" dirty="0" smtClean="0">
                <a:ln>
                  <a:solidFill>
                    <a:schemeClr val="bg1">
                      <a:alpha val="0"/>
                    </a:schemeClr>
                  </a:solidFill>
                </a:ln>
                <a:solidFill>
                  <a:schemeClr val="tx1">
                    <a:alpha val="99000"/>
                  </a:schemeClr>
                </a:solidFill>
              </a:rPr>
              <a:t>1</a:t>
            </a:r>
            <a:endParaRPr lang="en-US" sz="1600" dirty="0">
              <a:ln>
                <a:solidFill>
                  <a:schemeClr val="bg1">
                    <a:alpha val="0"/>
                  </a:schemeClr>
                </a:solidFill>
              </a:ln>
              <a:solidFill>
                <a:schemeClr val="tx1">
                  <a:alpha val="99000"/>
                </a:schemeClr>
              </a:solidFill>
            </a:endParaRPr>
          </a:p>
        </p:txBody>
      </p:sp>
      <p:sp>
        <p:nvSpPr>
          <p:cNvPr id="47" name="Rectangle 46"/>
          <p:cNvSpPr/>
          <p:nvPr/>
        </p:nvSpPr>
        <p:spPr>
          <a:xfrm>
            <a:off x="9068835" y="1437919"/>
            <a:ext cx="1426224" cy="369332"/>
          </a:xfrm>
          <a:prstGeom prst="rect">
            <a:avLst/>
          </a:prstGeom>
        </p:spPr>
        <p:txBody>
          <a:bodyPr wrap="none">
            <a:spAutoFit/>
          </a:bodyPr>
          <a:lstStyle/>
          <a:p>
            <a:pPr algn="ctr" defTabSz="913825" fontAlgn="base">
              <a:spcBef>
                <a:spcPct val="0"/>
              </a:spcBef>
              <a:spcAft>
                <a:spcPct val="0"/>
              </a:spcAft>
            </a:pPr>
            <a:r>
              <a:rPr lang="en-US" altLang="zh-CN" dirty="0" smtClean="0">
                <a:ln>
                  <a:solidFill>
                    <a:schemeClr val="bg1">
                      <a:alpha val="0"/>
                    </a:schemeClr>
                  </a:solidFill>
                </a:ln>
                <a:solidFill>
                  <a:schemeClr val="tx1">
                    <a:alpha val="99000"/>
                  </a:schemeClr>
                </a:solidFill>
              </a:rPr>
              <a:t>Worker Role</a:t>
            </a:r>
            <a:endParaRPr lang="en-US" baseline="-25000" dirty="0">
              <a:ln>
                <a:solidFill>
                  <a:schemeClr val="bg1">
                    <a:alpha val="0"/>
                  </a:schemeClr>
                </a:solidFill>
              </a:ln>
              <a:solidFill>
                <a:schemeClr val="tx1">
                  <a:alpha val="99000"/>
                </a:schemeClr>
              </a:solidFill>
            </a:endParaRPr>
          </a:p>
        </p:txBody>
      </p:sp>
      <p:sp>
        <p:nvSpPr>
          <p:cNvPr id="48" name="Rectangle 47"/>
          <p:cNvSpPr/>
          <p:nvPr>
            <p:custDataLst>
              <p:tags r:id="rId4"/>
            </p:custDataLst>
          </p:nvPr>
        </p:nvSpPr>
        <p:spPr bwMode="auto">
          <a:xfrm>
            <a:off x="9141350" y="3355429"/>
            <a:ext cx="1281195" cy="364925"/>
          </a:xfrm>
          <a:prstGeom prst="rect">
            <a:avLst/>
          </a:prstGeom>
          <a:solidFill>
            <a:schemeClr val="accent2">
              <a:lumMod val="20000"/>
              <a:lumOff val="80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zh-CN" altLang="en-US" sz="1600" dirty="0" smtClean="0">
                <a:ln>
                  <a:solidFill>
                    <a:schemeClr val="bg1">
                      <a:alpha val="0"/>
                    </a:schemeClr>
                  </a:solidFill>
                </a:ln>
                <a:solidFill>
                  <a:schemeClr val="tx1">
                    <a:alpha val="99000"/>
                  </a:schemeClr>
                </a:solidFill>
              </a:rPr>
              <a:t>虚拟机</a:t>
            </a:r>
            <a:r>
              <a:rPr lang="en-US" altLang="zh-CN" sz="1600" dirty="0" smtClean="0">
                <a:ln>
                  <a:solidFill>
                    <a:schemeClr val="bg1">
                      <a:alpha val="0"/>
                    </a:schemeClr>
                  </a:solidFill>
                </a:ln>
                <a:solidFill>
                  <a:schemeClr val="tx1">
                    <a:alpha val="99000"/>
                  </a:schemeClr>
                </a:solidFill>
              </a:rPr>
              <a:t>N</a:t>
            </a:r>
            <a:endParaRPr lang="en-US" sz="1600" dirty="0">
              <a:ln>
                <a:solidFill>
                  <a:schemeClr val="bg1">
                    <a:alpha val="0"/>
                  </a:schemeClr>
                </a:solidFill>
              </a:ln>
              <a:solidFill>
                <a:schemeClr val="tx1">
                  <a:alpha val="99000"/>
                </a:schemeClr>
              </a:solidFill>
            </a:endParaRPr>
          </a:p>
        </p:txBody>
      </p:sp>
      <p:sp>
        <p:nvSpPr>
          <p:cNvPr id="26" name="Oval 25"/>
          <p:cNvSpPr/>
          <p:nvPr/>
        </p:nvSpPr>
        <p:spPr bwMode="auto">
          <a:xfrm flipV="1">
            <a:off x="6773018" y="5454763"/>
            <a:ext cx="4237185" cy="1239743"/>
          </a:xfrm>
          <a:prstGeom prst="ellipse">
            <a:avLst/>
          </a:prstGeom>
          <a:solidFill>
            <a:srgbClr val="FFDA71"/>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8" name="Rectangle 27"/>
          <p:cNvSpPr/>
          <p:nvPr/>
        </p:nvSpPr>
        <p:spPr>
          <a:xfrm>
            <a:off x="7862356" y="5499347"/>
            <a:ext cx="2190578" cy="369332"/>
          </a:xfrm>
          <a:prstGeom prst="rect">
            <a:avLst/>
          </a:prstGeom>
        </p:spPr>
        <p:txBody>
          <a:bodyPr wrap="square">
            <a:spAutoFit/>
          </a:bodyPr>
          <a:lstStyle/>
          <a:p>
            <a:pPr algn="ctr" defTabSz="913825" fontAlgn="base">
              <a:spcBef>
                <a:spcPct val="0"/>
              </a:spcBef>
              <a:spcAft>
                <a:spcPct val="0"/>
              </a:spcAft>
            </a:pPr>
            <a:r>
              <a:rPr lang="en-US" dirty="0" smtClean="0">
                <a:ln>
                  <a:solidFill>
                    <a:schemeClr val="bg1">
                      <a:alpha val="0"/>
                    </a:schemeClr>
                  </a:solidFill>
                </a:ln>
                <a:solidFill>
                  <a:schemeClr val="tx1">
                    <a:alpha val="99000"/>
                  </a:schemeClr>
                </a:solidFill>
              </a:rPr>
              <a:t>SQL Azure </a:t>
            </a:r>
            <a:r>
              <a:rPr lang="zh-CN" altLang="en-US" dirty="0" smtClean="0">
                <a:ln>
                  <a:solidFill>
                    <a:schemeClr val="bg1">
                      <a:alpha val="0"/>
                    </a:schemeClr>
                  </a:solidFill>
                </a:ln>
                <a:solidFill>
                  <a:schemeClr val="tx1">
                    <a:alpha val="99000"/>
                  </a:schemeClr>
                </a:solidFill>
              </a:rPr>
              <a:t>服务</a:t>
            </a:r>
            <a:endParaRPr lang="en-US" baseline="-25000" dirty="0">
              <a:ln>
                <a:solidFill>
                  <a:schemeClr val="bg1">
                    <a:alpha val="0"/>
                  </a:schemeClr>
                </a:solidFill>
              </a:ln>
              <a:solidFill>
                <a:schemeClr val="tx1">
                  <a:alpha val="99000"/>
                </a:schemeClr>
              </a:solidFill>
            </a:endParaRPr>
          </a:p>
        </p:txBody>
      </p:sp>
      <p:sp>
        <p:nvSpPr>
          <p:cNvPr id="29" name="Rectangle 28"/>
          <p:cNvSpPr/>
          <p:nvPr>
            <p:custDataLst>
              <p:tags r:id="rId5"/>
            </p:custDataLst>
          </p:nvPr>
        </p:nvSpPr>
        <p:spPr bwMode="auto">
          <a:xfrm>
            <a:off x="7519026" y="6036162"/>
            <a:ext cx="816345" cy="364925"/>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zh-CN" altLang="en-US" sz="1600" dirty="0" smtClean="0">
                <a:ln>
                  <a:solidFill>
                    <a:schemeClr val="bg1">
                      <a:alpha val="0"/>
                    </a:schemeClr>
                  </a:solidFill>
                </a:ln>
                <a:solidFill>
                  <a:schemeClr val="tx1">
                    <a:alpha val="99000"/>
                  </a:schemeClr>
                </a:solidFill>
              </a:rPr>
              <a:t>实例</a:t>
            </a:r>
            <a:r>
              <a:rPr lang="en-US" altLang="zh-CN" sz="1600" dirty="0" smtClean="0">
                <a:ln>
                  <a:solidFill>
                    <a:schemeClr val="bg1">
                      <a:alpha val="0"/>
                    </a:schemeClr>
                  </a:solidFill>
                </a:ln>
                <a:solidFill>
                  <a:schemeClr val="tx1">
                    <a:alpha val="99000"/>
                  </a:schemeClr>
                </a:solidFill>
              </a:rPr>
              <a:t>1</a:t>
            </a:r>
            <a:endParaRPr lang="en-US" sz="1600" dirty="0">
              <a:ln>
                <a:solidFill>
                  <a:schemeClr val="bg1">
                    <a:alpha val="0"/>
                  </a:schemeClr>
                </a:solidFill>
              </a:ln>
              <a:solidFill>
                <a:schemeClr val="tx1">
                  <a:alpha val="99000"/>
                </a:schemeClr>
              </a:solidFill>
            </a:endParaRPr>
          </a:p>
        </p:txBody>
      </p:sp>
      <p:sp>
        <p:nvSpPr>
          <p:cNvPr id="31" name="Rectangle 30"/>
          <p:cNvSpPr/>
          <p:nvPr>
            <p:custDataLst>
              <p:tags r:id="rId6"/>
            </p:custDataLst>
          </p:nvPr>
        </p:nvSpPr>
        <p:spPr bwMode="auto">
          <a:xfrm>
            <a:off x="8489583" y="6027376"/>
            <a:ext cx="816345" cy="364925"/>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zh-CN" altLang="en-US" sz="1600" dirty="0" smtClean="0">
                <a:ln>
                  <a:solidFill>
                    <a:schemeClr val="bg1">
                      <a:alpha val="0"/>
                    </a:schemeClr>
                  </a:solidFill>
                </a:ln>
                <a:solidFill>
                  <a:schemeClr val="tx1">
                    <a:alpha val="99000"/>
                  </a:schemeClr>
                </a:solidFill>
              </a:rPr>
              <a:t>实例</a:t>
            </a:r>
            <a:r>
              <a:rPr lang="en-US" altLang="zh-CN" sz="1600" dirty="0" smtClean="0">
                <a:ln>
                  <a:solidFill>
                    <a:schemeClr val="bg1">
                      <a:alpha val="0"/>
                    </a:schemeClr>
                  </a:solidFill>
                </a:ln>
                <a:solidFill>
                  <a:schemeClr val="tx1">
                    <a:alpha val="99000"/>
                  </a:schemeClr>
                </a:solidFill>
              </a:rPr>
              <a:t>2</a:t>
            </a:r>
            <a:endParaRPr lang="en-US" sz="1600" dirty="0">
              <a:ln>
                <a:solidFill>
                  <a:schemeClr val="bg1">
                    <a:alpha val="0"/>
                  </a:schemeClr>
                </a:solidFill>
              </a:ln>
              <a:solidFill>
                <a:schemeClr val="tx1">
                  <a:alpha val="99000"/>
                </a:schemeClr>
              </a:solidFill>
            </a:endParaRPr>
          </a:p>
        </p:txBody>
      </p:sp>
      <p:sp>
        <p:nvSpPr>
          <p:cNvPr id="32" name="Rectangle 31"/>
          <p:cNvSpPr/>
          <p:nvPr>
            <p:custDataLst>
              <p:tags r:id="rId7"/>
            </p:custDataLst>
          </p:nvPr>
        </p:nvSpPr>
        <p:spPr bwMode="auto">
          <a:xfrm>
            <a:off x="9406755" y="6027376"/>
            <a:ext cx="816345" cy="364925"/>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zh-CN" altLang="en-US" sz="1600" dirty="0" smtClean="0">
                <a:ln>
                  <a:solidFill>
                    <a:schemeClr val="bg1">
                      <a:alpha val="0"/>
                    </a:schemeClr>
                  </a:solidFill>
                </a:ln>
                <a:solidFill>
                  <a:schemeClr val="tx1">
                    <a:alpha val="99000"/>
                  </a:schemeClr>
                </a:solidFill>
              </a:rPr>
              <a:t>实例</a:t>
            </a:r>
            <a:r>
              <a:rPr lang="en-US" altLang="zh-CN" sz="1600" dirty="0" smtClean="0">
                <a:ln>
                  <a:solidFill>
                    <a:schemeClr val="bg1">
                      <a:alpha val="0"/>
                    </a:schemeClr>
                  </a:solidFill>
                </a:ln>
                <a:solidFill>
                  <a:schemeClr val="tx1">
                    <a:alpha val="99000"/>
                  </a:schemeClr>
                </a:solidFill>
              </a:rPr>
              <a:t>3</a:t>
            </a:r>
            <a:endParaRPr lang="en-US" sz="1600" dirty="0">
              <a:ln>
                <a:solidFill>
                  <a:schemeClr val="bg1">
                    <a:alpha val="0"/>
                  </a:schemeClr>
                </a:solidFill>
              </a:ln>
              <a:solidFill>
                <a:schemeClr val="tx1">
                  <a:alpha val="99000"/>
                </a:schemeClr>
              </a:solidFill>
            </a:endParaRPr>
          </a:p>
        </p:txBody>
      </p:sp>
      <p:sp>
        <p:nvSpPr>
          <p:cNvPr id="34" name="TextBox 33"/>
          <p:cNvSpPr txBox="1"/>
          <p:nvPr/>
        </p:nvSpPr>
        <p:spPr>
          <a:xfrm>
            <a:off x="565289" y="1089428"/>
            <a:ext cx="5996468" cy="5293757"/>
          </a:xfrm>
          <a:prstGeom prst="rect">
            <a:avLst/>
          </a:prstGeom>
          <a:noFill/>
        </p:spPr>
        <p:txBody>
          <a:bodyPr wrap="square" lIns="0" tIns="0" rIns="0" bIns="0" rtlCol="0">
            <a:spAutoFit/>
          </a:bodyPr>
          <a:lstStyle/>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在</a:t>
            </a:r>
            <a:r>
              <a:rPr lang="en-US" altLang="zh-CN" sz="2000" dirty="0" smtClean="0">
                <a:gradFill>
                  <a:gsLst>
                    <a:gs pos="0">
                      <a:srgbClr val="292929">
                        <a:lumMod val="90000"/>
                        <a:lumOff val="10000"/>
                      </a:srgbClr>
                    </a:gs>
                    <a:gs pos="86000">
                      <a:srgbClr val="292929">
                        <a:lumMod val="90000"/>
                        <a:lumOff val="10000"/>
                      </a:srgbClr>
                    </a:gs>
                  </a:gsLst>
                  <a:lin ang="5400000" scaled="0"/>
                </a:gradFill>
              </a:rPr>
              <a:t>Cloud Service</a:t>
            </a:r>
            <a:r>
              <a:rPr lang="zh-CN" altLang="en-US" sz="2000" dirty="0" smtClean="0">
                <a:gradFill>
                  <a:gsLst>
                    <a:gs pos="0">
                      <a:srgbClr val="292929">
                        <a:lumMod val="90000"/>
                        <a:lumOff val="10000"/>
                      </a:srgbClr>
                    </a:gs>
                    <a:gs pos="86000">
                      <a:srgbClr val="292929">
                        <a:lumMod val="90000"/>
                        <a:lumOff val="10000"/>
                      </a:srgbClr>
                    </a:gs>
                  </a:gsLst>
                  <a:lin ang="5400000" scaled="0"/>
                </a:gradFill>
              </a:rPr>
              <a:t>下，只需关注</a:t>
            </a:r>
            <a:r>
              <a:rPr lang="zh-CN" altLang="en-US" sz="2000" dirty="0" smtClean="0">
                <a:solidFill>
                  <a:srgbClr val="C00000"/>
                </a:solidFill>
              </a:rPr>
              <a:t>逻辑实体</a:t>
            </a:r>
            <a:r>
              <a:rPr lang="en-US" altLang="zh-CN" sz="2000" dirty="0" smtClean="0">
                <a:solidFill>
                  <a:srgbClr val="C00000"/>
                </a:solidFill>
              </a:rPr>
              <a:t>(Role)</a:t>
            </a:r>
            <a:r>
              <a:rPr lang="zh-CN" altLang="en-US" sz="2000" dirty="0" smtClean="0">
                <a:solidFill>
                  <a:srgbClr val="C00000"/>
                </a:solidFill>
              </a:rPr>
              <a:t>的配置</a:t>
            </a:r>
            <a:r>
              <a:rPr lang="zh-CN" altLang="en-US" sz="2000" dirty="0" smtClean="0">
                <a:gradFill>
                  <a:gsLst>
                    <a:gs pos="0">
                      <a:srgbClr val="292929">
                        <a:lumMod val="90000"/>
                        <a:lumOff val="10000"/>
                      </a:srgbClr>
                    </a:gs>
                    <a:gs pos="86000">
                      <a:srgbClr val="292929">
                        <a:lumMod val="90000"/>
                        <a:lumOff val="10000"/>
                      </a:srgbClr>
                    </a:gs>
                  </a:gsLst>
                  <a:lin ang="5400000" scaled="0"/>
                </a:gradFill>
              </a:rPr>
              <a:t>和关联</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具有相同功能的一组节点被当作一个集群统一管理，</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抽象为</a:t>
            </a:r>
            <a:r>
              <a:rPr lang="en-US" altLang="zh-CN" sz="2000" dirty="0" smtClean="0">
                <a:gradFill>
                  <a:gsLst>
                    <a:gs pos="0">
                      <a:srgbClr val="292929">
                        <a:lumMod val="90000"/>
                        <a:lumOff val="10000"/>
                      </a:srgbClr>
                    </a:gs>
                    <a:gs pos="86000">
                      <a:srgbClr val="292929">
                        <a:lumMod val="90000"/>
                        <a:lumOff val="10000"/>
                      </a:srgbClr>
                    </a:gs>
                  </a:gsLst>
                  <a:lin ang="5400000" scaled="0"/>
                </a:gradFill>
              </a:rPr>
              <a:t>Role</a:t>
            </a:r>
          </a:p>
          <a:p>
            <a:pPr>
              <a:lnSpc>
                <a:spcPct val="90000"/>
              </a:lnSpc>
              <a:spcBef>
                <a:spcPct val="20000"/>
              </a:spcBef>
              <a:buSzPct val="80000"/>
            </a:pPr>
            <a:endParaRPr lang="en-US" altLang="zh-CN" sz="2000" dirty="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r>
              <a:rPr lang="zh-CN" altLang="en-US" sz="2000" dirty="0">
                <a:solidFill>
                  <a:srgbClr val="C00000"/>
                </a:solidFill>
              </a:rPr>
              <a:t>一</a:t>
            </a:r>
            <a:r>
              <a:rPr lang="zh-CN" altLang="en-US" sz="2000" dirty="0" smtClean="0">
                <a:solidFill>
                  <a:srgbClr val="C00000"/>
                </a:solidFill>
              </a:rPr>
              <a:t>个应用可以由多个</a:t>
            </a:r>
            <a:r>
              <a:rPr lang="en-US" altLang="zh-CN" sz="2000" dirty="0" smtClean="0">
                <a:solidFill>
                  <a:srgbClr val="C00000"/>
                </a:solidFill>
              </a:rPr>
              <a:t>Role</a:t>
            </a:r>
            <a:r>
              <a:rPr lang="zh-CN" altLang="en-US" sz="2000" dirty="0" smtClean="0">
                <a:solidFill>
                  <a:srgbClr val="C00000"/>
                </a:solidFill>
              </a:rPr>
              <a:t>组成</a:t>
            </a:r>
            <a:r>
              <a:rPr lang="zh-CN" altLang="en-US" sz="2000" dirty="0" smtClean="0">
                <a:gradFill>
                  <a:gsLst>
                    <a:gs pos="0">
                      <a:srgbClr val="292929">
                        <a:lumMod val="90000"/>
                        <a:lumOff val="10000"/>
                      </a:srgbClr>
                    </a:gs>
                    <a:gs pos="86000">
                      <a:srgbClr val="292929">
                        <a:lumMod val="90000"/>
                        <a:lumOff val="10000"/>
                      </a:srgbClr>
                    </a:gs>
                  </a:gsLst>
                  <a:lin ang="5400000" scaled="0"/>
                </a:gradFill>
              </a:rPr>
              <a:t>，应用的配置包括</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域名、外部端口</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全局变量</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endParaRPr lang="en-US" altLang="zh-CN" sz="2000" dirty="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每个</a:t>
            </a:r>
            <a:r>
              <a:rPr lang="en-US" altLang="zh-CN" sz="2000" dirty="0" smtClean="0">
                <a:gradFill>
                  <a:gsLst>
                    <a:gs pos="0">
                      <a:srgbClr val="292929">
                        <a:lumMod val="90000"/>
                        <a:lumOff val="10000"/>
                      </a:srgbClr>
                    </a:gs>
                    <a:gs pos="86000">
                      <a:srgbClr val="292929">
                        <a:lumMod val="90000"/>
                        <a:lumOff val="10000"/>
                      </a:srgbClr>
                    </a:gs>
                  </a:gsLst>
                  <a:lin ang="5400000" scaled="0"/>
                </a:gradFill>
              </a:rPr>
              <a:t>Role</a:t>
            </a:r>
            <a:r>
              <a:rPr lang="zh-CN" altLang="en-US" sz="2000" dirty="0" smtClean="0">
                <a:gradFill>
                  <a:gsLst>
                    <a:gs pos="0">
                      <a:srgbClr val="292929">
                        <a:lumMod val="90000"/>
                        <a:lumOff val="10000"/>
                      </a:srgbClr>
                    </a:gs>
                    <a:gs pos="86000">
                      <a:srgbClr val="292929">
                        <a:lumMod val="90000"/>
                        <a:lumOff val="10000"/>
                      </a:srgbClr>
                    </a:gs>
                  </a:gsLst>
                  <a:lin ang="5400000" scaled="0"/>
                </a:gradFill>
              </a:rPr>
              <a:t>的</a:t>
            </a:r>
            <a:r>
              <a:rPr lang="zh-CN" altLang="en-US" sz="2000" dirty="0">
                <a:gradFill>
                  <a:gsLst>
                    <a:gs pos="0">
                      <a:srgbClr val="292929">
                        <a:lumMod val="90000"/>
                        <a:lumOff val="10000"/>
                      </a:srgbClr>
                    </a:gs>
                    <a:gs pos="86000">
                      <a:srgbClr val="292929">
                        <a:lumMod val="90000"/>
                        <a:lumOff val="10000"/>
                      </a:srgbClr>
                    </a:gs>
                  </a:gsLst>
                  <a:lin ang="5400000" scaled="0"/>
                </a:gradFill>
              </a:rPr>
              <a:t>配置信息包括：</a:t>
            </a:r>
            <a:endParaRPr lang="en-US" altLang="zh-CN" sz="2000" dirty="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部署代码</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端口</a:t>
            </a:r>
            <a:endParaRPr lang="en-US" altLang="zh-CN" sz="2000" dirty="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a:gradFill>
                  <a:gsLst>
                    <a:gs pos="0">
                      <a:srgbClr val="292929">
                        <a:lumMod val="90000"/>
                        <a:lumOff val="10000"/>
                      </a:srgbClr>
                    </a:gs>
                    <a:gs pos="86000">
                      <a:srgbClr val="292929">
                        <a:lumMod val="90000"/>
                        <a:lumOff val="10000"/>
                      </a:srgbClr>
                    </a:gs>
                  </a:gsLst>
                  <a:lin ang="5400000" scaled="0"/>
                </a:gradFill>
              </a:rPr>
              <a:t>虚</a:t>
            </a:r>
            <a:r>
              <a:rPr lang="zh-CN" altLang="en-US" sz="2000" dirty="0" smtClean="0">
                <a:gradFill>
                  <a:gsLst>
                    <a:gs pos="0">
                      <a:srgbClr val="292929">
                        <a:lumMod val="90000"/>
                        <a:lumOff val="10000"/>
                      </a:srgbClr>
                    </a:gs>
                    <a:gs pos="86000">
                      <a:srgbClr val="292929">
                        <a:lumMod val="90000"/>
                        <a:lumOff val="10000"/>
                      </a:srgbClr>
                    </a:gs>
                  </a:gsLst>
                  <a:lin ang="5400000" scaled="0"/>
                </a:gradFill>
              </a:rPr>
              <a:t>机规格、</a:t>
            </a:r>
            <a:r>
              <a:rPr lang="en-US" altLang="zh-CN" sz="2000" dirty="0" smtClean="0">
                <a:gradFill>
                  <a:gsLst>
                    <a:gs pos="0">
                      <a:srgbClr val="292929">
                        <a:lumMod val="90000"/>
                        <a:lumOff val="10000"/>
                      </a:srgbClr>
                    </a:gs>
                    <a:gs pos="86000">
                      <a:srgbClr val="292929">
                        <a:lumMod val="90000"/>
                        <a:lumOff val="10000"/>
                      </a:srgbClr>
                    </a:gs>
                  </a:gsLst>
                  <a:lin ang="5400000" scaled="0"/>
                </a:gradFill>
              </a:rPr>
              <a:t>OS</a:t>
            </a:r>
            <a:r>
              <a:rPr lang="zh-CN" altLang="en-US" sz="2000" dirty="0" smtClean="0">
                <a:gradFill>
                  <a:gsLst>
                    <a:gs pos="0">
                      <a:srgbClr val="292929">
                        <a:lumMod val="90000"/>
                        <a:lumOff val="10000"/>
                      </a:srgbClr>
                    </a:gs>
                    <a:gs pos="86000">
                      <a:srgbClr val="292929">
                        <a:lumMod val="90000"/>
                        <a:lumOff val="10000"/>
                      </a:srgbClr>
                    </a:gs>
                  </a:gsLst>
                  <a:lin ang="5400000" scaled="0"/>
                </a:gradFill>
              </a:rPr>
              <a:t>版本</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初始虚机数量</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marL="342900" indent="-342900">
              <a:lnSpc>
                <a:spcPct val="90000"/>
              </a:lnSpc>
              <a:spcBef>
                <a:spcPct val="20000"/>
              </a:spcBef>
              <a:buSzPct val="80000"/>
              <a:buFont typeface="Arial" panose="020B0604020202020204" pitchFamily="34" charset="0"/>
              <a:buChar char="•"/>
            </a:pPr>
            <a:r>
              <a:rPr lang="zh-CN" altLang="en-US" sz="2000" dirty="0" smtClean="0">
                <a:gradFill>
                  <a:gsLst>
                    <a:gs pos="0">
                      <a:srgbClr val="292929">
                        <a:lumMod val="90000"/>
                        <a:lumOff val="10000"/>
                      </a:srgbClr>
                    </a:gs>
                    <a:gs pos="86000">
                      <a:srgbClr val="292929">
                        <a:lumMod val="90000"/>
                        <a:lumOff val="10000"/>
                      </a:srgbClr>
                    </a:gs>
                  </a:gsLst>
                  <a:lin ang="5400000" scaled="0"/>
                </a:gradFill>
              </a:rPr>
              <a:t>环境变量（如数据库、存储连接地址）</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35" name="TextBox 34"/>
          <p:cNvSpPr txBox="1"/>
          <p:nvPr/>
        </p:nvSpPr>
        <p:spPr>
          <a:xfrm>
            <a:off x="8599863" y="457017"/>
            <a:ext cx="583493" cy="249299"/>
          </a:xfrm>
          <a:prstGeom prst="rect">
            <a:avLst/>
          </a:prstGeom>
          <a:noFill/>
        </p:spPr>
        <p:txBody>
          <a:bodyPr wrap="none" lIns="0" tIns="0" rIns="0" bIns="0" rtlCol="0">
            <a:spAutoFit/>
          </a:bodyPr>
          <a:lstStyle/>
          <a:p>
            <a:pPr>
              <a:lnSpc>
                <a:spcPct val="90000"/>
              </a:lnSpc>
              <a:spcBef>
                <a:spcPct val="20000"/>
              </a:spcBef>
              <a:buSzPct val="80000"/>
            </a:pPr>
            <a:r>
              <a:rPr lang="en-US" dirty="0" smtClean="0">
                <a:gradFill>
                  <a:gsLst>
                    <a:gs pos="0">
                      <a:srgbClr val="292929">
                        <a:lumMod val="90000"/>
                        <a:lumOff val="10000"/>
                      </a:srgbClr>
                    </a:gs>
                    <a:gs pos="86000">
                      <a:srgbClr val="292929">
                        <a:lumMod val="90000"/>
                        <a:lumOff val="10000"/>
                      </a:srgbClr>
                    </a:gs>
                  </a:gsLst>
                  <a:lin ang="5400000" scaled="0"/>
                </a:gradFill>
              </a:rPr>
              <a:t>DNS</a:t>
            </a:r>
            <a:r>
              <a:rPr lang="en-US" altLang="zh-CN" dirty="0">
                <a:gradFill>
                  <a:gsLst>
                    <a:gs pos="0">
                      <a:srgbClr val="292929">
                        <a:lumMod val="90000"/>
                        <a:lumOff val="10000"/>
                      </a:srgbClr>
                    </a:gs>
                    <a:gs pos="86000">
                      <a:srgbClr val="292929">
                        <a:lumMod val="90000"/>
                        <a:lumOff val="10000"/>
                      </a:srgbClr>
                    </a:gs>
                  </a:gsLst>
                  <a:lin ang="5400000" scaled="0"/>
                </a:gradFill>
              </a:rPr>
              <a:t>1</a:t>
            </a:r>
            <a:endParaRPr lang="en-US" dirty="0">
              <a:gradFill>
                <a:gsLst>
                  <a:gs pos="0">
                    <a:srgbClr val="292929">
                      <a:lumMod val="90000"/>
                      <a:lumOff val="10000"/>
                    </a:srgbClr>
                  </a:gs>
                  <a:gs pos="86000">
                    <a:srgbClr val="292929">
                      <a:lumMod val="90000"/>
                      <a:lumOff val="10000"/>
                    </a:srgbClr>
                  </a:gs>
                </a:gsLst>
                <a:lin ang="5400000" scaled="0"/>
              </a:gradFill>
            </a:endParaRPr>
          </a:p>
        </p:txBody>
      </p:sp>
      <p:sp>
        <p:nvSpPr>
          <p:cNvPr id="39" name="TextBox 38"/>
          <p:cNvSpPr txBox="1"/>
          <p:nvPr/>
        </p:nvSpPr>
        <p:spPr>
          <a:xfrm>
            <a:off x="8638070" y="5264632"/>
            <a:ext cx="583493" cy="249299"/>
          </a:xfrm>
          <a:prstGeom prst="rect">
            <a:avLst/>
          </a:prstGeom>
          <a:noFill/>
        </p:spPr>
        <p:txBody>
          <a:bodyPr wrap="none" lIns="0" tIns="0" rIns="0" bIns="0" rtlCol="0">
            <a:spAutoFit/>
          </a:bodyPr>
          <a:lstStyle/>
          <a:p>
            <a:pPr>
              <a:lnSpc>
                <a:spcPct val="90000"/>
              </a:lnSpc>
              <a:spcBef>
                <a:spcPct val="20000"/>
              </a:spcBef>
              <a:buSzPct val="80000"/>
            </a:pPr>
            <a:r>
              <a:rPr lang="en-US" dirty="0" smtClean="0">
                <a:gradFill>
                  <a:gsLst>
                    <a:gs pos="0">
                      <a:srgbClr val="292929">
                        <a:lumMod val="90000"/>
                        <a:lumOff val="10000"/>
                      </a:srgbClr>
                    </a:gs>
                    <a:gs pos="86000">
                      <a:srgbClr val="292929">
                        <a:lumMod val="90000"/>
                        <a:lumOff val="10000"/>
                      </a:srgbClr>
                    </a:gs>
                  </a:gsLst>
                  <a:lin ang="5400000" scaled="0"/>
                </a:gradFill>
              </a:rPr>
              <a:t>DNS</a:t>
            </a:r>
            <a:r>
              <a:rPr lang="en-US" altLang="zh-CN" dirty="0" smtClean="0">
                <a:gradFill>
                  <a:gsLst>
                    <a:gs pos="0">
                      <a:srgbClr val="292929">
                        <a:lumMod val="90000"/>
                        <a:lumOff val="10000"/>
                      </a:srgbClr>
                    </a:gs>
                    <a:gs pos="86000">
                      <a:srgbClr val="292929">
                        <a:lumMod val="90000"/>
                        <a:lumOff val="10000"/>
                      </a:srgbClr>
                    </a:gs>
                  </a:gsLst>
                  <a:lin ang="5400000" scaled="0"/>
                </a:gradFill>
              </a:rPr>
              <a:t>2</a:t>
            </a:r>
            <a:endParaRPr lang="en-US"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2281008381"/>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987161200"/>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8307"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19112" y="228600"/>
            <a:ext cx="11149013" cy="997196"/>
          </a:xfrm>
        </p:spPr>
        <p:txBody>
          <a:bodyPr/>
          <a:lstStyle/>
          <a:p>
            <a:r>
              <a:rPr lang="zh-CN" altLang="en-US" sz="3600" dirty="0" smtClean="0"/>
              <a:t>为了提高集群的可用性，虚拟机会被部署到不同的故障域和升级域中</a:t>
            </a:r>
            <a:endParaRPr lang="en-US" sz="3600" dirty="0"/>
          </a:p>
        </p:txBody>
      </p:sp>
      <p:sp>
        <p:nvSpPr>
          <p:cNvPr id="3" name="Content Placeholder 2"/>
          <p:cNvSpPr>
            <a:spLocks noGrp="1"/>
          </p:cNvSpPr>
          <p:nvPr>
            <p:ph sz="quarter" idx="10"/>
            <p:custDataLst>
              <p:tags r:id="rId4"/>
            </p:custDataLst>
          </p:nvPr>
        </p:nvSpPr>
        <p:spPr>
          <a:xfrm>
            <a:off x="639428" y="1319297"/>
            <a:ext cx="5183856" cy="2269852"/>
          </a:xfrm>
        </p:spPr>
        <p:txBody>
          <a:bodyPr/>
          <a:lstStyle/>
          <a:p>
            <a:r>
              <a:rPr lang="en-US" altLang="zh-CN" sz="4000" dirty="0" smtClean="0">
                <a:solidFill>
                  <a:schemeClr val="accent2">
                    <a:alpha val="99000"/>
                  </a:schemeClr>
                </a:solidFill>
                <a:latin typeface="Segoe UI Light" pitchFamily="34" charset="0"/>
              </a:rPr>
              <a:t>Fault Domain</a:t>
            </a:r>
            <a:endParaRPr lang="en-US" sz="4000" dirty="0" smtClean="0">
              <a:solidFill>
                <a:schemeClr val="accent2">
                  <a:alpha val="99000"/>
                </a:schemeClr>
              </a:solidFill>
              <a:latin typeface="Segoe UI Light" pitchFamily="34" charset="0"/>
            </a:endParaRPr>
          </a:p>
          <a:p>
            <a:pPr marL="342900" lvl="1" indent="-342900">
              <a:buFont typeface="Arial" panose="020B0604020202020204" pitchFamily="34" charset="0"/>
              <a:buChar char="•"/>
            </a:pPr>
            <a:r>
              <a:rPr lang="zh-CN" altLang="en-US" sz="2000" dirty="0" smtClean="0"/>
              <a:t>降低因</a:t>
            </a:r>
            <a:r>
              <a:rPr lang="zh-CN" altLang="en-US" sz="2000" dirty="0" smtClean="0">
                <a:solidFill>
                  <a:srgbClr val="C00000"/>
                </a:solidFill>
              </a:rPr>
              <a:t>非计划停机</a:t>
            </a:r>
            <a:r>
              <a:rPr lang="zh-CN" altLang="en-US" sz="2000" dirty="0" smtClean="0"/>
              <a:t>带来的应用停机风险</a:t>
            </a:r>
            <a:endParaRPr lang="en-US" altLang="zh-CN" sz="2000" dirty="0" smtClean="0"/>
          </a:p>
          <a:p>
            <a:pPr marL="342900" lvl="1" indent="-342900">
              <a:buFont typeface="Arial" panose="020B0604020202020204" pitchFamily="34" charset="0"/>
              <a:buChar char="•"/>
            </a:pPr>
            <a:r>
              <a:rPr lang="en-US" sz="2000" dirty="0" smtClean="0"/>
              <a:t>Azure</a:t>
            </a:r>
            <a:r>
              <a:rPr lang="zh-CN" altLang="en-US" sz="2000" dirty="0" smtClean="0"/>
              <a:t>将整个数据中心划分为多个</a:t>
            </a:r>
            <a:r>
              <a:rPr lang="en-US" altLang="zh-CN" sz="2000" dirty="0" smtClean="0"/>
              <a:t>Fault Domain</a:t>
            </a:r>
            <a:r>
              <a:rPr lang="zh-CN" altLang="en-US" sz="2000" dirty="0" smtClean="0"/>
              <a:t>，他们同时故障的概率较低</a:t>
            </a:r>
            <a:endParaRPr lang="en-US" altLang="zh-CN" sz="2000" dirty="0" smtClean="0"/>
          </a:p>
          <a:p>
            <a:pPr marL="342900" lvl="1" indent="-342900">
              <a:buFont typeface="Arial" panose="020B0604020202020204" pitchFamily="34" charset="0"/>
              <a:buChar char="•"/>
            </a:pPr>
            <a:r>
              <a:rPr lang="zh-CN" altLang="en-US" sz="2000" dirty="0" smtClean="0"/>
              <a:t>会自动将每个</a:t>
            </a:r>
            <a:r>
              <a:rPr lang="en-US" altLang="zh-CN" sz="2000" dirty="0" smtClean="0"/>
              <a:t>Role</a:t>
            </a:r>
            <a:r>
              <a:rPr lang="zh-CN" altLang="en-US" sz="2000" dirty="0" smtClean="0"/>
              <a:t>的多个虚机分散到不同的</a:t>
            </a:r>
            <a:r>
              <a:rPr lang="en-US" altLang="zh-CN" sz="2000" dirty="0" smtClean="0"/>
              <a:t>Fault Domain</a:t>
            </a:r>
            <a:r>
              <a:rPr lang="zh-CN" altLang="en-US" sz="2000" dirty="0" smtClean="0"/>
              <a:t>上</a:t>
            </a:r>
            <a:endParaRPr lang="en-US" altLang="zh-CN" sz="2000" dirty="0" smtClean="0"/>
          </a:p>
        </p:txBody>
      </p:sp>
      <p:sp>
        <p:nvSpPr>
          <p:cNvPr id="6" name="Content Placeholder 2"/>
          <p:cNvSpPr txBox="1">
            <a:spLocks/>
          </p:cNvSpPr>
          <p:nvPr>
            <p:custDataLst>
              <p:tags r:id="rId5"/>
            </p:custDataLst>
          </p:nvPr>
        </p:nvSpPr>
        <p:spPr>
          <a:xfrm>
            <a:off x="6213933" y="1319297"/>
            <a:ext cx="5454191" cy="2616101"/>
          </a:xfrm>
          <a:prstGeom prst="rect">
            <a:avLst/>
          </a:prstGeom>
        </p:spPr>
        <p:txBody>
          <a:bodyPr vert="horz" wrap="square" lIns="0" tIns="0" rIns="0" bIns="0" rtlCol="0">
            <a:spAutoFit/>
          </a:bodyPr>
          <a:lstStyle>
            <a:lvl1pPr marL="0" indent="0" algn="l" defTabSz="914363" rtl="0" eaLnBrk="1" latinLnBrk="0" hangingPunct="1">
              <a:lnSpc>
                <a:spcPct val="100000"/>
              </a:lnSpc>
              <a:spcBef>
                <a:spcPts val="1200"/>
              </a:spcBef>
              <a:buSzPct val="80000"/>
              <a:buFontTx/>
              <a:buNone/>
              <a:defRPr sz="3200" kern="1200">
                <a:ln>
                  <a:solidFill>
                    <a:schemeClr val="bg1">
                      <a:alpha val="0"/>
                    </a:schemeClr>
                  </a:solidFill>
                </a:ln>
                <a:gradFill>
                  <a:gsLst>
                    <a:gs pos="0">
                      <a:srgbClr val="595959"/>
                    </a:gs>
                    <a:gs pos="86000">
                      <a:srgbClr val="595959"/>
                    </a:gs>
                  </a:gsLst>
                  <a:lin ang="5400000" scaled="0"/>
                </a:gradFill>
                <a:latin typeface="+mn-lt"/>
                <a:ea typeface="+mn-ea"/>
                <a:cs typeface="+mn-cs"/>
              </a:defRPr>
            </a:lvl1pPr>
            <a:lvl2pPr marL="460375" indent="0" algn="l" defTabSz="914363" rtl="0" eaLnBrk="1" latinLnBrk="0" hangingPunct="1">
              <a:lnSpc>
                <a:spcPct val="100000"/>
              </a:lnSpc>
              <a:spcBef>
                <a:spcPts val="300"/>
              </a:spcBef>
              <a:buSzPct val="80000"/>
              <a:buFontTx/>
              <a:buNone/>
              <a:defRPr sz="2800" kern="1200">
                <a:ln>
                  <a:solidFill>
                    <a:schemeClr val="bg1">
                      <a:alpha val="0"/>
                    </a:schemeClr>
                  </a:solidFill>
                </a:ln>
                <a:gradFill>
                  <a:gsLst>
                    <a:gs pos="0">
                      <a:srgbClr val="595959"/>
                    </a:gs>
                    <a:gs pos="86000">
                      <a:srgbClr val="595959"/>
                    </a:gs>
                  </a:gsLst>
                  <a:lin ang="5400000" scaled="0"/>
                </a:gradFill>
                <a:latin typeface="+mn-lt"/>
                <a:ea typeface="+mn-ea"/>
                <a:cs typeface="+mn-cs"/>
              </a:defRPr>
            </a:lvl2pPr>
            <a:lvl3pPr marL="914400" indent="0" algn="l" defTabSz="914363" rtl="0" eaLnBrk="1" latinLnBrk="0" hangingPunct="1">
              <a:lnSpc>
                <a:spcPct val="100000"/>
              </a:lnSpc>
              <a:spcBef>
                <a:spcPts val="300"/>
              </a:spcBef>
              <a:buSzPct val="80000"/>
              <a:buFontTx/>
              <a:buNone/>
              <a:defRPr sz="2400" kern="1200">
                <a:ln>
                  <a:solidFill>
                    <a:schemeClr val="bg1">
                      <a:alpha val="0"/>
                    </a:schemeClr>
                  </a:solidFill>
                </a:ln>
                <a:gradFill>
                  <a:gsLst>
                    <a:gs pos="0">
                      <a:srgbClr val="595959"/>
                    </a:gs>
                    <a:gs pos="86000">
                      <a:srgbClr val="595959"/>
                    </a:gs>
                  </a:gsLst>
                  <a:lin ang="5400000" scaled="0"/>
                </a:gradFill>
                <a:latin typeface="+mn-lt"/>
                <a:ea typeface="+mn-ea"/>
                <a:cs typeface="+mn-cs"/>
              </a:defRPr>
            </a:lvl3pPr>
            <a:lvl4pPr marL="1370013" indent="0" algn="l" defTabSz="914363" rtl="0" eaLnBrk="1" latinLnBrk="0" hangingPunct="1">
              <a:lnSpc>
                <a:spcPct val="100000"/>
              </a:lnSpc>
              <a:spcBef>
                <a:spcPts val="300"/>
              </a:spcBef>
              <a:buSzPct val="80000"/>
              <a:buFontTx/>
              <a:buNone/>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4pPr>
            <a:lvl5pPr marL="1836738" indent="0" algn="l" defTabSz="914363" rtl="0" eaLnBrk="1" latinLnBrk="0" hangingPunct="1">
              <a:lnSpc>
                <a:spcPct val="100000"/>
              </a:lnSpc>
              <a:spcBef>
                <a:spcPts val="300"/>
              </a:spcBef>
              <a:buSzPct val="80000"/>
              <a:buFontTx/>
              <a:buNone/>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4000" dirty="0" smtClean="0">
                <a:solidFill>
                  <a:schemeClr val="accent2">
                    <a:alpha val="99000"/>
                  </a:schemeClr>
                </a:solidFill>
                <a:latin typeface="Segoe UI Light" pitchFamily="34" charset="0"/>
              </a:rPr>
              <a:t>Upgrade Domain</a:t>
            </a:r>
            <a:endParaRPr lang="en-US" sz="4000" dirty="0" smtClean="0">
              <a:solidFill>
                <a:schemeClr val="accent2">
                  <a:alpha val="99000"/>
                </a:schemeClr>
              </a:solidFill>
              <a:latin typeface="Segoe UI Light" pitchFamily="34" charset="0"/>
            </a:endParaRPr>
          </a:p>
          <a:p>
            <a:pPr marL="342900" lvl="1" indent="-342900">
              <a:buFont typeface="Arial" panose="020B0604020202020204" pitchFamily="34" charset="0"/>
              <a:buChar char="•"/>
            </a:pPr>
            <a:r>
              <a:rPr lang="zh-CN" altLang="en-US" sz="2000" dirty="0" smtClean="0"/>
              <a:t>降低因</a:t>
            </a:r>
            <a:r>
              <a:rPr lang="zh-CN" altLang="en-US" sz="2000" dirty="0" smtClean="0">
                <a:solidFill>
                  <a:srgbClr val="C00000"/>
                </a:solidFill>
              </a:rPr>
              <a:t>计划停机</a:t>
            </a:r>
            <a:r>
              <a:rPr lang="zh-CN" altLang="en-US" sz="2000" dirty="0" smtClean="0"/>
              <a:t>带来的应用停机风险</a:t>
            </a:r>
            <a:endParaRPr lang="en-US" altLang="zh-CN" sz="2000" dirty="0" smtClean="0"/>
          </a:p>
          <a:p>
            <a:pPr marL="342900" lvl="1" indent="-342900">
              <a:buFont typeface="Arial" panose="020B0604020202020204" pitchFamily="34" charset="0"/>
              <a:buChar char="•"/>
            </a:pPr>
            <a:r>
              <a:rPr lang="en-US" altLang="zh-CN" sz="2000" dirty="0" smtClean="0"/>
              <a:t>Azure</a:t>
            </a:r>
            <a:r>
              <a:rPr lang="zh-CN" altLang="en-US" sz="2000" dirty="0" smtClean="0"/>
              <a:t>每个月会对物理机和虚机进行数次维护</a:t>
            </a:r>
            <a:endParaRPr lang="en-US" altLang="zh-CN" sz="2000" dirty="0" smtClean="0"/>
          </a:p>
          <a:p>
            <a:pPr marL="342900" lvl="1" indent="-342900">
              <a:buFont typeface="Arial" panose="020B0604020202020204" pitchFamily="34" charset="0"/>
              <a:buChar char="•"/>
            </a:pPr>
            <a:r>
              <a:rPr lang="en-US" sz="2000" dirty="0" smtClean="0"/>
              <a:t>Azure</a:t>
            </a:r>
            <a:r>
              <a:rPr lang="zh-CN" altLang="en-US" sz="2000" dirty="0" smtClean="0"/>
              <a:t>将整个数据中心划分为多个</a:t>
            </a:r>
            <a:r>
              <a:rPr lang="en-US" altLang="zh-CN" sz="2000" dirty="0" err="1" smtClean="0"/>
              <a:t>Upgade</a:t>
            </a:r>
            <a:r>
              <a:rPr lang="en-US" altLang="zh-CN" sz="2000" dirty="0" smtClean="0"/>
              <a:t> Domain</a:t>
            </a:r>
            <a:r>
              <a:rPr lang="zh-CN" altLang="en-US" sz="2000" dirty="0" smtClean="0"/>
              <a:t>，每次维护一个</a:t>
            </a:r>
            <a:r>
              <a:rPr lang="en-US" altLang="zh-CN" sz="2000" dirty="0" smtClean="0"/>
              <a:t>Upgrade Domain</a:t>
            </a:r>
          </a:p>
          <a:p>
            <a:pPr marL="342900" lvl="1" indent="-342900">
              <a:buFont typeface="Arial" panose="020B0604020202020204" pitchFamily="34" charset="0"/>
              <a:buChar char="•"/>
            </a:pPr>
            <a:r>
              <a:rPr lang="en-US" altLang="zh-CN" sz="2000" dirty="0" smtClean="0"/>
              <a:t>Azure</a:t>
            </a:r>
            <a:r>
              <a:rPr lang="zh-CN" altLang="en-US" sz="2000" dirty="0" smtClean="0"/>
              <a:t>会自动将每个</a:t>
            </a:r>
            <a:r>
              <a:rPr lang="en-US" altLang="zh-CN" sz="2000" dirty="0" smtClean="0"/>
              <a:t>Role</a:t>
            </a:r>
            <a:r>
              <a:rPr lang="zh-CN" altLang="en-US" sz="2000" dirty="0" smtClean="0"/>
              <a:t>的多个虚机分散到不同的</a:t>
            </a:r>
            <a:r>
              <a:rPr lang="en-US" altLang="zh-CN" sz="2000" dirty="0" smtClean="0"/>
              <a:t>Upgrade Domain</a:t>
            </a:r>
            <a:r>
              <a:rPr lang="zh-CN" altLang="en-US" sz="2000" dirty="0" smtClean="0"/>
              <a:t>上</a:t>
            </a:r>
            <a:endParaRPr lang="en-US" altLang="zh-CN" sz="2000" dirty="0" smtClean="0"/>
          </a:p>
        </p:txBody>
      </p:sp>
      <p:sp>
        <p:nvSpPr>
          <p:cNvPr id="7" name="Rectangle 6"/>
          <p:cNvSpPr/>
          <p:nvPr/>
        </p:nvSpPr>
        <p:spPr>
          <a:xfrm>
            <a:off x="3365759" y="4625953"/>
            <a:ext cx="5660524" cy="707886"/>
          </a:xfrm>
          <a:prstGeom prst="rect">
            <a:avLst/>
          </a:prstGeom>
        </p:spPr>
        <p:txBody>
          <a:bodyPr wrap="none">
            <a:spAutoFit/>
          </a:bodyPr>
          <a:lstStyle/>
          <a:p>
            <a:pPr marL="342900" lvl="1" indent="-342900">
              <a:buFont typeface="Arial" panose="020B0604020202020204" pitchFamily="34" charset="0"/>
              <a:buChar char="•"/>
            </a:pPr>
            <a:r>
              <a:rPr lang="zh-CN" altLang="en-US" sz="2000" dirty="0" smtClean="0"/>
              <a:t>单一虚机不可靠，不建议存储状态信息及数据</a:t>
            </a:r>
            <a:endParaRPr lang="en-US" altLang="zh-CN" sz="2000" dirty="0" smtClean="0"/>
          </a:p>
          <a:p>
            <a:pPr marL="342900" lvl="1" indent="-342900">
              <a:buFont typeface="Arial" panose="020B0604020202020204" pitchFamily="34" charset="0"/>
              <a:buChar char="•"/>
            </a:pPr>
            <a:r>
              <a:rPr lang="zh-CN" altLang="en-US" sz="2000" dirty="0" smtClean="0"/>
              <a:t>每个</a:t>
            </a:r>
            <a:r>
              <a:rPr lang="en-US" altLang="zh-CN" sz="2000" dirty="0"/>
              <a:t>Role</a:t>
            </a:r>
            <a:r>
              <a:rPr lang="zh-CN" altLang="en-US" sz="2000" dirty="0"/>
              <a:t>建议至少</a:t>
            </a:r>
            <a:r>
              <a:rPr lang="en-US" altLang="zh-CN" sz="2000" dirty="0"/>
              <a:t>2</a:t>
            </a:r>
            <a:r>
              <a:rPr lang="zh-CN" altLang="en-US" sz="2000" dirty="0"/>
              <a:t>个虚机</a:t>
            </a:r>
            <a:r>
              <a:rPr lang="zh-CN" altLang="en-US" sz="2000" dirty="0" smtClean="0"/>
              <a:t>实例</a:t>
            </a:r>
            <a:endParaRPr lang="zh-CN" altLang="en-US" sz="2000" dirty="0"/>
          </a:p>
        </p:txBody>
      </p:sp>
      <p:sp>
        <p:nvSpPr>
          <p:cNvPr id="8" name="Down Arrow 7"/>
          <p:cNvSpPr/>
          <p:nvPr/>
        </p:nvSpPr>
        <p:spPr bwMode="auto">
          <a:xfrm>
            <a:off x="3734054" y="4139937"/>
            <a:ext cx="469232" cy="448935"/>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9" name="Down Arrow 8"/>
          <p:cNvSpPr/>
          <p:nvPr/>
        </p:nvSpPr>
        <p:spPr bwMode="auto">
          <a:xfrm>
            <a:off x="6934454" y="4103843"/>
            <a:ext cx="469232" cy="448935"/>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0" name="Rectangle 9"/>
          <p:cNvSpPr/>
          <p:nvPr/>
        </p:nvSpPr>
        <p:spPr>
          <a:xfrm>
            <a:off x="4387349" y="5970533"/>
            <a:ext cx="2336537" cy="400110"/>
          </a:xfrm>
          <a:prstGeom prst="rect">
            <a:avLst/>
          </a:prstGeom>
        </p:spPr>
        <p:txBody>
          <a:bodyPr wrap="none">
            <a:spAutoFit/>
          </a:bodyPr>
          <a:lstStyle/>
          <a:p>
            <a:pPr marL="0" lvl="1"/>
            <a:r>
              <a:rPr lang="en-US" altLang="zh-CN" sz="2000" dirty="0" smtClean="0">
                <a:sym typeface="Wingdings" panose="05000000000000000000" pitchFamily="2" charset="2"/>
              </a:rPr>
              <a:t>Role </a:t>
            </a:r>
            <a:r>
              <a:rPr lang="en-US" altLang="zh-CN" sz="2000" dirty="0">
                <a:sym typeface="Wingdings" panose="05000000000000000000" pitchFamily="2" charset="2"/>
              </a:rPr>
              <a:t>99.95%</a:t>
            </a:r>
            <a:r>
              <a:rPr lang="zh-CN" altLang="en-US" sz="2000" dirty="0" smtClean="0">
                <a:sym typeface="Wingdings" panose="05000000000000000000" pitchFamily="2" charset="2"/>
              </a:rPr>
              <a:t>可用性</a:t>
            </a:r>
            <a:endParaRPr lang="en-US" sz="2000" dirty="0"/>
          </a:p>
        </p:txBody>
      </p:sp>
      <p:sp>
        <p:nvSpPr>
          <p:cNvPr id="11" name="Down Arrow 10"/>
          <p:cNvSpPr/>
          <p:nvPr/>
        </p:nvSpPr>
        <p:spPr bwMode="auto">
          <a:xfrm>
            <a:off x="5456321" y="5370919"/>
            <a:ext cx="469232" cy="541415"/>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171305622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ext uri="{D42A27DB-BD31-4B8C-83A1-F6EECF244321}">
                <p14:modId xmlns:p14="http://schemas.microsoft.com/office/powerpoint/2010/main" val="1177641310"/>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0352" name="think-cell Slide" r:id="rId24" imgW="270" imgH="270" progId="TCLayout.ActiveDocument.1">
                  <p:embed/>
                </p:oleObj>
              </mc:Choice>
              <mc:Fallback>
                <p:oleObj name="think-cell Slide" r:id="rId24" imgW="270" imgH="270" progId="TCLayout.ActiveDocument.1">
                  <p:embed/>
                  <p:pic>
                    <p:nvPicPr>
                      <p:cNvPr id="0" name=""/>
                      <p:cNvPicPr/>
                      <p:nvPr/>
                    </p:nvPicPr>
                    <p:blipFill>
                      <a:blip r:embed="rId25"/>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19112" y="228600"/>
            <a:ext cx="11149013" cy="1107996"/>
          </a:xfrm>
        </p:spPr>
        <p:txBody>
          <a:bodyPr/>
          <a:lstStyle/>
          <a:p>
            <a:r>
              <a:rPr lang="en-US" dirty="0" smtClean="0"/>
              <a:t>Fault Domain</a:t>
            </a:r>
            <a:r>
              <a:rPr lang="zh-CN" altLang="en-US" dirty="0"/>
              <a:t>示意</a:t>
            </a:r>
            <a:r>
              <a:rPr lang="en-US" dirty="0"/>
              <a:t/>
            </a:r>
            <a:br>
              <a:rPr lang="en-US" dirty="0"/>
            </a:br>
            <a:r>
              <a:rPr lang="en-US" sz="2600" dirty="0">
                <a:solidFill>
                  <a:schemeClr val="accent4">
                    <a:alpha val="99000"/>
                  </a:schemeClr>
                </a:solidFill>
              </a:rPr>
              <a:t>Example role with nine virtual machines distributed across three fault </a:t>
            </a:r>
            <a:r>
              <a:rPr lang="en-US" sz="2600" dirty="0" smtClean="0">
                <a:solidFill>
                  <a:schemeClr val="accent4">
                    <a:alpha val="99000"/>
                  </a:schemeClr>
                </a:solidFill>
              </a:rPr>
              <a:t>domains</a:t>
            </a:r>
            <a:endParaRPr lang="en-US" sz="2600" dirty="0">
              <a:solidFill>
                <a:schemeClr val="accent4">
                  <a:alpha val="99000"/>
                </a:schemeClr>
              </a:solidFill>
            </a:endParaRPr>
          </a:p>
        </p:txBody>
      </p:sp>
      <p:sp>
        <p:nvSpPr>
          <p:cNvPr id="4" name="Rectangle 3"/>
          <p:cNvSpPr/>
          <p:nvPr>
            <p:custDataLst>
              <p:tags r:id="rId4"/>
            </p:custDataLst>
          </p:nvPr>
        </p:nvSpPr>
        <p:spPr bwMode="auto">
          <a:xfrm>
            <a:off x="2438400" y="1695450"/>
            <a:ext cx="7313592" cy="54671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cap="all" dirty="0">
                <a:ln>
                  <a:solidFill>
                    <a:schemeClr val="bg1">
                      <a:alpha val="0"/>
                    </a:schemeClr>
                  </a:solidFill>
                </a:ln>
                <a:gradFill>
                  <a:gsLst>
                    <a:gs pos="0">
                      <a:srgbClr val="FFFFFF"/>
                    </a:gs>
                    <a:gs pos="100000">
                      <a:srgbClr val="FFFFFF"/>
                    </a:gs>
                  </a:gsLst>
                  <a:lin ang="5400000" scaled="0"/>
                </a:gradFill>
              </a:rPr>
              <a:t>Network Load Balancer</a:t>
            </a:r>
          </a:p>
        </p:txBody>
      </p:sp>
      <p:sp>
        <p:nvSpPr>
          <p:cNvPr id="5" name="Rectangle 4"/>
          <p:cNvSpPr/>
          <p:nvPr>
            <p:custDataLst>
              <p:tags r:id="rId5"/>
            </p:custDataLst>
          </p:nvPr>
        </p:nvSpPr>
        <p:spPr bwMode="auto">
          <a:xfrm>
            <a:off x="517525" y="2615781"/>
            <a:ext cx="11158538" cy="339852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45718" rIns="91436" bIns="45718" numCol="1" rtlCol="0" anchor="t" anchorCtr="0" compatLnSpc="1">
            <a:prstTxWarp prst="textNoShape">
              <a:avLst/>
            </a:prstTxWarp>
          </a:bodyPr>
          <a:lstStyle/>
          <a:p>
            <a:pPr defTabSz="914099" fontAlgn="base">
              <a:spcBef>
                <a:spcPct val="0"/>
              </a:spcBef>
              <a:spcAft>
                <a:spcPct val="0"/>
              </a:spcAft>
            </a:pPr>
            <a:r>
              <a:rPr lang="en-US" sz="2400" cap="all" dirty="0" smtClean="0">
                <a:ln>
                  <a:solidFill>
                    <a:schemeClr val="bg1">
                      <a:alpha val="0"/>
                    </a:schemeClr>
                  </a:solidFill>
                </a:ln>
                <a:solidFill>
                  <a:srgbClr val="595959">
                    <a:alpha val="99000"/>
                  </a:srgbClr>
                </a:solidFill>
              </a:rPr>
              <a:t>Role</a:t>
            </a:r>
            <a:endParaRPr lang="en-US" sz="2400" cap="all" dirty="0">
              <a:ln>
                <a:solidFill>
                  <a:schemeClr val="bg1">
                    <a:alpha val="0"/>
                  </a:schemeClr>
                </a:solidFill>
              </a:ln>
              <a:solidFill>
                <a:srgbClr val="595959">
                  <a:alpha val="99000"/>
                </a:srgbClr>
              </a:solidFill>
            </a:endParaRPr>
          </a:p>
        </p:txBody>
      </p:sp>
      <p:sp>
        <p:nvSpPr>
          <p:cNvPr id="25" name="Rectangle 24"/>
          <p:cNvSpPr/>
          <p:nvPr>
            <p:custDataLst>
              <p:tags r:id="rId6"/>
            </p:custDataLst>
          </p:nvPr>
        </p:nvSpPr>
        <p:spPr bwMode="auto">
          <a:xfrm>
            <a:off x="701040" y="3118701"/>
            <a:ext cx="3474720" cy="27584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alpha val="99000"/>
                  </a:schemeClr>
                </a:solidFill>
              </a:rPr>
              <a:t>Fault Domain 1</a:t>
            </a:r>
          </a:p>
        </p:txBody>
      </p:sp>
      <p:sp>
        <p:nvSpPr>
          <p:cNvPr id="7" name="Rectangle 6"/>
          <p:cNvSpPr/>
          <p:nvPr>
            <p:custDataLst>
              <p:tags r:id="rId7"/>
            </p:custDataLst>
          </p:nvPr>
        </p:nvSpPr>
        <p:spPr bwMode="auto">
          <a:xfrm>
            <a:off x="822324" y="384260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200" dirty="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1</a:t>
            </a:r>
          </a:p>
        </p:txBody>
      </p:sp>
      <p:sp>
        <p:nvSpPr>
          <p:cNvPr id="8" name="Rectangle 7"/>
          <p:cNvSpPr/>
          <p:nvPr>
            <p:custDataLst>
              <p:tags r:id="rId8"/>
            </p:custDataLst>
          </p:nvPr>
        </p:nvSpPr>
        <p:spPr bwMode="auto">
          <a:xfrm>
            <a:off x="2503804" y="384260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3</a:t>
            </a:r>
          </a:p>
        </p:txBody>
      </p:sp>
      <p:sp>
        <p:nvSpPr>
          <p:cNvPr id="11" name="Rectangle 10"/>
          <p:cNvSpPr/>
          <p:nvPr>
            <p:custDataLst>
              <p:tags r:id="rId9"/>
            </p:custDataLst>
          </p:nvPr>
        </p:nvSpPr>
        <p:spPr bwMode="auto">
          <a:xfrm>
            <a:off x="822324" y="484082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smtClean="0">
                <a:ln>
                  <a:solidFill>
                    <a:schemeClr val="bg1">
                      <a:alpha val="0"/>
                    </a:schemeClr>
                  </a:solidFill>
                </a:ln>
                <a:solidFill>
                  <a:srgbClr val="595959">
                    <a:alpha val="99000"/>
                  </a:srgbClr>
                </a:solidFill>
              </a:rPr>
              <a:t>5</a:t>
            </a:r>
            <a:endParaRPr lang="en-US" sz="2200" baseline="-25000" dirty="0">
              <a:ln>
                <a:solidFill>
                  <a:schemeClr val="bg1">
                    <a:alpha val="0"/>
                  </a:schemeClr>
                </a:solidFill>
              </a:ln>
              <a:solidFill>
                <a:srgbClr val="595959">
                  <a:alpha val="99000"/>
                </a:srgbClr>
              </a:solidFill>
            </a:endParaRPr>
          </a:p>
        </p:txBody>
      </p:sp>
      <p:sp>
        <p:nvSpPr>
          <p:cNvPr id="12" name="Rectangle 11"/>
          <p:cNvSpPr/>
          <p:nvPr>
            <p:custDataLst>
              <p:tags r:id="rId10"/>
            </p:custDataLst>
          </p:nvPr>
        </p:nvSpPr>
        <p:spPr bwMode="auto">
          <a:xfrm>
            <a:off x="2503804" y="484082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8</a:t>
            </a:r>
          </a:p>
        </p:txBody>
      </p:sp>
      <p:sp>
        <p:nvSpPr>
          <p:cNvPr id="31" name="Rectangle 30"/>
          <p:cNvSpPr/>
          <p:nvPr>
            <p:custDataLst>
              <p:tags r:id="rId11"/>
            </p:custDataLst>
          </p:nvPr>
        </p:nvSpPr>
        <p:spPr bwMode="auto">
          <a:xfrm>
            <a:off x="4357032" y="3118701"/>
            <a:ext cx="3474720" cy="27584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alpha val="99000"/>
                  </a:schemeClr>
                </a:solidFill>
              </a:rPr>
              <a:t>Fault Domain 2</a:t>
            </a:r>
          </a:p>
        </p:txBody>
      </p:sp>
      <p:sp>
        <p:nvSpPr>
          <p:cNvPr id="32" name="Rectangle 31"/>
          <p:cNvSpPr/>
          <p:nvPr>
            <p:custDataLst>
              <p:tags r:id="rId12"/>
            </p:custDataLst>
          </p:nvPr>
        </p:nvSpPr>
        <p:spPr bwMode="auto">
          <a:xfrm>
            <a:off x="4478316" y="384260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2</a:t>
            </a:r>
          </a:p>
        </p:txBody>
      </p:sp>
      <p:sp>
        <p:nvSpPr>
          <p:cNvPr id="33" name="Rectangle 32"/>
          <p:cNvSpPr/>
          <p:nvPr>
            <p:custDataLst>
              <p:tags r:id="rId13"/>
            </p:custDataLst>
          </p:nvPr>
        </p:nvSpPr>
        <p:spPr bwMode="auto">
          <a:xfrm>
            <a:off x="6159796" y="384260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smtClean="0">
                <a:ln>
                  <a:solidFill>
                    <a:schemeClr val="bg1">
                      <a:alpha val="0"/>
                    </a:schemeClr>
                  </a:solidFill>
                </a:ln>
                <a:solidFill>
                  <a:srgbClr val="595959">
                    <a:alpha val="99000"/>
                  </a:srgbClr>
                </a:solidFill>
              </a:rPr>
              <a:t>4</a:t>
            </a:r>
            <a:endParaRPr lang="en-US" sz="2200" baseline="-25000" dirty="0">
              <a:ln>
                <a:solidFill>
                  <a:schemeClr val="bg1">
                    <a:alpha val="0"/>
                  </a:schemeClr>
                </a:solidFill>
              </a:ln>
              <a:solidFill>
                <a:srgbClr val="595959">
                  <a:alpha val="99000"/>
                </a:srgbClr>
              </a:solidFill>
            </a:endParaRPr>
          </a:p>
        </p:txBody>
      </p:sp>
      <p:sp>
        <p:nvSpPr>
          <p:cNvPr id="34" name="Rectangle 33"/>
          <p:cNvSpPr/>
          <p:nvPr>
            <p:custDataLst>
              <p:tags r:id="rId14"/>
            </p:custDataLst>
          </p:nvPr>
        </p:nvSpPr>
        <p:spPr bwMode="auto">
          <a:xfrm>
            <a:off x="4478316" y="484082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6</a:t>
            </a:r>
          </a:p>
        </p:txBody>
      </p:sp>
      <p:sp>
        <p:nvSpPr>
          <p:cNvPr id="35" name="Rectangle 34"/>
          <p:cNvSpPr/>
          <p:nvPr>
            <p:custDataLst>
              <p:tags r:id="rId15"/>
            </p:custDataLst>
          </p:nvPr>
        </p:nvSpPr>
        <p:spPr bwMode="auto">
          <a:xfrm>
            <a:off x="6159796" y="484082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smtClean="0">
                <a:ln>
                  <a:solidFill>
                    <a:schemeClr val="bg1">
                      <a:alpha val="0"/>
                    </a:schemeClr>
                  </a:solidFill>
                </a:ln>
                <a:solidFill>
                  <a:srgbClr val="595959">
                    <a:alpha val="99000"/>
                  </a:srgbClr>
                </a:solidFill>
              </a:rPr>
              <a:t>9</a:t>
            </a:r>
            <a:endParaRPr lang="en-US" sz="2200" baseline="-25000" dirty="0">
              <a:ln>
                <a:solidFill>
                  <a:schemeClr val="bg1">
                    <a:alpha val="0"/>
                  </a:schemeClr>
                </a:solidFill>
              </a:ln>
              <a:solidFill>
                <a:srgbClr val="595959">
                  <a:alpha val="99000"/>
                </a:srgbClr>
              </a:solidFill>
            </a:endParaRPr>
          </a:p>
        </p:txBody>
      </p:sp>
      <p:cxnSp>
        <p:nvCxnSpPr>
          <p:cNvPr id="44" name="Elbow Connector 43"/>
          <p:cNvCxnSpPr/>
          <p:nvPr>
            <p:custDataLst>
              <p:tags r:id="rId16"/>
            </p:custDataLst>
          </p:nvPr>
        </p:nvCxnSpPr>
        <p:spPr>
          <a:xfrm rot="5400000">
            <a:off x="3828532" y="874337"/>
            <a:ext cx="876532" cy="3656796"/>
          </a:xfrm>
          <a:prstGeom prst="bentConnector3">
            <a:avLst/>
          </a:prstGeom>
          <a:ln w="19050">
            <a:solidFill>
              <a:schemeClr val="tx2"/>
            </a:solidFill>
            <a:tailEnd type="triangle" w="med" len="med"/>
          </a:ln>
        </p:spPr>
        <p:style>
          <a:lnRef idx="1">
            <a:schemeClr val="accent1"/>
          </a:lnRef>
          <a:fillRef idx="0">
            <a:schemeClr val="accent1"/>
          </a:fillRef>
          <a:effectRef idx="0">
            <a:schemeClr val="accent1"/>
          </a:effectRef>
          <a:fontRef idx="minor">
            <a:schemeClr val="tx1"/>
          </a:fontRef>
        </p:style>
      </p:cxnSp>
      <p:sp>
        <p:nvSpPr>
          <p:cNvPr id="40" name="Rectangle 39"/>
          <p:cNvSpPr/>
          <p:nvPr>
            <p:custDataLst>
              <p:tags r:id="rId17"/>
            </p:custDataLst>
          </p:nvPr>
        </p:nvSpPr>
        <p:spPr bwMode="auto">
          <a:xfrm>
            <a:off x="8014632" y="3118701"/>
            <a:ext cx="3474720" cy="27584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solidFill>
              </a:rPr>
              <a:t>Fault Domain 3</a:t>
            </a:r>
          </a:p>
        </p:txBody>
      </p:sp>
      <p:sp>
        <p:nvSpPr>
          <p:cNvPr id="41" name="Rectangle 40"/>
          <p:cNvSpPr/>
          <p:nvPr>
            <p:custDataLst>
              <p:tags r:id="rId18"/>
            </p:custDataLst>
          </p:nvPr>
        </p:nvSpPr>
        <p:spPr bwMode="auto">
          <a:xfrm>
            <a:off x="8135916" y="384260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6</a:t>
            </a:r>
          </a:p>
        </p:txBody>
      </p:sp>
      <p:sp>
        <p:nvSpPr>
          <p:cNvPr id="43" name="Rectangle 42"/>
          <p:cNvSpPr/>
          <p:nvPr>
            <p:custDataLst>
              <p:tags r:id="rId19"/>
            </p:custDataLst>
          </p:nvPr>
        </p:nvSpPr>
        <p:spPr bwMode="auto">
          <a:xfrm>
            <a:off x="9817396" y="3842601"/>
            <a:ext cx="1536192" cy="89611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9</a:t>
            </a:r>
          </a:p>
        </p:txBody>
      </p:sp>
      <p:cxnSp>
        <p:nvCxnSpPr>
          <p:cNvPr id="29" name="Elbow Connector 28"/>
          <p:cNvCxnSpPr/>
          <p:nvPr>
            <p:custDataLst>
              <p:tags r:id="rId20"/>
            </p:custDataLst>
          </p:nvPr>
        </p:nvCxnSpPr>
        <p:spPr>
          <a:xfrm rot="16200000" flipH="1">
            <a:off x="7491017" y="874337"/>
            <a:ext cx="876532" cy="3656796"/>
          </a:xfrm>
          <a:prstGeom prst="bentConnector3">
            <a:avLst/>
          </a:prstGeom>
          <a:ln w="19050">
            <a:solidFill>
              <a:schemeClr val="tx2"/>
            </a:solidFill>
            <a:tailEnd type="triangle" w="med" len="med"/>
          </a:ln>
        </p:spPr>
        <p:style>
          <a:lnRef idx="1">
            <a:schemeClr val="accent1"/>
          </a:lnRef>
          <a:fillRef idx="0">
            <a:schemeClr val="accent1"/>
          </a:fillRef>
          <a:effectRef idx="0">
            <a:schemeClr val="accent1"/>
          </a:effectRef>
          <a:fontRef idx="minor">
            <a:schemeClr val="tx1"/>
          </a:fontRef>
        </p:style>
      </p:cxnSp>
      <p:sp>
        <p:nvSpPr>
          <p:cNvPr id="30" name="&quot;No&quot; Symbol 29"/>
          <p:cNvSpPr/>
          <p:nvPr>
            <p:custDataLst>
              <p:tags r:id="rId21"/>
            </p:custDataLst>
          </p:nvPr>
        </p:nvSpPr>
        <p:spPr bwMode="auto">
          <a:xfrm>
            <a:off x="8372772" y="3118701"/>
            <a:ext cx="2758440" cy="2758440"/>
          </a:xfrm>
          <a:prstGeom prst="noSmoking">
            <a:avLst>
              <a:gd name="adj" fmla="val 9516"/>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ln>
                <a:solidFill>
                  <a:schemeClr val="bg1">
                    <a:alpha val="0"/>
                  </a:schemeClr>
                </a:solidFill>
              </a:ln>
              <a:gradFill>
                <a:gsLst>
                  <a:gs pos="0">
                    <a:srgbClr val="FFFFFF"/>
                  </a:gs>
                  <a:gs pos="100000">
                    <a:srgbClr val="FFFFFF"/>
                  </a:gs>
                </a:gsLst>
                <a:lin ang="5400000" scaled="0"/>
              </a:gradFill>
            </a:endParaRPr>
          </a:p>
        </p:txBody>
      </p:sp>
      <p:cxnSp>
        <p:nvCxnSpPr>
          <p:cNvPr id="13" name="Straight Arrow Connector 12"/>
          <p:cNvCxnSpPr/>
          <p:nvPr/>
        </p:nvCxnSpPr>
        <p:spPr>
          <a:xfrm>
            <a:off x="6094412" y="2703007"/>
            <a:ext cx="0" cy="401934"/>
          </a:xfrm>
          <a:prstGeom prst="straightConnector1">
            <a:avLst/>
          </a:prstGeom>
          <a:ln w="19050">
            <a:solidFill>
              <a:schemeClr val="tx2"/>
            </a:solidFill>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69893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9"/>
                                        </p:tgtEl>
                                      </p:cBhvr>
                                    </p:animEffect>
                                    <p:set>
                                      <p:cBhvr>
                                        <p:cTn id="11" dur="1" fill="hold">
                                          <p:stCondLst>
                                            <p:cond delay="499"/>
                                          </p:stCondLst>
                                        </p:cTn>
                                        <p:tgtEl>
                                          <p:spTgt spid="2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823783503"/>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1376" name="think-cell Slide" r:id="rId24" imgW="270" imgH="270" progId="TCLayout.ActiveDocument.1">
                  <p:embed/>
                </p:oleObj>
              </mc:Choice>
              <mc:Fallback>
                <p:oleObj name="think-cell Slide" r:id="rId24" imgW="270" imgH="270" progId="TCLayout.ActiveDocument.1">
                  <p:embed/>
                  <p:pic>
                    <p:nvPicPr>
                      <p:cNvPr id="0" name=""/>
                      <p:cNvPicPr/>
                      <p:nvPr/>
                    </p:nvPicPr>
                    <p:blipFill>
                      <a:blip r:embed="rId25"/>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19112" y="228600"/>
            <a:ext cx="11149013" cy="1024896"/>
          </a:xfrm>
        </p:spPr>
        <p:txBody>
          <a:bodyPr/>
          <a:lstStyle/>
          <a:p>
            <a:r>
              <a:rPr lang="zh-CN" altLang="en-US" sz="4800" dirty="0" smtClean="0">
                <a:cs typeface="Segoe UI"/>
              </a:rPr>
              <a:t>构建高可扩展、高可用的</a:t>
            </a:r>
            <a:r>
              <a:rPr lang="en-US" altLang="zh-CN" sz="4800" dirty="0" smtClean="0">
                <a:cs typeface="Segoe UI"/>
              </a:rPr>
              <a:t>Azure</a:t>
            </a:r>
            <a:r>
              <a:rPr lang="zh-CN" altLang="en-US" sz="4800" dirty="0" smtClean="0">
                <a:cs typeface="Segoe UI"/>
              </a:rPr>
              <a:t>应用</a:t>
            </a:r>
            <a:r>
              <a:rPr lang="en-US" sz="4800" dirty="0">
                <a:cs typeface="Segoe UI"/>
              </a:rPr>
              <a:t/>
            </a:r>
            <a:br>
              <a:rPr lang="en-US" sz="4800" dirty="0">
                <a:cs typeface="Segoe UI"/>
              </a:rPr>
            </a:br>
            <a:r>
              <a:rPr lang="zh-CN" altLang="en-US" sz="2400" dirty="0" smtClean="0">
                <a:solidFill>
                  <a:schemeClr val="accent4">
                    <a:alpha val="99000"/>
                  </a:schemeClr>
                </a:solidFill>
                <a:cs typeface="Segoe UI"/>
              </a:rPr>
              <a:t>将状态信息、数据存储在</a:t>
            </a:r>
            <a:r>
              <a:rPr lang="en-US" altLang="zh-CN" sz="2400" dirty="0" smtClean="0">
                <a:solidFill>
                  <a:schemeClr val="accent4">
                    <a:alpha val="99000"/>
                  </a:schemeClr>
                </a:solidFill>
                <a:cs typeface="Segoe UI"/>
              </a:rPr>
              <a:t>Azure</a:t>
            </a:r>
            <a:r>
              <a:rPr lang="zh-CN" altLang="en-US" sz="2400" dirty="0" smtClean="0">
                <a:solidFill>
                  <a:schemeClr val="accent4">
                    <a:alpha val="99000"/>
                  </a:schemeClr>
                </a:solidFill>
                <a:cs typeface="Segoe UI"/>
              </a:rPr>
              <a:t>的各种数据服务上</a:t>
            </a:r>
            <a:endParaRPr lang="en-US" sz="2400" dirty="0">
              <a:solidFill>
                <a:schemeClr val="accent4">
                  <a:alpha val="99000"/>
                </a:schemeClr>
              </a:solidFill>
              <a:cs typeface="Segoe UI"/>
            </a:endParaRPr>
          </a:p>
        </p:txBody>
      </p:sp>
      <p:sp>
        <p:nvSpPr>
          <p:cNvPr id="6" name="Rectangle 5"/>
          <p:cNvSpPr/>
          <p:nvPr>
            <p:custDataLst>
              <p:tags r:id="rId4"/>
            </p:custDataLst>
          </p:nvPr>
        </p:nvSpPr>
        <p:spPr bwMode="auto">
          <a:xfrm>
            <a:off x="1503947" y="1695821"/>
            <a:ext cx="5620961"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负载均衡器</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7" name="Rectangle 6"/>
          <p:cNvSpPr/>
          <p:nvPr>
            <p:custDataLst>
              <p:tags r:id="rId5"/>
            </p:custDataLst>
          </p:nvPr>
        </p:nvSpPr>
        <p:spPr bwMode="auto">
          <a:xfrm>
            <a:off x="1613852" y="2931124"/>
            <a:ext cx="5620961"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Web</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9" name="Rectangle 8"/>
          <p:cNvSpPr/>
          <p:nvPr>
            <p:custDataLst>
              <p:tags r:id="rId6"/>
            </p:custDataLst>
          </p:nvPr>
        </p:nvSpPr>
        <p:spPr bwMode="auto">
          <a:xfrm>
            <a:off x="1613852" y="4876077"/>
            <a:ext cx="8961120" cy="13716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11" name="Up-Down Arrow 10"/>
          <p:cNvSpPr/>
          <p:nvPr>
            <p:custDataLst>
              <p:tags r:id="rId7"/>
            </p:custDataLst>
          </p:nvPr>
        </p:nvSpPr>
        <p:spPr bwMode="auto">
          <a:xfrm>
            <a:off x="3219767" y="4349695"/>
            <a:ext cx="354330" cy="550872"/>
          </a:xfrm>
          <a:prstGeom prst="upDown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ln>
                <a:solidFill>
                  <a:schemeClr val="bg1">
                    <a:alpha val="0"/>
                  </a:schemeClr>
                </a:solidFill>
              </a:ln>
              <a:gradFill>
                <a:gsLst>
                  <a:gs pos="0">
                    <a:srgbClr val="FFFFFF"/>
                  </a:gs>
                  <a:gs pos="100000">
                    <a:srgbClr val="FFFFFF"/>
                  </a:gs>
                </a:gsLst>
                <a:lin ang="5400000" scaled="0"/>
              </a:gradFill>
            </a:endParaRPr>
          </a:p>
        </p:txBody>
      </p:sp>
      <p:sp>
        <p:nvSpPr>
          <p:cNvPr id="12" name="Right Arrow 11"/>
          <p:cNvSpPr/>
          <p:nvPr>
            <p:custDataLst>
              <p:tags r:id="rId8"/>
            </p:custDataLst>
          </p:nvPr>
        </p:nvSpPr>
        <p:spPr bwMode="auto">
          <a:xfrm rot="5400000">
            <a:off x="4202430" y="2286763"/>
            <a:ext cx="373499" cy="386895"/>
          </a:xfrm>
          <a:prstGeom prst="right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ln>
                <a:solidFill>
                  <a:schemeClr val="bg1">
                    <a:alpha val="0"/>
                  </a:schemeClr>
                </a:solidFill>
              </a:ln>
              <a:gradFill>
                <a:gsLst>
                  <a:gs pos="0">
                    <a:srgbClr val="FFFFFF"/>
                  </a:gs>
                  <a:gs pos="100000">
                    <a:srgbClr val="FFFFFF"/>
                  </a:gs>
                </a:gsLst>
                <a:lin ang="5400000" scaled="0"/>
              </a:gradFill>
            </a:endParaRPr>
          </a:p>
        </p:txBody>
      </p:sp>
      <p:sp>
        <p:nvSpPr>
          <p:cNvPr id="16" name="Rectangle 15"/>
          <p:cNvSpPr/>
          <p:nvPr>
            <p:custDataLst>
              <p:tags r:id="rId9"/>
            </p:custDataLst>
          </p:nvPr>
        </p:nvSpPr>
        <p:spPr bwMode="auto">
          <a:xfrm>
            <a:off x="1751012"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alpha val="99000"/>
                  </a:schemeClr>
                </a:solidFill>
              </a:rPr>
              <a:t>Shared Cache</a:t>
            </a:r>
            <a:endParaRPr lang="en-US" sz="2400" dirty="0">
              <a:ln>
                <a:solidFill>
                  <a:schemeClr val="bg1">
                    <a:alpha val="0"/>
                  </a:schemeClr>
                </a:solidFill>
              </a:ln>
              <a:solidFill>
                <a:schemeClr val="bg1">
                  <a:alpha val="99000"/>
                </a:schemeClr>
              </a:solidFill>
            </a:endParaRPr>
          </a:p>
        </p:txBody>
      </p:sp>
      <p:sp>
        <p:nvSpPr>
          <p:cNvPr id="17" name="Rectangle 16"/>
          <p:cNvSpPr/>
          <p:nvPr>
            <p:custDataLst>
              <p:tags r:id="rId10"/>
            </p:custDataLst>
          </p:nvPr>
        </p:nvSpPr>
        <p:spPr bwMode="auto">
          <a:xfrm>
            <a:off x="3204751"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sz="2400" dirty="0">
                <a:ln>
                  <a:solidFill>
                    <a:schemeClr val="bg1">
                      <a:alpha val="0"/>
                    </a:schemeClr>
                  </a:solidFill>
                </a:ln>
                <a:solidFill>
                  <a:schemeClr val="bg1">
                    <a:alpha val="99000"/>
                  </a:schemeClr>
                </a:solidFill>
              </a:rPr>
              <a:t>Queues</a:t>
            </a:r>
            <a:endParaRPr lang="en-NZ" sz="2400" dirty="0">
              <a:ln>
                <a:solidFill>
                  <a:schemeClr val="bg1">
                    <a:alpha val="0"/>
                  </a:schemeClr>
                </a:solidFill>
              </a:ln>
              <a:solidFill>
                <a:schemeClr val="bg1">
                  <a:alpha val="99000"/>
                </a:schemeClr>
              </a:solidFill>
            </a:endParaRPr>
          </a:p>
        </p:txBody>
      </p:sp>
      <p:sp>
        <p:nvSpPr>
          <p:cNvPr id="18" name="Rectangle 17"/>
          <p:cNvSpPr/>
          <p:nvPr>
            <p:custDataLst>
              <p:tags r:id="rId11"/>
            </p:custDataLst>
          </p:nvPr>
        </p:nvSpPr>
        <p:spPr bwMode="auto">
          <a:xfrm>
            <a:off x="4658490"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altLang="zh-CN" sz="2400" dirty="0" smtClean="0">
                <a:ln>
                  <a:solidFill>
                    <a:schemeClr val="bg1">
                      <a:alpha val="0"/>
                    </a:schemeClr>
                  </a:solidFill>
                </a:ln>
                <a:solidFill>
                  <a:schemeClr val="bg1">
                    <a:alpha val="99000"/>
                  </a:schemeClr>
                </a:solidFill>
              </a:rPr>
              <a:t>Table</a:t>
            </a:r>
            <a:endParaRPr lang="en-NZ" sz="2400" dirty="0">
              <a:ln>
                <a:solidFill>
                  <a:schemeClr val="bg1">
                    <a:alpha val="0"/>
                  </a:schemeClr>
                </a:solidFill>
              </a:ln>
              <a:solidFill>
                <a:schemeClr val="bg1">
                  <a:alpha val="99000"/>
                </a:schemeClr>
              </a:solidFill>
            </a:endParaRPr>
          </a:p>
        </p:txBody>
      </p:sp>
      <p:sp>
        <p:nvSpPr>
          <p:cNvPr id="19" name="Rectangle 18"/>
          <p:cNvSpPr/>
          <p:nvPr>
            <p:custDataLst>
              <p:tags r:id="rId12"/>
            </p:custDataLst>
          </p:nvPr>
        </p:nvSpPr>
        <p:spPr bwMode="auto">
          <a:xfrm>
            <a:off x="6112229"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altLang="zh-CN" sz="2400" dirty="0">
                <a:ln>
                  <a:solidFill>
                    <a:schemeClr val="bg1">
                      <a:alpha val="0"/>
                    </a:schemeClr>
                  </a:solidFill>
                </a:ln>
                <a:solidFill>
                  <a:schemeClr val="bg1">
                    <a:alpha val="99000"/>
                  </a:schemeClr>
                </a:solidFill>
              </a:rPr>
              <a:t>Blob</a:t>
            </a:r>
            <a:endParaRPr lang="en-NZ" sz="2400" dirty="0">
              <a:ln>
                <a:solidFill>
                  <a:schemeClr val="bg1">
                    <a:alpha val="0"/>
                  </a:schemeClr>
                </a:solidFill>
              </a:ln>
              <a:solidFill>
                <a:schemeClr val="bg1">
                  <a:alpha val="99000"/>
                </a:schemeClr>
              </a:solidFill>
            </a:endParaRPr>
          </a:p>
        </p:txBody>
      </p:sp>
      <p:sp>
        <p:nvSpPr>
          <p:cNvPr id="20" name="Rectangle 19"/>
          <p:cNvSpPr/>
          <p:nvPr>
            <p:custDataLst>
              <p:tags r:id="rId13"/>
            </p:custDataLst>
          </p:nvPr>
        </p:nvSpPr>
        <p:spPr bwMode="auto">
          <a:xfrm>
            <a:off x="7565968"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lvl="0" algn="ctr" defTabSz="914099" fontAlgn="base">
              <a:spcBef>
                <a:spcPct val="0"/>
              </a:spcBef>
              <a:spcAft>
                <a:spcPct val="0"/>
              </a:spcAft>
            </a:pPr>
            <a:r>
              <a:rPr lang="en-US" altLang="zh-CN" sz="2400" dirty="0">
                <a:ln>
                  <a:solidFill>
                    <a:schemeClr val="bg1">
                      <a:alpha val="0"/>
                    </a:schemeClr>
                  </a:solidFill>
                </a:ln>
                <a:solidFill>
                  <a:schemeClr val="bg1">
                    <a:alpha val="99000"/>
                  </a:schemeClr>
                </a:solidFill>
              </a:rPr>
              <a:t>Drive</a:t>
            </a:r>
            <a:endParaRPr lang="en-NZ" sz="2400" dirty="0">
              <a:ln>
                <a:solidFill>
                  <a:schemeClr val="bg1">
                    <a:alpha val="0"/>
                  </a:schemeClr>
                </a:solidFill>
              </a:ln>
              <a:solidFill>
                <a:schemeClr val="bg1">
                  <a:alpha val="99000"/>
                </a:schemeClr>
              </a:solidFill>
            </a:endParaRPr>
          </a:p>
        </p:txBody>
      </p:sp>
      <p:sp>
        <p:nvSpPr>
          <p:cNvPr id="21" name="Rectangle 20"/>
          <p:cNvSpPr/>
          <p:nvPr>
            <p:custDataLst>
              <p:tags r:id="rId14"/>
            </p:custDataLst>
          </p:nvPr>
        </p:nvSpPr>
        <p:spPr bwMode="auto">
          <a:xfrm>
            <a:off x="1476692" y="2819325"/>
            <a:ext cx="5620961"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Web</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22" name="Rectangle 21"/>
          <p:cNvSpPr/>
          <p:nvPr>
            <p:custDataLst>
              <p:tags r:id="rId15"/>
            </p:custDataLst>
          </p:nvPr>
        </p:nvSpPr>
        <p:spPr bwMode="auto">
          <a:xfrm>
            <a:off x="1385252" y="2686786"/>
            <a:ext cx="5620961"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Web</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23" name="Rectangle 22"/>
          <p:cNvSpPr/>
          <p:nvPr>
            <p:custDataLst>
              <p:tags r:id="rId16"/>
            </p:custDataLst>
          </p:nvPr>
        </p:nvSpPr>
        <p:spPr bwMode="auto">
          <a:xfrm>
            <a:off x="1503947" y="3723822"/>
            <a:ext cx="4480560"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Worker</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24" name="Rectangle 23"/>
          <p:cNvSpPr/>
          <p:nvPr>
            <p:custDataLst>
              <p:tags r:id="rId17"/>
            </p:custDataLst>
          </p:nvPr>
        </p:nvSpPr>
        <p:spPr bwMode="auto">
          <a:xfrm>
            <a:off x="1385252" y="3639831"/>
            <a:ext cx="4480560"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Worker</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25" name="Rectangle 24"/>
          <p:cNvSpPr/>
          <p:nvPr>
            <p:custDataLst>
              <p:tags r:id="rId18"/>
            </p:custDataLst>
          </p:nvPr>
        </p:nvSpPr>
        <p:spPr bwMode="auto">
          <a:xfrm>
            <a:off x="9019706"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lvl="0" algn="ctr" defTabSz="914099" fontAlgn="base">
              <a:spcBef>
                <a:spcPct val="0"/>
              </a:spcBef>
              <a:spcAft>
                <a:spcPct val="0"/>
              </a:spcAft>
            </a:pPr>
            <a:r>
              <a:rPr lang="en-US" altLang="zh-CN" sz="2000" dirty="0">
                <a:ln>
                  <a:solidFill>
                    <a:srgbClr val="FFFFFF">
                      <a:alpha val="0"/>
                    </a:srgbClr>
                  </a:solidFill>
                </a:ln>
                <a:solidFill>
                  <a:srgbClr val="FFFFFF">
                    <a:alpha val="99000"/>
                  </a:srgbClr>
                </a:solidFill>
              </a:rPr>
              <a:t>SQL Azure</a:t>
            </a:r>
            <a:r>
              <a:rPr lang="zh-CN" altLang="en-US" sz="2000" dirty="0">
                <a:ln>
                  <a:solidFill>
                    <a:srgbClr val="FFFFFF">
                      <a:alpha val="0"/>
                    </a:srgbClr>
                  </a:solidFill>
                </a:ln>
                <a:solidFill>
                  <a:srgbClr val="FFFFFF">
                    <a:alpha val="99000"/>
                  </a:srgbClr>
                </a:solidFill>
              </a:rPr>
              <a:t>或其他</a:t>
            </a:r>
            <a:r>
              <a:rPr lang="zh-CN" altLang="en-US" sz="2000" dirty="0" smtClean="0">
                <a:ln>
                  <a:solidFill>
                    <a:srgbClr val="FFFFFF">
                      <a:alpha val="0"/>
                    </a:srgbClr>
                  </a:solidFill>
                </a:ln>
                <a:solidFill>
                  <a:srgbClr val="FFFFFF">
                    <a:alpha val="99000"/>
                  </a:srgbClr>
                </a:solidFill>
              </a:rPr>
              <a:t>数据库</a:t>
            </a:r>
            <a:endParaRPr lang="en-NZ" sz="2000" dirty="0">
              <a:ln>
                <a:solidFill>
                  <a:srgbClr val="FFFFFF">
                    <a:alpha val="0"/>
                  </a:srgbClr>
                </a:solidFill>
              </a:ln>
              <a:solidFill>
                <a:srgbClr val="FFFFFF">
                  <a:alpha val="99000"/>
                </a:srgbClr>
              </a:solidFill>
            </a:endParaRPr>
          </a:p>
        </p:txBody>
      </p:sp>
      <p:sp>
        <p:nvSpPr>
          <p:cNvPr id="4" name="Left Brace 3"/>
          <p:cNvSpPr/>
          <p:nvPr/>
        </p:nvSpPr>
        <p:spPr>
          <a:xfrm>
            <a:off x="1024932" y="2819325"/>
            <a:ext cx="360320" cy="1290451"/>
          </a:xfrm>
          <a:prstGeom prst="leftBrace">
            <a:avLst>
              <a:gd name="adj1" fmla="val 5853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85368" y="3187675"/>
            <a:ext cx="1071284" cy="615553"/>
          </a:xfrm>
          <a:prstGeom prst="rect">
            <a:avLst/>
          </a:prstGeom>
          <a:noFill/>
        </p:spPr>
        <p:txBody>
          <a:bodyPr wrap="square" lIns="0" tIns="0" rIns="0" bIns="0" rtlCol="0">
            <a:spAutoFit/>
          </a:bodyPr>
          <a:lstStyle/>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可独立</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横向扩展</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26" name="Rectangle 25"/>
          <p:cNvSpPr/>
          <p:nvPr>
            <p:custDataLst>
              <p:tags r:id="rId19"/>
            </p:custDataLst>
          </p:nvPr>
        </p:nvSpPr>
        <p:spPr bwMode="auto">
          <a:xfrm>
            <a:off x="8092931" y="1665320"/>
            <a:ext cx="1610565" cy="2694444"/>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2400" dirty="0" smtClean="0">
                <a:ln>
                  <a:solidFill>
                    <a:schemeClr val="bg1">
                      <a:alpha val="0"/>
                    </a:schemeClr>
                  </a:solidFill>
                </a:ln>
                <a:gradFill>
                  <a:gsLst>
                    <a:gs pos="0">
                      <a:srgbClr val="FFFFFF"/>
                    </a:gs>
                    <a:gs pos="100000">
                      <a:srgbClr val="FFFFFF"/>
                    </a:gs>
                  </a:gsLst>
                  <a:lin ang="5400000" scaled="0"/>
                </a:gradFill>
              </a:rPr>
              <a:t>Azure</a:t>
            </a:r>
          </a:p>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管理门户</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8" name="Right Arrow 7"/>
          <p:cNvSpPr/>
          <p:nvPr/>
        </p:nvSpPr>
        <p:spPr bwMode="auto">
          <a:xfrm flipH="1">
            <a:off x="7432425" y="1835592"/>
            <a:ext cx="588733" cy="289236"/>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7" name="Right Arrow 26"/>
          <p:cNvSpPr/>
          <p:nvPr/>
        </p:nvSpPr>
        <p:spPr bwMode="auto">
          <a:xfrm flipH="1">
            <a:off x="7412730" y="2993230"/>
            <a:ext cx="588733" cy="289236"/>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8" name="Right Arrow 27"/>
          <p:cNvSpPr/>
          <p:nvPr/>
        </p:nvSpPr>
        <p:spPr bwMode="auto">
          <a:xfrm flipH="1">
            <a:off x="6137116" y="3873562"/>
            <a:ext cx="1884042" cy="289236"/>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0" name="Up-Down Arrow 9"/>
          <p:cNvSpPr/>
          <p:nvPr>
            <p:custDataLst>
              <p:tags r:id="rId20"/>
            </p:custDataLst>
          </p:nvPr>
        </p:nvSpPr>
        <p:spPr bwMode="auto">
          <a:xfrm>
            <a:off x="6371117" y="3526347"/>
            <a:ext cx="365760" cy="1280160"/>
          </a:xfrm>
          <a:prstGeom prst="upDown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ln>
                <a:solidFill>
                  <a:schemeClr val="bg1">
                    <a:alpha val="0"/>
                  </a:schemeClr>
                </a:solidFill>
              </a:ln>
              <a:gradFill>
                <a:gsLst>
                  <a:gs pos="0">
                    <a:srgbClr val="FFFFFF"/>
                  </a:gs>
                  <a:gs pos="100000">
                    <a:srgbClr val="FFFFFF"/>
                  </a:gs>
                </a:gsLst>
                <a:lin ang="5400000" scaled="0"/>
              </a:gradFill>
            </a:endParaRPr>
          </a:p>
        </p:txBody>
      </p:sp>
      <p:sp>
        <p:nvSpPr>
          <p:cNvPr id="29" name="Right Arrow 28"/>
          <p:cNvSpPr/>
          <p:nvPr/>
        </p:nvSpPr>
        <p:spPr bwMode="auto">
          <a:xfrm flipH="1">
            <a:off x="9749585" y="2940524"/>
            <a:ext cx="588733" cy="289236"/>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30" name="TextBox 29"/>
          <p:cNvSpPr txBox="1"/>
          <p:nvPr/>
        </p:nvSpPr>
        <p:spPr>
          <a:xfrm>
            <a:off x="10429612" y="2825859"/>
            <a:ext cx="1407345" cy="553998"/>
          </a:xfrm>
          <a:prstGeom prst="rect">
            <a:avLst/>
          </a:prstGeom>
          <a:noFill/>
        </p:spPr>
        <p:txBody>
          <a:bodyPr wrap="square" lIns="0" tIns="0" rIns="0" bIns="0" rtlCol="0">
            <a:spAutoFit/>
          </a:bodyPr>
          <a:lstStyle/>
          <a:p>
            <a:pPr>
              <a:lnSpc>
                <a:spcPct val="90000"/>
              </a:lnSpc>
              <a:spcBef>
                <a:spcPct val="20000"/>
              </a:spcBef>
              <a:buSzPct val="80000"/>
            </a:pPr>
            <a:r>
              <a:rPr lang="zh-CN" altLang="en-US" sz="2000" dirty="0">
                <a:gradFill>
                  <a:gsLst>
                    <a:gs pos="0">
                      <a:srgbClr val="292929">
                        <a:lumMod val="90000"/>
                        <a:lumOff val="10000"/>
                      </a:srgbClr>
                    </a:gs>
                    <a:gs pos="86000">
                      <a:srgbClr val="292929">
                        <a:lumMod val="90000"/>
                        <a:lumOff val="10000"/>
                      </a:srgbClr>
                    </a:gs>
                  </a:gsLst>
                  <a:lin ang="5400000" scaled="0"/>
                </a:gradFill>
              </a:rPr>
              <a:t>应</a:t>
            </a:r>
            <a:r>
              <a:rPr lang="zh-CN" altLang="en-US" sz="2000" dirty="0" smtClean="0">
                <a:gradFill>
                  <a:gsLst>
                    <a:gs pos="0">
                      <a:srgbClr val="292929">
                        <a:lumMod val="90000"/>
                        <a:lumOff val="10000"/>
                      </a:srgbClr>
                    </a:gs>
                    <a:gs pos="86000">
                      <a:srgbClr val="292929">
                        <a:lumMod val="90000"/>
                        <a:lumOff val="10000"/>
                      </a:srgbClr>
                    </a:gs>
                  </a:gsLst>
                  <a:lin ang="5400000" scaled="0"/>
                </a:gradFill>
              </a:rPr>
              <a:t>用发布、配置、监控</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31" name="Right Arrow 30"/>
          <p:cNvSpPr/>
          <p:nvPr>
            <p:custDataLst>
              <p:tags r:id="rId21"/>
            </p:custDataLst>
          </p:nvPr>
        </p:nvSpPr>
        <p:spPr bwMode="auto">
          <a:xfrm rot="5400000">
            <a:off x="4205486" y="1269041"/>
            <a:ext cx="373499" cy="386895"/>
          </a:xfrm>
          <a:prstGeom prst="right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ln>
                <a:solidFill>
                  <a:schemeClr val="bg1">
                    <a:alpha val="0"/>
                  </a:schemeClr>
                </a:solidFill>
              </a:ln>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01729642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49169" name="think-cell Slide" r:id="rId23" imgW="270" imgH="270" progId="TCLayout.ActiveDocument.1">
                  <p:embed/>
                </p:oleObj>
              </mc:Choice>
              <mc:Fallback>
                <p:oleObj name="think-cell Slide" r:id="rId23" imgW="270" imgH="270" progId="TCLayout.ActiveDocument.1">
                  <p:embed/>
                  <p:pic>
                    <p:nvPicPr>
                      <p:cNvPr id="0" name=""/>
                      <p:cNvPicPr/>
                      <p:nvPr/>
                    </p:nvPicPr>
                    <p:blipFill>
                      <a:blip r:embed="rId24"/>
                      <a:stretch>
                        <a:fillRect/>
                      </a:stretch>
                    </p:blipFill>
                    <p:spPr>
                      <a:xfrm>
                        <a:off x="0" y="0"/>
                        <a:ext cx="158750" cy="158750"/>
                      </a:xfrm>
                      <a:prstGeom prst="rect">
                        <a:avLst/>
                      </a:prstGeom>
                    </p:spPr>
                  </p:pic>
                </p:oleObj>
              </mc:Fallback>
            </mc:AlternateContent>
          </a:graphicData>
        </a:graphic>
      </p:graphicFrame>
      <p:sp>
        <p:nvSpPr>
          <p:cNvPr id="6" name="Rectangle 5"/>
          <p:cNvSpPr/>
          <p:nvPr>
            <p:custDataLst>
              <p:tags r:id="rId3"/>
            </p:custDataLst>
          </p:nvPr>
        </p:nvSpPr>
        <p:spPr bwMode="auto">
          <a:xfrm>
            <a:off x="1503947" y="1695821"/>
            <a:ext cx="5620961"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负载均衡器</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7" name="Rectangle 6"/>
          <p:cNvSpPr/>
          <p:nvPr>
            <p:custDataLst>
              <p:tags r:id="rId4"/>
            </p:custDataLst>
          </p:nvPr>
        </p:nvSpPr>
        <p:spPr bwMode="auto">
          <a:xfrm>
            <a:off x="1613852" y="2931124"/>
            <a:ext cx="5620961"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Web</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9" name="Rectangle 8"/>
          <p:cNvSpPr/>
          <p:nvPr>
            <p:custDataLst>
              <p:tags r:id="rId5"/>
            </p:custDataLst>
          </p:nvPr>
        </p:nvSpPr>
        <p:spPr bwMode="auto">
          <a:xfrm>
            <a:off x="1613852" y="4876077"/>
            <a:ext cx="8961120" cy="13716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11" name="Up-Down Arrow 10"/>
          <p:cNvSpPr/>
          <p:nvPr>
            <p:custDataLst>
              <p:tags r:id="rId6"/>
            </p:custDataLst>
          </p:nvPr>
        </p:nvSpPr>
        <p:spPr bwMode="auto">
          <a:xfrm>
            <a:off x="3219767" y="4349695"/>
            <a:ext cx="354330" cy="550872"/>
          </a:xfrm>
          <a:prstGeom prst="upDown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ln>
                <a:solidFill>
                  <a:schemeClr val="bg1">
                    <a:alpha val="0"/>
                  </a:schemeClr>
                </a:solidFill>
              </a:ln>
              <a:gradFill>
                <a:gsLst>
                  <a:gs pos="0">
                    <a:srgbClr val="FFFFFF"/>
                  </a:gs>
                  <a:gs pos="100000">
                    <a:srgbClr val="FFFFFF"/>
                  </a:gs>
                </a:gsLst>
                <a:lin ang="5400000" scaled="0"/>
              </a:gradFill>
            </a:endParaRPr>
          </a:p>
        </p:txBody>
      </p:sp>
      <p:sp>
        <p:nvSpPr>
          <p:cNvPr id="12" name="Right Arrow 11"/>
          <p:cNvSpPr/>
          <p:nvPr>
            <p:custDataLst>
              <p:tags r:id="rId7"/>
            </p:custDataLst>
          </p:nvPr>
        </p:nvSpPr>
        <p:spPr bwMode="auto">
          <a:xfrm rot="5400000">
            <a:off x="4202430" y="2286763"/>
            <a:ext cx="373499" cy="386895"/>
          </a:xfrm>
          <a:prstGeom prst="right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ln>
                <a:solidFill>
                  <a:schemeClr val="bg1">
                    <a:alpha val="0"/>
                  </a:schemeClr>
                </a:solidFill>
              </a:ln>
              <a:gradFill>
                <a:gsLst>
                  <a:gs pos="0">
                    <a:srgbClr val="FFFFFF"/>
                  </a:gs>
                  <a:gs pos="100000">
                    <a:srgbClr val="FFFFFF"/>
                  </a:gs>
                </a:gsLst>
                <a:lin ang="5400000" scaled="0"/>
              </a:gradFill>
            </a:endParaRPr>
          </a:p>
        </p:txBody>
      </p:sp>
      <p:sp>
        <p:nvSpPr>
          <p:cNvPr id="16" name="Rectangle 15"/>
          <p:cNvSpPr/>
          <p:nvPr>
            <p:custDataLst>
              <p:tags r:id="rId8"/>
            </p:custDataLst>
          </p:nvPr>
        </p:nvSpPr>
        <p:spPr bwMode="auto">
          <a:xfrm>
            <a:off x="1751012"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alpha val="99000"/>
                  </a:schemeClr>
                </a:solidFill>
              </a:rPr>
              <a:t>Shared Cache</a:t>
            </a:r>
            <a:endParaRPr lang="en-US" sz="2400" dirty="0">
              <a:ln>
                <a:solidFill>
                  <a:schemeClr val="bg1">
                    <a:alpha val="0"/>
                  </a:schemeClr>
                </a:solidFill>
              </a:ln>
              <a:solidFill>
                <a:schemeClr val="bg1">
                  <a:alpha val="99000"/>
                </a:schemeClr>
              </a:solidFill>
            </a:endParaRPr>
          </a:p>
        </p:txBody>
      </p:sp>
      <p:sp>
        <p:nvSpPr>
          <p:cNvPr id="17" name="Rectangle 16"/>
          <p:cNvSpPr/>
          <p:nvPr>
            <p:custDataLst>
              <p:tags r:id="rId9"/>
            </p:custDataLst>
          </p:nvPr>
        </p:nvSpPr>
        <p:spPr bwMode="auto">
          <a:xfrm>
            <a:off x="3204751"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sz="2400" dirty="0">
                <a:ln>
                  <a:solidFill>
                    <a:schemeClr val="bg1">
                      <a:alpha val="0"/>
                    </a:schemeClr>
                  </a:solidFill>
                </a:ln>
                <a:solidFill>
                  <a:schemeClr val="bg1">
                    <a:alpha val="99000"/>
                  </a:schemeClr>
                </a:solidFill>
              </a:rPr>
              <a:t>Queues</a:t>
            </a:r>
            <a:endParaRPr lang="en-NZ" sz="2400" dirty="0">
              <a:ln>
                <a:solidFill>
                  <a:schemeClr val="bg1">
                    <a:alpha val="0"/>
                  </a:schemeClr>
                </a:solidFill>
              </a:ln>
              <a:solidFill>
                <a:schemeClr val="bg1">
                  <a:alpha val="99000"/>
                </a:schemeClr>
              </a:solidFill>
            </a:endParaRPr>
          </a:p>
        </p:txBody>
      </p:sp>
      <p:sp>
        <p:nvSpPr>
          <p:cNvPr id="18" name="Rectangle 17"/>
          <p:cNvSpPr/>
          <p:nvPr>
            <p:custDataLst>
              <p:tags r:id="rId10"/>
            </p:custDataLst>
          </p:nvPr>
        </p:nvSpPr>
        <p:spPr bwMode="auto">
          <a:xfrm>
            <a:off x="4658490"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altLang="zh-CN" sz="2400" dirty="0" smtClean="0">
                <a:ln>
                  <a:solidFill>
                    <a:schemeClr val="bg1">
                      <a:alpha val="0"/>
                    </a:schemeClr>
                  </a:solidFill>
                </a:ln>
                <a:solidFill>
                  <a:schemeClr val="bg1">
                    <a:alpha val="99000"/>
                  </a:schemeClr>
                </a:solidFill>
              </a:rPr>
              <a:t>Table</a:t>
            </a:r>
            <a:endParaRPr lang="en-NZ" sz="2400" dirty="0">
              <a:ln>
                <a:solidFill>
                  <a:schemeClr val="bg1">
                    <a:alpha val="0"/>
                  </a:schemeClr>
                </a:solidFill>
              </a:ln>
              <a:solidFill>
                <a:schemeClr val="bg1">
                  <a:alpha val="99000"/>
                </a:schemeClr>
              </a:solidFill>
            </a:endParaRPr>
          </a:p>
        </p:txBody>
      </p:sp>
      <p:sp>
        <p:nvSpPr>
          <p:cNvPr id="19" name="Rectangle 18"/>
          <p:cNvSpPr/>
          <p:nvPr>
            <p:custDataLst>
              <p:tags r:id="rId11"/>
            </p:custDataLst>
          </p:nvPr>
        </p:nvSpPr>
        <p:spPr bwMode="auto">
          <a:xfrm>
            <a:off x="6112229"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algn="ctr" defTabSz="914099" fontAlgn="base">
              <a:spcBef>
                <a:spcPct val="0"/>
              </a:spcBef>
              <a:spcAft>
                <a:spcPct val="0"/>
              </a:spcAft>
            </a:pPr>
            <a:r>
              <a:rPr lang="en-US" altLang="zh-CN" sz="2400" dirty="0">
                <a:ln>
                  <a:solidFill>
                    <a:schemeClr val="bg1">
                      <a:alpha val="0"/>
                    </a:schemeClr>
                  </a:solidFill>
                </a:ln>
                <a:solidFill>
                  <a:schemeClr val="bg1">
                    <a:alpha val="99000"/>
                  </a:schemeClr>
                </a:solidFill>
              </a:rPr>
              <a:t>Blob</a:t>
            </a:r>
            <a:endParaRPr lang="en-NZ" sz="2400" dirty="0">
              <a:ln>
                <a:solidFill>
                  <a:schemeClr val="bg1">
                    <a:alpha val="0"/>
                  </a:schemeClr>
                </a:solidFill>
              </a:ln>
              <a:solidFill>
                <a:schemeClr val="bg1">
                  <a:alpha val="99000"/>
                </a:schemeClr>
              </a:solidFill>
            </a:endParaRPr>
          </a:p>
        </p:txBody>
      </p:sp>
      <p:sp>
        <p:nvSpPr>
          <p:cNvPr id="20" name="Rectangle 19"/>
          <p:cNvSpPr/>
          <p:nvPr>
            <p:custDataLst>
              <p:tags r:id="rId12"/>
            </p:custDataLst>
          </p:nvPr>
        </p:nvSpPr>
        <p:spPr bwMode="auto">
          <a:xfrm>
            <a:off x="7565968"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lvl="0" algn="ctr" defTabSz="914099" fontAlgn="base">
              <a:spcBef>
                <a:spcPct val="0"/>
              </a:spcBef>
              <a:spcAft>
                <a:spcPct val="0"/>
              </a:spcAft>
            </a:pPr>
            <a:r>
              <a:rPr lang="en-US" altLang="zh-CN" sz="2400" dirty="0">
                <a:ln>
                  <a:solidFill>
                    <a:schemeClr val="bg1">
                      <a:alpha val="0"/>
                    </a:schemeClr>
                  </a:solidFill>
                </a:ln>
                <a:solidFill>
                  <a:schemeClr val="bg1">
                    <a:alpha val="99000"/>
                  </a:schemeClr>
                </a:solidFill>
              </a:rPr>
              <a:t>Drive</a:t>
            </a:r>
            <a:endParaRPr lang="en-NZ" sz="2400" dirty="0">
              <a:ln>
                <a:solidFill>
                  <a:schemeClr val="bg1">
                    <a:alpha val="0"/>
                  </a:schemeClr>
                </a:solidFill>
              </a:ln>
              <a:solidFill>
                <a:schemeClr val="bg1">
                  <a:alpha val="99000"/>
                </a:schemeClr>
              </a:solidFill>
            </a:endParaRPr>
          </a:p>
        </p:txBody>
      </p:sp>
      <p:sp>
        <p:nvSpPr>
          <p:cNvPr id="21" name="Rectangle 20"/>
          <p:cNvSpPr/>
          <p:nvPr>
            <p:custDataLst>
              <p:tags r:id="rId13"/>
            </p:custDataLst>
          </p:nvPr>
        </p:nvSpPr>
        <p:spPr bwMode="auto">
          <a:xfrm>
            <a:off x="1476692" y="2819325"/>
            <a:ext cx="5620961"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Web</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22" name="Rectangle 21"/>
          <p:cNvSpPr/>
          <p:nvPr>
            <p:custDataLst>
              <p:tags r:id="rId14"/>
            </p:custDataLst>
          </p:nvPr>
        </p:nvSpPr>
        <p:spPr bwMode="auto">
          <a:xfrm>
            <a:off x="1385252" y="2686786"/>
            <a:ext cx="5620961"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Web</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23" name="Rectangle 22"/>
          <p:cNvSpPr/>
          <p:nvPr>
            <p:custDataLst>
              <p:tags r:id="rId15"/>
            </p:custDataLst>
          </p:nvPr>
        </p:nvSpPr>
        <p:spPr bwMode="auto">
          <a:xfrm>
            <a:off x="1503947" y="3723822"/>
            <a:ext cx="4480560"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Worker</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24" name="Rectangle 23"/>
          <p:cNvSpPr/>
          <p:nvPr>
            <p:custDataLst>
              <p:tags r:id="rId16"/>
            </p:custDataLst>
          </p:nvPr>
        </p:nvSpPr>
        <p:spPr bwMode="auto">
          <a:xfrm>
            <a:off x="1385252" y="3639831"/>
            <a:ext cx="4480560" cy="548640"/>
          </a:xfrm>
          <a:prstGeom prst="rect">
            <a:avLst/>
          </a:prstGeom>
          <a:solidFill>
            <a:schemeClr val="accent2"/>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无状态的</a:t>
            </a:r>
            <a:r>
              <a:rPr lang="en-US" sz="2400" dirty="0" smtClean="0">
                <a:ln>
                  <a:solidFill>
                    <a:schemeClr val="bg1">
                      <a:alpha val="0"/>
                    </a:schemeClr>
                  </a:solidFill>
                </a:ln>
                <a:gradFill>
                  <a:gsLst>
                    <a:gs pos="0">
                      <a:srgbClr val="FFFFFF"/>
                    </a:gs>
                    <a:gs pos="100000">
                      <a:srgbClr val="FFFFFF"/>
                    </a:gs>
                  </a:gsLst>
                  <a:lin ang="5400000" scaled="0"/>
                </a:gradFill>
              </a:rPr>
              <a:t>Worker</a:t>
            </a:r>
            <a:r>
              <a:rPr lang="zh-CN" altLang="en-US" sz="2400" dirty="0" smtClean="0">
                <a:ln>
                  <a:solidFill>
                    <a:schemeClr val="bg1">
                      <a:alpha val="0"/>
                    </a:schemeClr>
                  </a:solidFill>
                </a:ln>
                <a:gradFill>
                  <a:gsLst>
                    <a:gs pos="0">
                      <a:srgbClr val="FFFFFF"/>
                    </a:gs>
                    <a:gs pos="100000">
                      <a:srgbClr val="FFFFFF"/>
                    </a:gs>
                  </a:gsLst>
                  <a:lin ang="5400000" scaled="0"/>
                </a:gradFill>
              </a:rPr>
              <a:t>节点</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25" name="Rectangle 24"/>
          <p:cNvSpPr/>
          <p:nvPr>
            <p:custDataLst>
              <p:tags r:id="rId17"/>
            </p:custDataLst>
          </p:nvPr>
        </p:nvSpPr>
        <p:spPr bwMode="auto">
          <a:xfrm>
            <a:off x="9019706" y="5013237"/>
            <a:ext cx="1326666" cy="109728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45718" rIns="0" bIns="45718" numCol="1" rtlCol="0" anchor="ctr" anchorCtr="0" compatLnSpc="1">
            <a:prstTxWarp prst="textNoShape">
              <a:avLst/>
            </a:prstTxWarp>
          </a:bodyPr>
          <a:lstStyle/>
          <a:p>
            <a:pPr lvl="0" algn="ctr" defTabSz="914099" fontAlgn="base">
              <a:spcBef>
                <a:spcPct val="0"/>
              </a:spcBef>
              <a:spcAft>
                <a:spcPct val="0"/>
              </a:spcAft>
            </a:pPr>
            <a:r>
              <a:rPr lang="en-US" altLang="zh-CN" sz="2000" dirty="0">
                <a:ln>
                  <a:solidFill>
                    <a:srgbClr val="FFFFFF">
                      <a:alpha val="0"/>
                    </a:srgbClr>
                  </a:solidFill>
                </a:ln>
                <a:solidFill>
                  <a:srgbClr val="FFFFFF">
                    <a:alpha val="99000"/>
                  </a:srgbClr>
                </a:solidFill>
              </a:rPr>
              <a:t>SQL Azure</a:t>
            </a:r>
            <a:r>
              <a:rPr lang="zh-CN" altLang="en-US" sz="2000" dirty="0">
                <a:ln>
                  <a:solidFill>
                    <a:srgbClr val="FFFFFF">
                      <a:alpha val="0"/>
                    </a:srgbClr>
                  </a:solidFill>
                </a:ln>
                <a:solidFill>
                  <a:srgbClr val="FFFFFF">
                    <a:alpha val="99000"/>
                  </a:srgbClr>
                </a:solidFill>
              </a:rPr>
              <a:t>或其他</a:t>
            </a:r>
            <a:r>
              <a:rPr lang="zh-CN" altLang="en-US" sz="2000" dirty="0" smtClean="0">
                <a:ln>
                  <a:solidFill>
                    <a:srgbClr val="FFFFFF">
                      <a:alpha val="0"/>
                    </a:srgbClr>
                  </a:solidFill>
                </a:ln>
                <a:solidFill>
                  <a:srgbClr val="FFFFFF">
                    <a:alpha val="99000"/>
                  </a:srgbClr>
                </a:solidFill>
              </a:rPr>
              <a:t>数据库</a:t>
            </a:r>
            <a:endParaRPr lang="en-NZ" sz="2000" dirty="0">
              <a:ln>
                <a:solidFill>
                  <a:srgbClr val="FFFFFF">
                    <a:alpha val="0"/>
                  </a:srgbClr>
                </a:solidFill>
              </a:ln>
              <a:solidFill>
                <a:srgbClr val="FFFFFF">
                  <a:alpha val="99000"/>
                </a:srgbClr>
              </a:solidFill>
            </a:endParaRPr>
          </a:p>
        </p:txBody>
      </p:sp>
      <p:sp>
        <p:nvSpPr>
          <p:cNvPr id="4" name="Left Brace 3"/>
          <p:cNvSpPr/>
          <p:nvPr/>
        </p:nvSpPr>
        <p:spPr>
          <a:xfrm>
            <a:off x="1024932" y="2819325"/>
            <a:ext cx="360320" cy="1290451"/>
          </a:xfrm>
          <a:prstGeom prst="leftBrace">
            <a:avLst>
              <a:gd name="adj1" fmla="val 5853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85368" y="3187675"/>
            <a:ext cx="1071284" cy="615553"/>
          </a:xfrm>
          <a:prstGeom prst="rect">
            <a:avLst/>
          </a:prstGeom>
          <a:noFill/>
        </p:spPr>
        <p:txBody>
          <a:bodyPr wrap="square" lIns="0" tIns="0" rIns="0" bIns="0" rtlCol="0">
            <a:spAutoFit/>
          </a:bodyPr>
          <a:lstStyle/>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可独立</a:t>
            </a:r>
            <a:endParaRPr lang="en-US" altLang="zh-CN" sz="2000" dirty="0" smtClean="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横向扩展</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26" name="Rectangle 25"/>
          <p:cNvSpPr/>
          <p:nvPr>
            <p:custDataLst>
              <p:tags r:id="rId18"/>
            </p:custDataLst>
          </p:nvPr>
        </p:nvSpPr>
        <p:spPr bwMode="auto">
          <a:xfrm>
            <a:off x="8092931" y="1665320"/>
            <a:ext cx="1610565" cy="2694444"/>
          </a:xfrm>
          <a:prstGeom prst="rect">
            <a:avLst/>
          </a:prstGeom>
          <a:solidFill>
            <a:schemeClr val="accent6">
              <a:lumMod val="75000"/>
            </a:schemeClr>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2400" dirty="0" smtClean="0">
                <a:ln>
                  <a:solidFill>
                    <a:schemeClr val="bg1">
                      <a:alpha val="0"/>
                    </a:schemeClr>
                  </a:solidFill>
                </a:ln>
                <a:gradFill>
                  <a:gsLst>
                    <a:gs pos="0">
                      <a:srgbClr val="FFFFFF"/>
                    </a:gs>
                    <a:gs pos="100000">
                      <a:srgbClr val="FFFFFF"/>
                    </a:gs>
                  </a:gsLst>
                  <a:lin ang="5400000" scaled="0"/>
                </a:gradFill>
              </a:rPr>
              <a:t>Azure</a:t>
            </a:r>
          </a:p>
          <a:p>
            <a:pPr algn="ctr" defTabSz="914099" fontAlgn="base">
              <a:spcBef>
                <a:spcPct val="0"/>
              </a:spcBef>
              <a:spcAft>
                <a:spcPct val="0"/>
              </a:spcAft>
            </a:pPr>
            <a:r>
              <a:rPr lang="zh-CN" altLang="en-US" sz="2400" dirty="0" smtClean="0">
                <a:ln>
                  <a:solidFill>
                    <a:schemeClr val="bg1">
                      <a:alpha val="0"/>
                    </a:schemeClr>
                  </a:solidFill>
                </a:ln>
                <a:gradFill>
                  <a:gsLst>
                    <a:gs pos="0">
                      <a:srgbClr val="FFFFFF"/>
                    </a:gs>
                    <a:gs pos="100000">
                      <a:srgbClr val="FFFFFF"/>
                    </a:gs>
                  </a:gsLst>
                  <a:lin ang="5400000" scaled="0"/>
                </a:gradFill>
              </a:rPr>
              <a:t>管理门户</a:t>
            </a:r>
            <a:endParaRPr lang="en-US" sz="2400" dirty="0">
              <a:ln>
                <a:solidFill>
                  <a:schemeClr val="bg1">
                    <a:alpha val="0"/>
                  </a:schemeClr>
                </a:solidFill>
              </a:ln>
              <a:gradFill>
                <a:gsLst>
                  <a:gs pos="0">
                    <a:srgbClr val="FFFFFF"/>
                  </a:gs>
                  <a:gs pos="100000">
                    <a:srgbClr val="FFFFFF"/>
                  </a:gs>
                </a:gsLst>
                <a:lin ang="5400000" scaled="0"/>
              </a:gradFill>
            </a:endParaRPr>
          </a:p>
        </p:txBody>
      </p:sp>
      <p:sp>
        <p:nvSpPr>
          <p:cNvPr id="8" name="Right Arrow 7"/>
          <p:cNvSpPr/>
          <p:nvPr/>
        </p:nvSpPr>
        <p:spPr bwMode="auto">
          <a:xfrm flipH="1">
            <a:off x="7432425" y="1835592"/>
            <a:ext cx="588733" cy="289236"/>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7" name="Right Arrow 26"/>
          <p:cNvSpPr/>
          <p:nvPr/>
        </p:nvSpPr>
        <p:spPr bwMode="auto">
          <a:xfrm flipH="1">
            <a:off x="7412730" y="2993230"/>
            <a:ext cx="588733" cy="289236"/>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8" name="Right Arrow 27"/>
          <p:cNvSpPr/>
          <p:nvPr/>
        </p:nvSpPr>
        <p:spPr bwMode="auto">
          <a:xfrm flipH="1">
            <a:off x="6137116" y="3873562"/>
            <a:ext cx="1884042" cy="289236"/>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0" name="Up-Down Arrow 9"/>
          <p:cNvSpPr/>
          <p:nvPr>
            <p:custDataLst>
              <p:tags r:id="rId19"/>
            </p:custDataLst>
          </p:nvPr>
        </p:nvSpPr>
        <p:spPr bwMode="auto">
          <a:xfrm>
            <a:off x="6371117" y="3526347"/>
            <a:ext cx="365760" cy="1280160"/>
          </a:xfrm>
          <a:prstGeom prst="upDown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ln>
                <a:solidFill>
                  <a:schemeClr val="bg1">
                    <a:alpha val="0"/>
                  </a:schemeClr>
                </a:solidFill>
              </a:ln>
              <a:gradFill>
                <a:gsLst>
                  <a:gs pos="0">
                    <a:srgbClr val="FFFFFF"/>
                  </a:gs>
                  <a:gs pos="100000">
                    <a:srgbClr val="FFFFFF"/>
                  </a:gs>
                </a:gsLst>
                <a:lin ang="5400000" scaled="0"/>
              </a:gradFill>
            </a:endParaRPr>
          </a:p>
        </p:txBody>
      </p:sp>
      <p:sp>
        <p:nvSpPr>
          <p:cNvPr id="29" name="Right Arrow 28"/>
          <p:cNvSpPr/>
          <p:nvPr/>
        </p:nvSpPr>
        <p:spPr bwMode="auto">
          <a:xfrm flipH="1">
            <a:off x="9749585" y="2940524"/>
            <a:ext cx="588733" cy="289236"/>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30" name="TextBox 29"/>
          <p:cNvSpPr txBox="1"/>
          <p:nvPr/>
        </p:nvSpPr>
        <p:spPr>
          <a:xfrm>
            <a:off x="10429612" y="2825859"/>
            <a:ext cx="1407345" cy="553998"/>
          </a:xfrm>
          <a:prstGeom prst="rect">
            <a:avLst/>
          </a:prstGeom>
          <a:noFill/>
        </p:spPr>
        <p:txBody>
          <a:bodyPr wrap="square" lIns="0" tIns="0" rIns="0" bIns="0" rtlCol="0">
            <a:spAutoFit/>
          </a:bodyPr>
          <a:lstStyle/>
          <a:p>
            <a:pPr>
              <a:lnSpc>
                <a:spcPct val="90000"/>
              </a:lnSpc>
              <a:spcBef>
                <a:spcPct val="20000"/>
              </a:spcBef>
              <a:buSzPct val="80000"/>
            </a:pPr>
            <a:r>
              <a:rPr lang="zh-CN" altLang="en-US" sz="2000" dirty="0">
                <a:gradFill>
                  <a:gsLst>
                    <a:gs pos="0">
                      <a:srgbClr val="292929">
                        <a:lumMod val="90000"/>
                        <a:lumOff val="10000"/>
                      </a:srgbClr>
                    </a:gs>
                    <a:gs pos="86000">
                      <a:srgbClr val="292929">
                        <a:lumMod val="90000"/>
                        <a:lumOff val="10000"/>
                      </a:srgbClr>
                    </a:gs>
                  </a:gsLst>
                  <a:lin ang="5400000" scaled="0"/>
                </a:gradFill>
              </a:rPr>
              <a:t>应</a:t>
            </a:r>
            <a:r>
              <a:rPr lang="zh-CN" altLang="en-US" sz="2000" dirty="0" smtClean="0">
                <a:gradFill>
                  <a:gsLst>
                    <a:gs pos="0">
                      <a:srgbClr val="292929">
                        <a:lumMod val="90000"/>
                        <a:lumOff val="10000"/>
                      </a:srgbClr>
                    </a:gs>
                    <a:gs pos="86000">
                      <a:srgbClr val="292929">
                        <a:lumMod val="90000"/>
                        <a:lumOff val="10000"/>
                      </a:srgbClr>
                    </a:gs>
                  </a:gsLst>
                  <a:lin ang="5400000" scaled="0"/>
                </a:gradFill>
              </a:rPr>
              <a:t>用发布、配置、监控</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31" name="Right Arrow 30"/>
          <p:cNvSpPr/>
          <p:nvPr>
            <p:custDataLst>
              <p:tags r:id="rId20"/>
            </p:custDataLst>
          </p:nvPr>
        </p:nvSpPr>
        <p:spPr bwMode="auto">
          <a:xfrm rot="5400000">
            <a:off x="4205486" y="1269041"/>
            <a:ext cx="373499" cy="386895"/>
          </a:xfrm>
          <a:prstGeom prst="right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ln>
                <a:solidFill>
                  <a:schemeClr val="bg1">
                    <a:alpha val="0"/>
                  </a:schemeClr>
                </a:solidFill>
              </a:ln>
              <a:gradFill>
                <a:gsLst>
                  <a:gs pos="0">
                    <a:srgbClr val="FFFFFF"/>
                  </a:gs>
                  <a:gs pos="100000">
                    <a:srgbClr val="FFFFFF"/>
                  </a:gs>
                </a:gsLst>
                <a:lin ang="5400000" scaled="0"/>
              </a:gradFill>
            </a:endParaRPr>
          </a:p>
        </p:txBody>
      </p:sp>
      <p:sp>
        <p:nvSpPr>
          <p:cNvPr id="32" name="TextBox 31"/>
          <p:cNvSpPr txBox="1"/>
          <p:nvPr/>
        </p:nvSpPr>
        <p:spPr>
          <a:xfrm>
            <a:off x="3914478" y="903420"/>
            <a:ext cx="1407345" cy="276999"/>
          </a:xfrm>
          <a:prstGeom prst="rect">
            <a:avLst/>
          </a:prstGeom>
          <a:noFill/>
        </p:spPr>
        <p:txBody>
          <a:bodyPr wrap="square" lIns="0" tIns="0" rIns="0" bIns="0" rtlCol="0">
            <a:spAutoFit/>
          </a:bodyPr>
          <a:lstStyle/>
          <a:p>
            <a:pPr>
              <a:lnSpc>
                <a:spcPct val="90000"/>
              </a:lnSpc>
              <a:spcBef>
                <a:spcPct val="20000"/>
              </a:spcBef>
              <a:buSzPct val="80000"/>
            </a:pPr>
            <a:r>
              <a:rPr lang="zh-CN" altLang="en-US" sz="2000" dirty="0">
                <a:gradFill>
                  <a:gsLst>
                    <a:gs pos="0">
                      <a:srgbClr val="292929">
                        <a:lumMod val="90000"/>
                        <a:lumOff val="10000"/>
                      </a:srgbClr>
                    </a:gs>
                    <a:gs pos="86000">
                      <a:srgbClr val="292929">
                        <a:lumMod val="90000"/>
                        <a:lumOff val="10000"/>
                      </a:srgbClr>
                    </a:gs>
                  </a:gsLst>
                  <a:lin ang="5400000" scaled="0"/>
                </a:gradFill>
              </a:rPr>
              <a:t>客</a:t>
            </a:r>
            <a:r>
              <a:rPr lang="zh-CN" altLang="en-US" sz="2000" dirty="0" smtClean="0">
                <a:gradFill>
                  <a:gsLst>
                    <a:gs pos="0">
                      <a:srgbClr val="292929">
                        <a:lumMod val="90000"/>
                        <a:lumOff val="10000"/>
                      </a:srgbClr>
                    </a:gs>
                    <a:gs pos="86000">
                      <a:srgbClr val="292929">
                        <a:lumMod val="90000"/>
                        <a:lumOff val="10000"/>
                      </a:srgbClr>
                    </a:gs>
                  </a:gsLst>
                  <a:lin ang="5400000" scaled="0"/>
                </a:gradFill>
              </a:rPr>
              <a:t>户请求</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202562272"/>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ounded Rectangle 53"/>
          <p:cNvSpPr/>
          <p:nvPr/>
        </p:nvSpPr>
        <p:spPr bwMode="auto">
          <a:xfrm>
            <a:off x="2359051" y="826671"/>
            <a:ext cx="7904218" cy="3510197"/>
          </a:xfrm>
          <a:prstGeom prst="roundRect">
            <a:avLst>
              <a:gd name="adj" fmla="val 2797"/>
            </a:avLst>
          </a:prstGeom>
          <a:solidFill>
            <a:schemeClr val="tx2">
              <a:lumMod val="20000"/>
              <a:lumOff val="80000"/>
            </a:schemeClr>
          </a:solidFill>
          <a:ln>
            <a:solidFill>
              <a:srgbClr val="00B0F0"/>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en-US" sz="2199" dirty="0">
              <a:gradFill>
                <a:gsLst>
                  <a:gs pos="0">
                    <a:srgbClr val="FFFFFF"/>
                  </a:gs>
                  <a:gs pos="100000">
                    <a:srgbClr val="FFFFFF"/>
                  </a:gs>
                </a:gsLst>
                <a:lin ang="5400000" scaled="0"/>
              </a:gradFill>
            </a:endParaRPr>
          </a:p>
        </p:txBody>
      </p:sp>
      <p:sp>
        <p:nvSpPr>
          <p:cNvPr id="59" name="Rounded Rectangle 58"/>
          <p:cNvSpPr/>
          <p:nvPr/>
        </p:nvSpPr>
        <p:spPr bwMode="auto">
          <a:xfrm>
            <a:off x="5494493" y="4504630"/>
            <a:ext cx="2460468" cy="2352477"/>
          </a:xfrm>
          <a:prstGeom prst="roundRect">
            <a:avLst>
              <a:gd name="adj" fmla="val 2797"/>
            </a:avLst>
          </a:prstGeom>
          <a:solidFill>
            <a:schemeClr val="tx2">
              <a:lumMod val="20000"/>
              <a:lumOff val="80000"/>
            </a:schemeClr>
          </a:solidFill>
          <a:ln>
            <a:solidFill>
              <a:srgbClr val="00B0F0"/>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en-US" sz="2199"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519113" y="229434"/>
            <a:ext cx="11149013" cy="443083"/>
          </a:xfrm>
        </p:spPr>
        <p:txBody>
          <a:bodyPr/>
          <a:lstStyle/>
          <a:p>
            <a:r>
              <a:rPr lang="zh-CN" altLang="en-US" sz="3199" dirty="0"/>
              <a:t>一</a:t>
            </a:r>
            <a:r>
              <a:rPr lang="zh-CN" altLang="en-US" sz="3199" dirty="0" smtClean="0"/>
              <a:t>个典型的应用</a:t>
            </a:r>
            <a:endParaRPr lang="en-US" sz="3199" dirty="0"/>
          </a:p>
        </p:txBody>
      </p:sp>
      <p:pic>
        <p:nvPicPr>
          <p:cNvPr id="9" name="Picture 2" descr="C:\Users\jonahs\Documents\Dropbox\Projects SCOTT\Azure Deck\Source Images\server-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8759" y="1516024"/>
            <a:ext cx="1266967" cy="54731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10" name="Picture 2" descr="C:\Users\jonahs\Documents\Dropbox\Projects SCOTT\Azure Deck\Source Images\server-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7548" y="2113745"/>
            <a:ext cx="1266967" cy="54731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11" name="Picture 2" descr="C:\Users\jonahs\Documents\Dropbox\Projects SCOTT\Azure Deck\Source Images\server-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8760" y="2711467"/>
            <a:ext cx="1266967" cy="54731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12" name="Picture 2" descr="C:\Users\jonahs\Documents\Dropbox\Projects SCOTT\Azure Deck\Source Images\server-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7549" y="3309188"/>
            <a:ext cx="1266967" cy="54731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13" name="Trapezoid 12"/>
          <p:cNvSpPr/>
          <p:nvPr/>
        </p:nvSpPr>
        <p:spPr bwMode="auto">
          <a:xfrm rot="16200000">
            <a:off x="2239280" y="2445909"/>
            <a:ext cx="1542910" cy="623899"/>
          </a:xfrm>
          <a:prstGeom prst="trapezoid">
            <a:avLst/>
          </a:prstGeom>
          <a:solidFill>
            <a:srgbClr val="92D050"/>
          </a:solidFill>
          <a:ln w="76200">
            <a:solidFill>
              <a:srgbClr val="92D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eaVert" wrap="square" lIns="91412" tIns="45706" rIns="91412" bIns="45706" numCol="1" rtlCol="0" anchor="ctr" anchorCtr="0" compatLnSpc="1">
            <a:prstTxWarp prst="textNoShape">
              <a:avLst/>
            </a:prstTxWarp>
          </a:bodyPr>
          <a:lstStyle/>
          <a:p>
            <a:pPr defTabSz="913825" fontAlgn="base">
              <a:spcBef>
                <a:spcPct val="0"/>
              </a:spcBef>
              <a:spcAft>
                <a:spcPct val="0"/>
              </a:spcAft>
            </a:pPr>
            <a:r>
              <a:rPr lang="zh-CN" altLang="en-US" sz="1600" dirty="0">
                <a:gradFill>
                  <a:gsLst>
                    <a:gs pos="0">
                      <a:srgbClr val="FFFFFF"/>
                    </a:gs>
                    <a:gs pos="100000">
                      <a:srgbClr val="FFFFFF"/>
                    </a:gs>
                  </a:gsLst>
                  <a:lin ang="5400000" scaled="0"/>
                </a:gradFill>
              </a:rPr>
              <a:t>负载均衡</a:t>
            </a:r>
            <a:endParaRPr lang="en-US" sz="1600" dirty="0">
              <a:gradFill>
                <a:gsLst>
                  <a:gs pos="0">
                    <a:srgbClr val="FFFFFF"/>
                  </a:gs>
                  <a:gs pos="100000">
                    <a:srgbClr val="FFFFFF"/>
                  </a:gs>
                </a:gsLst>
                <a:lin ang="5400000" scaled="0"/>
              </a:gradFill>
            </a:endParaRPr>
          </a:p>
        </p:txBody>
      </p:sp>
      <p:sp>
        <p:nvSpPr>
          <p:cNvPr id="15" name="TextBox 14"/>
          <p:cNvSpPr txBox="1"/>
          <p:nvPr/>
        </p:nvSpPr>
        <p:spPr>
          <a:xfrm>
            <a:off x="4243452" y="3925878"/>
            <a:ext cx="490391" cy="166156"/>
          </a:xfrm>
          <a:prstGeom prst="rect">
            <a:avLst/>
          </a:prstGeom>
          <a:noFill/>
        </p:spPr>
        <p:txBody>
          <a:bodyPr wrap="none" lIns="0" tIns="0" rIns="0" bIns="0" rtlCol="0">
            <a:spAutoFit/>
          </a:bodyPr>
          <a:lstStyle/>
          <a:p>
            <a:pPr>
              <a:lnSpc>
                <a:spcPct val="90000"/>
              </a:lnSpc>
              <a:spcBef>
                <a:spcPct val="20000"/>
              </a:spcBef>
              <a:buSzPct val="80000"/>
            </a:pPr>
            <a:r>
              <a:rPr lang="en-US" altLang="zh-CN" sz="1200" b="1" dirty="0">
                <a:gradFill>
                  <a:gsLst>
                    <a:gs pos="0">
                      <a:srgbClr val="292929">
                        <a:lumMod val="90000"/>
                        <a:lumOff val="10000"/>
                      </a:srgbClr>
                    </a:gs>
                    <a:gs pos="86000">
                      <a:srgbClr val="292929">
                        <a:lumMod val="90000"/>
                        <a:lumOff val="10000"/>
                      </a:srgbClr>
                    </a:gs>
                  </a:gsLst>
                  <a:lin ang="5400000" scaled="0"/>
                </a:gradFill>
              </a:rPr>
              <a:t>IIS</a:t>
            </a:r>
            <a:r>
              <a:rPr lang="zh-CN" altLang="en-US" sz="1200" b="1" dirty="0">
                <a:gradFill>
                  <a:gsLst>
                    <a:gs pos="0">
                      <a:srgbClr val="292929">
                        <a:lumMod val="90000"/>
                        <a:lumOff val="10000"/>
                      </a:srgbClr>
                    </a:gs>
                    <a:gs pos="86000">
                      <a:srgbClr val="292929">
                        <a:lumMod val="90000"/>
                        <a:lumOff val="10000"/>
                      </a:srgbClr>
                    </a:gs>
                  </a:gsLst>
                  <a:lin ang="5400000" scaled="0"/>
                </a:gradFill>
              </a:rPr>
              <a:t>集群</a:t>
            </a:r>
            <a:endParaRPr lang="en-US" sz="1200" b="1" dirty="0">
              <a:gradFill>
                <a:gsLst>
                  <a:gs pos="0">
                    <a:srgbClr val="292929">
                      <a:lumMod val="90000"/>
                      <a:lumOff val="10000"/>
                    </a:srgbClr>
                  </a:gs>
                  <a:gs pos="86000">
                    <a:srgbClr val="292929">
                      <a:lumMod val="90000"/>
                      <a:lumOff val="10000"/>
                    </a:srgbClr>
                  </a:gs>
                </a:gsLst>
                <a:lin ang="5400000" scaled="0"/>
              </a:gradFill>
            </a:endParaRPr>
          </a:p>
        </p:txBody>
      </p:sp>
      <p:pic>
        <p:nvPicPr>
          <p:cNvPr id="16" name="Picture 15"/>
          <p:cNvPicPr>
            <a:picLocks noChangeAspect="1"/>
          </p:cNvPicPr>
          <p:nvPr/>
        </p:nvPicPr>
        <p:blipFill>
          <a:blip r:embed="rId4" cstate="print">
            <a:extLst>
              <a:ext uri="{BEBA8EAE-BF5A-486C-A8C5-ECC9F3942E4B}">
                <a14:imgProps xmlns:a14="http://schemas.microsoft.com/office/drawing/2010/main">
                  <a14:imgLayer r:embed="rId5">
                    <a14:imgEffect>
                      <a14:brightnessContrast bright="-62000"/>
                    </a14:imgEffect>
                  </a14:imgLayer>
                </a14:imgProps>
              </a:ext>
              <a:ext uri="{28A0092B-C50C-407E-A947-70E740481C1C}">
                <a14:useLocalDpi xmlns:a14="http://schemas.microsoft.com/office/drawing/2010/main" val="0"/>
              </a:ext>
            </a:extLst>
          </a:blip>
          <a:stretch>
            <a:fillRect/>
          </a:stretch>
        </p:blipFill>
        <p:spPr>
          <a:xfrm>
            <a:off x="9015512" y="5448815"/>
            <a:ext cx="571416" cy="517636"/>
          </a:xfrm>
          <a:prstGeom prst="rect">
            <a:avLst/>
          </a:prstGeom>
        </p:spPr>
      </p:pic>
      <p:pic>
        <p:nvPicPr>
          <p:cNvPr id="18" name="Picture 17"/>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41022" y="2387401"/>
            <a:ext cx="736282" cy="736282"/>
          </a:xfrm>
          <a:prstGeom prst="rect">
            <a:avLst/>
          </a:prstGeom>
          <a:solidFill>
            <a:srgbClr val="00B050"/>
          </a:solidFill>
        </p:spPr>
      </p:pic>
      <p:sp>
        <p:nvSpPr>
          <p:cNvPr id="19" name="Freeform 53"/>
          <p:cNvSpPr>
            <a:spLocks noEditPoints="1"/>
          </p:cNvSpPr>
          <p:nvPr/>
        </p:nvSpPr>
        <p:spPr bwMode="black">
          <a:xfrm>
            <a:off x="10853177" y="5448816"/>
            <a:ext cx="550118" cy="54329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tx1">
              <a:lumMod val="75000"/>
            </a:schemeClr>
          </a:solidFill>
          <a:ln>
            <a:noFill/>
          </a:ln>
          <a:extLst/>
        </p:spPr>
        <p:txBody>
          <a:bodyPr vert="horz" wrap="square" lIns="91416" tIns="45708" rIns="91416" bIns="45708" numCol="1" anchor="t" anchorCtr="0" compatLnSpc="1">
            <a:prstTxWarp prst="textNoShape">
              <a:avLst/>
            </a:prstTxWarp>
          </a:bodyPr>
          <a:lstStyle/>
          <a:p>
            <a:endParaRPr lang="en-US" sz="1799"/>
          </a:p>
        </p:txBody>
      </p:sp>
      <p:sp>
        <p:nvSpPr>
          <p:cNvPr id="25" name="Rounded Rectangle 24"/>
          <p:cNvSpPr/>
          <p:nvPr/>
        </p:nvSpPr>
        <p:spPr bwMode="auto">
          <a:xfrm>
            <a:off x="2489041" y="1116494"/>
            <a:ext cx="2648881" cy="3074308"/>
          </a:xfrm>
          <a:prstGeom prst="roundRect">
            <a:avLst>
              <a:gd name="adj" fmla="val 2797"/>
            </a:avLst>
          </a:prstGeom>
          <a:noFill/>
          <a:ln>
            <a:solidFill>
              <a:srgbClr val="00B0F0"/>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en-US" sz="2199" dirty="0">
              <a:gradFill>
                <a:gsLst>
                  <a:gs pos="0">
                    <a:srgbClr val="FFFFFF"/>
                  </a:gs>
                  <a:gs pos="100000">
                    <a:srgbClr val="FFFFFF"/>
                  </a:gs>
                </a:gsLst>
                <a:lin ang="5400000" scaled="0"/>
              </a:gradFill>
            </a:endParaRPr>
          </a:p>
        </p:txBody>
      </p:sp>
      <p:sp>
        <p:nvSpPr>
          <p:cNvPr id="30" name="TextBox 29"/>
          <p:cNvSpPr txBox="1"/>
          <p:nvPr/>
        </p:nvSpPr>
        <p:spPr>
          <a:xfrm>
            <a:off x="3936953" y="1148812"/>
            <a:ext cx="1082643" cy="276927"/>
          </a:xfrm>
          <a:prstGeom prst="rect">
            <a:avLst/>
          </a:prstGeom>
          <a:noFill/>
        </p:spPr>
        <p:txBody>
          <a:bodyPr wrap="none" lIns="0" tIns="0" rIns="0" bIns="0" rtlCol="0">
            <a:spAutoFit/>
          </a:bodyPr>
          <a:lstStyle/>
          <a:p>
            <a:pPr>
              <a:lnSpc>
                <a:spcPct val="90000"/>
              </a:lnSpc>
              <a:spcBef>
                <a:spcPct val="20000"/>
              </a:spcBef>
              <a:buSzPct val="80000"/>
            </a:pPr>
            <a:r>
              <a:rPr lang="en-US" altLang="zh-CN" sz="1999" dirty="0">
                <a:gradFill>
                  <a:gsLst>
                    <a:gs pos="0">
                      <a:srgbClr val="292929">
                        <a:lumMod val="90000"/>
                        <a:lumOff val="10000"/>
                      </a:srgbClr>
                    </a:gs>
                    <a:gs pos="86000">
                      <a:srgbClr val="292929">
                        <a:lumMod val="90000"/>
                        <a:lumOff val="10000"/>
                      </a:srgbClr>
                    </a:gs>
                  </a:gsLst>
                  <a:lin ang="5400000" scaled="0"/>
                </a:gradFill>
              </a:rPr>
              <a:t>Web Role</a:t>
            </a:r>
            <a:endParaRPr lang="en-US" sz="1999" dirty="0">
              <a:gradFill>
                <a:gsLst>
                  <a:gs pos="0">
                    <a:srgbClr val="292929">
                      <a:lumMod val="90000"/>
                      <a:lumOff val="10000"/>
                    </a:srgbClr>
                  </a:gs>
                  <a:gs pos="86000">
                    <a:srgbClr val="292929">
                      <a:lumMod val="90000"/>
                      <a:lumOff val="10000"/>
                    </a:srgbClr>
                  </a:gs>
                </a:gsLst>
                <a:lin ang="5400000" scaled="0"/>
              </a:gradFill>
            </a:endParaRPr>
          </a:p>
        </p:txBody>
      </p:sp>
      <p:cxnSp>
        <p:nvCxnSpPr>
          <p:cNvPr id="31" name="Straight Arrow Connector 30"/>
          <p:cNvCxnSpPr>
            <a:stCxn id="18" idx="3"/>
            <a:endCxn id="13" idx="0"/>
          </p:cNvCxnSpPr>
          <p:nvPr/>
        </p:nvCxnSpPr>
        <p:spPr>
          <a:xfrm>
            <a:off x="1477304" y="2755543"/>
            <a:ext cx="1221482" cy="231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62715" y="3205018"/>
            <a:ext cx="1282068" cy="276927"/>
          </a:xfrm>
          <a:prstGeom prst="rect">
            <a:avLst/>
          </a:prstGeom>
          <a:noFill/>
        </p:spPr>
        <p:txBody>
          <a:bodyPr wrap="none" lIns="0" tIns="0" rIns="0" bIns="0" rtlCol="0">
            <a:spAutoFit/>
          </a:bodyPr>
          <a:lstStyle/>
          <a:p>
            <a:pPr>
              <a:lnSpc>
                <a:spcPct val="90000"/>
              </a:lnSpc>
              <a:spcBef>
                <a:spcPct val="20000"/>
              </a:spcBef>
              <a:buSzPct val="80000"/>
            </a:pPr>
            <a:r>
              <a:rPr lang="zh-CN" altLang="en-US" sz="1999" dirty="0">
                <a:solidFill>
                  <a:srgbClr val="00B0F0"/>
                </a:solidFill>
              </a:rPr>
              <a:t>互联网用户</a:t>
            </a:r>
            <a:endParaRPr lang="en-US" sz="1999" dirty="0">
              <a:solidFill>
                <a:srgbClr val="00B0F0"/>
              </a:solidFill>
            </a:endParaRPr>
          </a:p>
        </p:txBody>
      </p:sp>
      <p:cxnSp>
        <p:nvCxnSpPr>
          <p:cNvPr id="33" name="Straight Arrow Connector 32"/>
          <p:cNvCxnSpPr>
            <a:endCxn id="9" idx="1"/>
          </p:cNvCxnSpPr>
          <p:nvPr/>
        </p:nvCxnSpPr>
        <p:spPr>
          <a:xfrm flipV="1">
            <a:off x="3331473" y="1789681"/>
            <a:ext cx="457286" cy="6647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endCxn id="10" idx="1"/>
          </p:cNvCxnSpPr>
          <p:nvPr/>
        </p:nvCxnSpPr>
        <p:spPr>
          <a:xfrm flipV="1">
            <a:off x="3375605" y="2387402"/>
            <a:ext cx="421942" cy="2566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11" idx="1"/>
          </p:cNvCxnSpPr>
          <p:nvPr/>
        </p:nvCxnSpPr>
        <p:spPr>
          <a:xfrm>
            <a:off x="3375605" y="2890946"/>
            <a:ext cx="413155" cy="9417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3375603" y="3219097"/>
            <a:ext cx="413156" cy="34032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bwMode="auto">
          <a:xfrm>
            <a:off x="8016340" y="1104266"/>
            <a:ext cx="1999065" cy="3086535"/>
          </a:xfrm>
          <a:prstGeom prst="roundRect">
            <a:avLst>
              <a:gd name="adj" fmla="val 2797"/>
            </a:avLst>
          </a:prstGeom>
          <a:noFill/>
          <a:ln>
            <a:solidFill>
              <a:srgbClr val="00B0F0"/>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en-US" sz="2199" dirty="0">
              <a:gradFill>
                <a:gsLst>
                  <a:gs pos="0">
                    <a:srgbClr val="FFFFFF"/>
                  </a:gs>
                  <a:gs pos="100000">
                    <a:srgbClr val="FFFFFF"/>
                  </a:gs>
                </a:gsLst>
                <a:lin ang="5400000" scaled="0"/>
              </a:gradFill>
            </a:endParaRPr>
          </a:p>
        </p:txBody>
      </p:sp>
      <p:sp>
        <p:nvSpPr>
          <p:cNvPr id="38" name="TextBox 37"/>
          <p:cNvSpPr txBox="1"/>
          <p:nvPr/>
        </p:nvSpPr>
        <p:spPr>
          <a:xfrm>
            <a:off x="8345385" y="1172342"/>
            <a:ext cx="1385211" cy="276927"/>
          </a:xfrm>
          <a:prstGeom prst="rect">
            <a:avLst/>
          </a:prstGeom>
          <a:noFill/>
        </p:spPr>
        <p:txBody>
          <a:bodyPr wrap="none" lIns="0" tIns="0" rIns="0" bIns="0" rtlCol="0">
            <a:spAutoFit/>
          </a:bodyPr>
          <a:lstStyle/>
          <a:p>
            <a:pPr>
              <a:lnSpc>
                <a:spcPct val="90000"/>
              </a:lnSpc>
              <a:spcBef>
                <a:spcPct val="20000"/>
              </a:spcBef>
              <a:buSzPct val="80000"/>
            </a:pPr>
            <a:r>
              <a:rPr lang="en-US" sz="1999" dirty="0">
                <a:gradFill>
                  <a:gsLst>
                    <a:gs pos="0">
                      <a:srgbClr val="292929">
                        <a:lumMod val="90000"/>
                        <a:lumOff val="10000"/>
                      </a:srgbClr>
                    </a:gs>
                    <a:gs pos="86000">
                      <a:srgbClr val="292929">
                        <a:lumMod val="90000"/>
                        <a:lumOff val="10000"/>
                      </a:srgbClr>
                    </a:gs>
                  </a:gsLst>
                  <a:lin ang="5400000" scaled="0"/>
                </a:gradFill>
              </a:rPr>
              <a:t>Worker Role</a:t>
            </a:r>
          </a:p>
        </p:txBody>
      </p:sp>
      <p:sp>
        <p:nvSpPr>
          <p:cNvPr id="42" name="TextBox 41"/>
          <p:cNvSpPr txBox="1"/>
          <p:nvPr/>
        </p:nvSpPr>
        <p:spPr>
          <a:xfrm>
            <a:off x="10537995" y="6044571"/>
            <a:ext cx="1480286" cy="166156"/>
          </a:xfrm>
          <a:prstGeom prst="rect">
            <a:avLst/>
          </a:prstGeom>
          <a:noFill/>
        </p:spPr>
        <p:txBody>
          <a:bodyPr wrap="square" lIns="0" tIns="0" rIns="0" bIns="0" rtlCol="0">
            <a:spAutoFit/>
          </a:bodyPr>
          <a:lstStyle/>
          <a:p>
            <a:pPr>
              <a:lnSpc>
                <a:spcPct val="90000"/>
              </a:lnSpc>
              <a:spcBef>
                <a:spcPct val="20000"/>
              </a:spcBef>
              <a:buSzPct val="80000"/>
            </a:pPr>
            <a:r>
              <a:rPr lang="zh-CN" altLang="en-US" sz="1200" b="1" dirty="0">
                <a:gradFill>
                  <a:gsLst>
                    <a:gs pos="0">
                      <a:srgbClr val="292929">
                        <a:lumMod val="90000"/>
                        <a:lumOff val="10000"/>
                      </a:srgbClr>
                    </a:gs>
                    <a:gs pos="86000">
                      <a:srgbClr val="292929">
                        <a:lumMod val="90000"/>
                        <a:lumOff val="10000"/>
                      </a:srgbClr>
                    </a:gs>
                  </a:gsLst>
                  <a:lin ang="5400000" scaled="0"/>
                </a:gradFill>
              </a:rPr>
              <a:t>工具：</a:t>
            </a:r>
            <a:r>
              <a:rPr lang="en-US" altLang="zh-CN" sz="1200" b="1" dirty="0">
                <a:gradFill>
                  <a:gsLst>
                    <a:gs pos="0">
                      <a:srgbClr val="292929">
                        <a:lumMod val="90000"/>
                        <a:lumOff val="10000"/>
                      </a:srgbClr>
                    </a:gs>
                    <a:gs pos="86000">
                      <a:srgbClr val="292929">
                        <a:lumMod val="90000"/>
                        <a:lumOff val="10000"/>
                      </a:srgbClr>
                    </a:gs>
                  </a:gsLst>
                  <a:lin ang="5400000" scaled="0"/>
                </a:gradFill>
              </a:rPr>
              <a:t>Visual studio</a:t>
            </a:r>
            <a:endParaRPr lang="en-US" sz="1200" b="1" dirty="0">
              <a:gradFill>
                <a:gsLst>
                  <a:gs pos="0">
                    <a:srgbClr val="292929">
                      <a:lumMod val="90000"/>
                      <a:lumOff val="10000"/>
                    </a:srgbClr>
                  </a:gs>
                  <a:gs pos="86000">
                    <a:srgbClr val="292929">
                      <a:lumMod val="90000"/>
                      <a:lumOff val="10000"/>
                    </a:srgbClr>
                  </a:gs>
                </a:gsLst>
                <a:lin ang="5400000" scaled="0"/>
              </a:gradFill>
            </a:endParaRPr>
          </a:p>
        </p:txBody>
      </p:sp>
      <p:sp>
        <p:nvSpPr>
          <p:cNvPr id="44" name="TextBox 43"/>
          <p:cNvSpPr txBox="1"/>
          <p:nvPr/>
        </p:nvSpPr>
        <p:spPr>
          <a:xfrm>
            <a:off x="1628351" y="2540855"/>
            <a:ext cx="512827" cy="166156"/>
          </a:xfrm>
          <a:prstGeom prst="rect">
            <a:avLst/>
          </a:prstGeom>
          <a:noFill/>
        </p:spPr>
        <p:txBody>
          <a:bodyPr wrap="none" lIns="0" tIns="0" rIns="0" bIns="0" rtlCol="0">
            <a:spAutoFit/>
          </a:bodyPr>
          <a:lstStyle/>
          <a:p>
            <a:pPr>
              <a:lnSpc>
                <a:spcPct val="90000"/>
              </a:lnSpc>
              <a:spcBef>
                <a:spcPct val="20000"/>
              </a:spcBef>
              <a:buSzPct val="80000"/>
            </a:pPr>
            <a:r>
              <a:rPr lang="zh-CN" altLang="en-US" sz="1200" dirty="0">
                <a:solidFill>
                  <a:srgbClr val="FF0000"/>
                </a:solidFill>
              </a:rPr>
              <a:t>❸</a:t>
            </a:r>
            <a:r>
              <a:rPr lang="zh-CN" altLang="en-US" sz="1200" b="1" dirty="0"/>
              <a:t>访问</a:t>
            </a:r>
            <a:endParaRPr lang="en-US" sz="1200" b="1" dirty="0"/>
          </a:p>
        </p:txBody>
      </p:sp>
      <p:pic>
        <p:nvPicPr>
          <p:cNvPr id="47" name="Picture 2" descr="C:\Users\jonahs\Documents\Dropbox\Projects SCOTT\Azure Deck\Source Images\server-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6238" y="1552209"/>
            <a:ext cx="1266967" cy="54731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48" name="Picture 2" descr="C:\Users\jonahs\Documents\Dropbox\Projects SCOTT\Azure Deck\Source Images\server-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5027" y="2149930"/>
            <a:ext cx="1266967" cy="54731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49" name="Picture 2" descr="C:\Users\jonahs\Documents\Dropbox\Projects SCOTT\Azure Deck\Source Images\server-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6239" y="2747651"/>
            <a:ext cx="1266967" cy="54731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50" name="Picture 2" descr="C:\Users\jonahs\Documents\Dropbox\Projects SCOTT\Azure Deck\Source Images\server-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5028" y="3345373"/>
            <a:ext cx="1266967" cy="547314"/>
          </a:xfrm>
          <a:prstGeom prst="roundRect">
            <a:avLst/>
          </a:prstGeom>
          <a:ln>
            <a:solidFill>
              <a:schemeClr val="bg2">
                <a:lumMod val="75000"/>
              </a:schemeClr>
            </a:solidFill>
          </a:ln>
          <a:extLst>
            <a:ext uri="{909E8E84-426E-40DD-AFC4-6F175D3DCCD1}">
              <a14:hiddenFill xmlns:a14="http://schemas.microsoft.com/office/drawing/2010/main">
                <a:solidFill>
                  <a:srgbClr val="FFFFFF"/>
                </a:solidFill>
              </a14:hiddenFill>
            </a:ext>
          </a:extLst>
        </p:spPr>
      </p:pic>
      <p:graphicFrame>
        <p:nvGraphicFramePr>
          <p:cNvPr id="52" name="Table 51"/>
          <p:cNvGraphicFramePr>
            <a:graphicFrameLocks noGrp="1"/>
          </p:cNvGraphicFramePr>
          <p:nvPr>
            <p:extLst/>
          </p:nvPr>
        </p:nvGraphicFramePr>
        <p:xfrm>
          <a:off x="5791451" y="4641017"/>
          <a:ext cx="1291340" cy="370743"/>
        </p:xfrm>
        <a:graphic>
          <a:graphicData uri="http://schemas.openxmlformats.org/drawingml/2006/table">
            <a:tbl>
              <a:tblPr firstRow="1" bandRow="1">
                <a:tableStyleId>{5C22544A-7EE6-4342-B048-85BDC9FD1C3A}</a:tableStyleId>
              </a:tblPr>
              <a:tblGrid>
                <a:gridCol w="129134"/>
                <a:gridCol w="129134"/>
                <a:gridCol w="129134"/>
                <a:gridCol w="129134"/>
                <a:gridCol w="129134"/>
                <a:gridCol w="129134"/>
                <a:gridCol w="129134"/>
                <a:gridCol w="129134"/>
                <a:gridCol w="129134"/>
                <a:gridCol w="129134"/>
              </a:tblGrid>
              <a:tr h="370743">
                <a:tc>
                  <a:txBody>
                    <a:bodyPr/>
                    <a:lstStyle/>
                    <a:p>
                      <a:endParaRPr lang="en-US" sz="10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0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0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0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0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0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0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0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0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0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3" name="TextBox 52"/>
          <p:cNvSpPr txBox="1"/>
          <p:nvPr/>
        </p:nvSpPr>
        <p:spPr>
          <a:xfrm>
            <a:off x="7169263" y="4708843"/>
            <a:ext cx="754818" cy="276927"/>
          </a:xfrm>
          <a:prstGeom prst="rect">
            <a:avLst/>
          </a:prstGeom>
          <a:noFill/>
        </p:spPr>
        <p:txBody>
          <a:bodyPr wrap="none" lIns="0" tIns="0" rIns="0" bIns="0" rtlCol="0">
            <a:spAutoFit/>
          </a:bodyPr>
          <a:lstStyle/>
          <a:p>
            <a:pPr>
              <a:lnSpc>
                <a:spcPct val="90000"/>
              </a:lnSpc>
              <a:spcBef>
                <a:spcPct val="20000"/>
              </a:spcBef>
              <a:buSzPct val="80000"/>
            </a:pPr>
            <a:r>
              <a:rPr lang="en-US" sz="1999" dirty="0">
                <a:gradFill>
                  <a:gsLst>
                    <a:gs pos="0">
                      <a:srgbClr val="292929">
                        <a:lumMod val="90000"/>
                        <a:lumOff val="10000"/>
                      </a:srgbClr>
                    </a:gs>
                    <a:gs pos="86000">
                      <a:srgbClr val="292929">
                        <a:lumMod val="90000"/>
                        <a:lumOff val="10000"/>
                      </a:srgbClr>
                    </a:gs>
                  </a:gsLst>
                  <a:lin ang="5400000" scaled="0"/>
                </a:gradFill>
              </a:rPr>
              <a:t>Queue</a:t>
            </a:r>
          </a:p>
        </p:txBody>
      </p:sp>
      <p:sp>
        <p:nvSpPr>
          <p:cNvPr id="55" name="TextBox 54"/>
          <p:cNvSpPr txBox="1"/>
          <p:nvPr/>
        </p:nvSpPr>
        <p:spPr>
          <a:xfrm>
            <a:off x="5355793" y="852840"/>
            <a:ext cx="2239261" cy="276927"/>
          </a:xfrm>
          <a:prstGeom prst="rect">
            <a:avLst/>
          </a:prstGeom>
          <a:noFill/>
        </p:spPr>
        <p:txBody>
          <a:bodyPr wrap="none" lIns="0" tIns="0" rIns="0" bIns="0" rtlCol="0">
            <a:spAutoFit/>
          </a:bodyPr>
          <a:lstStyle/>
          <a:p>
            <a:pPr>
              <a:lnSpc>
                <a:spcPct val="90000"/>
              </a:lnSpc>
              <a:spcBef>
                <a:spcPct val="20000"/>
              </a:spcBef>
              <a:buSzPct val="80000"/>
            </a:pPr>
            <a:r>
              <a:rPr lang="en-US" sz="1999" dirty="0">
                <a:solidFill>
                  <a:srgbClr val="00B0F0"/>
                </a:solidFill>
              </a:rPr>
              <a:t>Azure Cloud service</a:t>
            </a:r>
          </a:p>
        </p:txBody>
      </p:sp>
      <p:graphicFrame>
        <p:nvGraphicFramePr>
          <p:cNvPr id="56" name="Table 55"/>
          <p:cNvGraphicFramePr>
            <a:graphicFrameLocks noGrp="1"/>
          </p:cNvGraphicFramePr>
          <p:nvPr>
            <p:extLst/>
          </p:nvPr>
        </p:nvGraphicFramePr>
        <p:xfrm>
          <a:off x="5783983" y="5139626"/>
          <a:ext cx="1301241" cy="685800"/>
        </p:xfrm>
        <a:graphic>
          <a:graphicData uri="http://schemas.openxmlformats.org/drawingml/2006/table">
            <a:tbl>
              <a:tblPr firstRow="1" bandRow="1">
                <a:tableStyleId>{5C22544A-7EE6-4342-B048-85BDC9FD1C3A}</a:tableStyleId>
              </a:tblPr>
              <a:tblGrid>
                <a:gridCol w="433747"/>
                <a:gridCol w="433747"/>
                <a:gridCol w="433747"/>
              </a:tblGrid>
              <a:tr h="137124">
                <a:tc>
                  <a:txBody>
                    <a:bodyPr/>
                    <a:lstStyle/>
                    <a:p>
                      <a:endParaRPr lang="en-US" sz="9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9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9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137124">
                <a:tc>
                  <a:txBody>
                    <a:bodyPr/>
                    <a:lstStyle/>
                    <a:p>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9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9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137124">
                <a:tc>
                  <a:txBody>
                    <a:bodyPr/>
                    <a:lstStyle/>
                    <a:p>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9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137124">
                <a:tc>
                  <a:txBody>
                    <a:bodyPr/>
                    <a:lstStyle/>
                    <a:p>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7124">
                <a:tc>
                  <a:txBody>
                    <a:bodyPr/>
                    <a:lstStyle/>
                    <a:p>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9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7" name="TextBox 56"/>
          <p:cNvSpPr txBox="1"/>
          <p:nvPr/>
        </p:nvSpPr>
        <p:spPr>
          <a:xfrm>
            <a:off x="7195872" y="5337926"/>
            <a:ext cx="585008" cy="276927"/>
          </a:xfrm>
          <a:prstGeom prst="rect">
            <a:avLst/>
          </a:prstGeom>
          <a:noFill/>
        </p:spPr>
        <p:txBody>
          <a:bodyPr wrap="none" lIns="0" tIns="0" rIns="0" bIns="0" rtlCol="0">
            <a:spAutoFit/>
          </a:bodyPr>
          <a:lstStyle/>
          <a:p>
            <a:pPr>
              <a:lnSpc>
                <a:spcPct val="90000"/>
              </a:lnSpc>
              <a:spcBef>
                <a:spcPct val="20000"/>
              </a:spcBef>
              <a:buSzPct val="80000"/>
            </a:pPr>
            <a:r>
              <a:rPr lang="en-US" sz="1999" dirty="0">
                <a:gradFill>
                  <a:gsLst>
                    <a:gs pos="0">
                      <a:srgbClr val="292929">
                        <a:lumMod val="90000"/>
                        <a:lumOff val="10000"/>
                      </a:srgbClr>
                    </a:gs>
                    <a:gs pos="86000">
                      <a:srgbClr val="292929">
                        <a:lumMod val="90000"/>
                        <a:lumOff val="10000"/>
                      </a:srgbClr>
                    </a:gs>
                  </a:gsLst>
                  <a:lin ang="5400000" scaled="0"/>
                </a:gradFill>
              </a:rPr>
              <a:t>Table</a:t>
            </a:r>
          </a:p>
        </p:txBody>
      </p:sp>
      <p:sp>
        <p:nvSpPr>
          <p:cNvPr id="58" name="TextBox 57"/>
          <p:cNvSpPr txBox="1"/>
          <p:nvPr/>
        </p:nvSpPr>
        <p:spPr>
          <a:xfrm>
            <a:off x="5721840" y="6540113"/>
            <a:ext cx="2098554" cy="276927"/>
          </a:xfrm>
          <a:prstGeom prst="rect">
            <a:avLst/>
          </a:prstGeom>
          <a:noFill/>
        </p:spPr>
        <p:txBody>
          <a:bodyPr wrap="none" lIns="0" tIns="0" rIns="0" bIns="0" rtlCol="0">
            <a:spAutoFit/>
          </a:bodyPr>
          <a:lstStyle/>
          <a:p>
            <a:pPr>
              <a:lnSpc>
                <a:spcPct val="90000"/>
              </a:lnSpc>
              <a:spcBef>
                <a:spcPct val="20000"/>
              </a:spcBef>
              <a:buSzPct val="80000"/>
            </a:pPr>
            <a:r>
              <a:rPr lang="en-US" sz="1999" dirty="0">
                <a:solidFill>
                  <a:srgbClr val="00B0F0"/>
                </a:solidFill>
              </a:rPr>
              <a:t>Azure Storage</a:t>
            </a:r>
            <a:r>
              <a:rPr lang="zh-CN" altLang="en-US" sz="1999" dirty="0">
                <a:solidFill>
                  <a:srgbClr val="00B0F0"/>
                </a:solidFill>
              </a:rPr>
              <a:t>服务</a:t>
            </a:r>
            <a:endParaRPr lang="en-US" sz="1999" dirty="0">
              <a:solidFill>
                <a:srgbClr val="00B0F0"/>
              </a:solidFill>
            </a:endParaRPr>
          </a:p>
        </p:txBody>
      </p:sp>
      <p:sp>
        <p:nvSpPr>
          <p:cNvPr id="62" name="Left-Right Arrow 61"/>
          <p:cNvSpPr/>
          <p:nvPr/>
        </p:nvSpPr>
        <p:spPr bwMode="auto">
          <a:xfrm rot="3667368">
            <a:off x="4634318" y="3469657"/>
            <a:ext cx="2169188" cy="200023"/>
          </a:xfrm>
          <a:prstGeom prst="leftRightArrow">
            <a:avLst>
              <a:gd name="adj1" fmla="val 50000"/>
              <a:gd name="adj2" fmla="val 62637"/>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en-US" sz="2199" dirty="0">
              <a:gradFill>
                <a:gsLst>
                  <a:gs pos="0">
                    <a:srgbClr val="FFFFFF"/>
                  </a:gs>
                  <a:gs pos="100000">
                    <a:srgbClr val="FFFFFF"/>
                  </a:gs>
                </a:gsLst>
                <a:lin ang="5400000" scaled="0"/>
              </a:gradFill>
            </a:endParaRPr>
          </a:p>
        </p:txBody>
      </p:sp>
      <p:sp>
        <p:nvSpPr>
          <p:cNvPr id="64" name="Left-Right Arrow 63"/>
          <p:cNvSpPr/>
          <p:nvPr/>
        </p:nvSpPr>
        <p:spPr bwMode="auto">
          <a:xfrm rot="6928982">
            <a:off x="6437377" y="3418962"/>
            <a:ext cx="2169188" cy="200023"/>
          </a:xfrm>
          <a:prstGeom prst="leftRightArrow">
            <a:avLst>
              <a:gd name="adj1" fmla="val 50000"/>
              <a:gd name="adj2" fmla="val 62637"/>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en-US" sz="2199" dirty="0">
              <a:gradFill>
                <a:gsLst>
                  <a:gs pos="0">
                    <a:srgbClr val="FFFFFF"/>
                  </a:gs>
                  <a:gs pos="100000">
                    <a:srgbClr val="FFFFFF"/>
                  </a:gs>
                </a:gsLst>
                <a:lin ang="5400000" scaled="0"/>
              </a:gradFill>
            </a:endParaRPr>
          </a:p>
        </p:txBody>
      </p:sp>
      <p:sp>
        <p:nvSpPr>
          <p:cNvPr id="65" name="Flowchart: Multidocument 64"/>
          <p:cNvSpPr/>
          <p:nvPr/>
        </p:nvSpPr>
        <p:spPr bwMode="auto">
          <a:xfrm>
            <a:off x="6093619" y="5915829"/>
            <a:ext cx="714189" cy="599919"/>
          </a:xfrm>
          <a:prstGeom prst="flowChartMultidocument">
            <a:avLst/>
          </a:prstGeom>
          <a:solidFill>
            <a:schemeClr val="accent1"/>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en-US" sz="2199" dirty="0">
              <a:gradFill>
                <a:gsLst>
                  <a:gs pos="0">
                    <a:srgbClr val="FFFFFF"/>
                  </a:gs>
                  <a:gs pos="100000">
                    <a:srgbClr val="FFFFFF"/>
                  </a:gs>
                </a:gsLst>
                <a:lin ang="5400000" scaled="0"/>
              </a:gradFill>
            </a:endParaRPr>
          </a:p>
        </p:txBody>
      </p:sp>
      <p:sp>
        <p:nvSpPr>
          <p:cNvPr id="66" name="TextBox 65"/>
          <p:cNvSpPr txBox="1"/>
          <p:nvPr/>
        </p:nvSpPr>
        <p:spPr>
          <a:xfrm>
            <a:off x="7231470" y="6040842"/>
            <a:ext cx="511225" cy="276927"/>
          </a:xfrm>
          <a:prstGeom prst="rect">
            <a:avLst/>
          </a:prstGeom>
          <a:noFill/>
        </p:spPr>
        <p:txBody>
          <a:bodyPr wrap="none" lIns="0" tIns="0" rIns="0" bIns="0" rtlCol="0">
            <a:spAutoFit/>
          </a:bodyPr>
          <a:lstStyle/>
          <a:p>
            <a:pPr>
              <a:lnSpc>
                <a:spcPct val="90000"/>
              </a:lnSpc>
              <a:spcBef>
                <a:spcPct val="20000"/>
              </a:spcBef>
              <a:buSzPct val="80000"/>
            </a:pPr>
            <a:r>
              <a:rPr lang="en-US" altLang="zh-CN" sz="1999" dirty="0">
                <a:gradFill>
                  <a:gsLst>
                    <a:gs pos="0">
                      <a:srgbClr val="292929">
                        <a:lumMod val="90000"/>
                        <a:lumOff val="10000"/>
                      </a:srgbClr>
                    </a:gs>
                    <a:gs pos="86000">
                      <a:srgbClr val="292929">
                        <a:lumMod val="90000"/>
                        <a:lumOff val="10000"/>
                      </a:srgbClr>
                    </a:gs>
                  </a:gsLst>
                  <a:lin ang="5400000" scaled="0"/>
                </a:gradFill>
              </a:rPr>
              <a:t>Blob</a:t>
            </a:r>
            <a:endParaRPr lang="en-US" sz="1999" dirty="0">
              <a:gradFill>
                <a:gsLst>
                  <a:gs pos="0">
                    <a:srgbClr val="292929">
                      <a:lumMod val="90000"/>
                      <a:lumOff val="10000"/>
                    </a:srgbClr>
                  </a:gs>
                  <a:gs pos="86000">
                    <a:srgbClr val="292929">
                      <a:lumMod val="90000"/>
                      <a:lumOff val="10000"/>
                    </a:srgbClr>
                  </a:gs>
                </a:gsLst>
                <a:lin ang="5400000" scaled="0"/>
              </a:gradFill>
            </a:endParaRPr>
          </a:p>
        </p:txBody>
      </p:sp>
      <p:cxnSp>
        <p:nvCxnSpPr>
          <p:cNvPr id="68" name="Straight Arrow Connector 67"/>
          <p:cNvCxnSpPr>
            <a:endCxn id="16" idx="3"/>
          </p:cNvCxnSpPr>
          <p:nvPr/>
        </p:nvCxnSpPr>
        <p:spPr>
          <a:xfrm flipH="1" flipV="1">
            <a:off x="9586928" y="5707633"/>
            <a:ext cx="1144953" cy="128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9665362" y="5515248"/>
            <a:ext cx="990332" cy="166156"/>
          </a:xfrm>
          <a:prstGeom prst="rect">
            <a:avLst/>
          </a:prstGeom>
          <a:noFill/>
        </p:spPr>
        <p:txBody>
          <a:bodyPr wrap="square" lIns="0" tIns="0" rIns="0" bIns="0" rtlCol="0">
            <a:spAutoFit/>
          </a:bodyPr>
          <a:lstStyle/>
          <a:p>
            <a:pPr>
              <a:lnSpc>
                <a:spcPct val="90000"/>
              </a:lnSpc>
              <a:spcBef>
                <a:spcPct val="20000"/>
              </a:spcBef>
              <a:buSzPct val="80000"/>
            </a:pPr>
            <a:r>
              <a:rPr lang="zh-CN" altLang="en-US" sz="1200" dirty="0">
                <a:solidFill>
                  <a:srgbClr val="FF0000"/>
                </a:solidFill>
              </a:rPr>
              <a:t>❶ </a:t>
            </a:r>
            <a:r>
              <a:rPr lang="zh-CN" altLang="en-US" sz="1200" b="1" dirty="0">
                <a:gradFill>
                  <a:gsLst>
                    <a:gs pos="0">
                      <a:srgbClr val="292929">
                        <a:lumMod val="90000"/>
                        <a:lumOff val="10000"/>
                      </a:srgbClr>
                    </a:gs>
                    <a:gs pos="86000">
                      <a:srgbClr val="292929">
                        <a:lumMod val="90000"/>
                        <a:lumOff val="10000"/>
                      </a:srgbClr>
                    </a:gs>
                  </a:gsLst>
                  <a:lin ang="5400000" scaled="0"/>
                </a:gradFill>
              </a:rPr>
              <a:t>打包代码</a:t>
            </a:r>
            <a:endParaRPr lang="en-US" sz="1200" b="1" dirty="0">
              <a:gradFill>
                <a:gsLst>
                  <a:gs pos="0">
                    <a:srgbClr val="292929">
                      <a:lumMod val="90000"/>
                      <a:lumOff val="10000"/>
                    </a:srgbClr>
                  </a:gs>
                  <a:gs pos="86000">
                    <a:srgbClr val="292929">
                      <a:lumMod val="90000"/>
                      <a:lumOff val="10000"/>
                    </a:srgbClr>
                  </a:gs>
                </a:gsLst>
                <a:lin ang="5400000" scaled="0"/>
              </a:gradFill>
            </a:endParaRPr>
          </a:p>
        </p:txBody>
      </p:sp>
      <p:cxnSp>
        <p:nvCxnSpPr>
          <p:cNvPr id="72" name="Straight Arrow Connector 71"/>
          <p:cNvCxnSpPr/>
          <p:nvPr/>
        </p:nvCxnSpPr>
        <p:spPr>
          <a:xfrm flipV="1">
            <a:off x="9246477" y="4363099"/>
            <a:ext cx="1" cy="9748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9308733" y="4771647"/>
            <a:ext cx="1229261" cy="166156"/>
          </a:xfrm>
          <a:prstGeom prst="rect">
            <a:avLst/>
          </a:prstGeom>
          <a:noFill/>
        </p:spPr>
        <p:txBody>
          <a:bodyPr wrap="square" lIns="0" tIns="0" rIns="0" bIns="0" rtlCol="0">
            <a:spAutoFit/>
          </a:bodyPr>
          <a:lstStyle/>
          <a:p>
            <a:pPr>
              <a:lnSpc>
                <a:spcPct val="90000"/>
              </a:lnSpc>
              <a:spcBef>
                <a:spcPct val="20000"/>
              </a:spcBef>
              <a:buSzPct val="80000"/>
            </a:pPr>
            <a:r>
              <a:rPr lang="zh-CN" altLang="en-US" sz="1200" dirty="0">
                <a:solidFill>
                  <a:srgbClr val="FF0000"/>
                </a:solidFill>
              </a:rPr>
              <a:t>❷</a:t>
            </a:r>
            <a:r>
              <a:rPr lang="zh-CN" altLang="en-US" sz="1200" b="1" dirty="0"/>
              <a:t>上传至</a:t>
            </a:r>
            <a:r>
              <a:rPr lang="en-US" altLang="zh-CN" sz="1200" b="1" dirty="0"/>
              <a:t>Azure</a:t>
            </a:r>
            <a:endParaRPr lang="en-US" sz="1200" b="1" dirty="0"/>
          </a:p>
        </p:txBody>
      </p:sp>
      <p:cxnSp>
        <p:nvCxnSpPr>
          <p:cNvPr id="77" name="Elbow Connector 76"/>
          <p:cNvCxnSpPr>
            <a:endCxn id="54" idx="3"/>
          </p:cNvCxnSpPr>
          <p:nvPr/>
        </p:nvCxnSpPr>
        <p:spPr>
          <a:xfrm rot="16200000" flipV="1">
            <a:off x="9399759" y="3445279"/>
            <a:ext cx="2867045" cy="114002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10381589" y="2039819"/>
            <a:ext cx="1229261" cy="498468"/>
          </a:xfrm>
          <a:prstGeom prst="rect">
            <a:avLst/>
          </a:prstGeom>
          <a:noFill/>
        </p:spPr>
        <p:txBody>
          <a:bodyPr wrap="square" lIns="0" tIns="0" rIns="0" bIns="0" rtlCol="0">
            <a:spAutoFit/>
          </a:bodyPr>
          <a:lstStyle/>
          <a:p>
            <a:pPr>
              <a:lnSpc>
                <a:spcPct val="90000"/>
              </a:lnSpc>
              <a:spcBef>
                <a:spcPct val="20000"/>
              </a:spcBef>
              <a:buSzPct val="80000"/>
            </a:pPr>
            <a:r>
              <a:rPr lang="zh-CN" altLang="en-US" sz="1200" dirty="0">
                <a:solidFill>
                  <a:srgbClr val="FF0000"/>
                </a:solidFill>
              </a:rPr>
              <a:t>❻</a:t>
            </a:r>
            <a:r>
              <a:rPr lang="zh-CN" altLang="en-US" sz="1200" dirty="0"/>
              <a:t>性能监控</a:t>
            </a:r>
            <a:r>
              <a:rPr lang="en-US" altLang="zh-CN" sz="1200" dirty="0"/>
              <a:t>/</a:t>
            </a:r>
            <a:r>
              <a:rPr lang="zh-CN" altLang="en-US" sz="1200" dirty="0"/>
              <a:t>故障排除</a:t>
            </a:r>
            <a:r>
              <a:rPr lang="en-US" altLang="zh-CN" sz="1200" dirty="0"/>
              <a:t>/</a:t>
            </a:r>
            <a:r>
              <a:rPr lang="zh-CN" altLang="en-US" sz="1200" dirty="0"/>
              <a:t>配置优化</a:t>
            </a:r>
            <a:r>
              <a:rPr lang="en-US" altLang="zh-CN" sz="1200" dirty="0"/>
              <a:t>/</a:t>
            </a:r>
            <a:r>
              <a:rPr lang="zh-CN" altLang="en-US" sz="1200" dirty="0"/>
              <a:t>容量管理</a:t>
            </a:r>
            <a:endParaRPr lang="en-US" sz="1200" b="1" dirty="0"/>
          </a:p>
        </p:txBody>
      </p:sp>
      <p:sp>
        <p:nvSpPr>
          <p:cNvPr id="80" name="TextBox 79"/>
          <p:cNvSpPr txBox="1"/>
          <p:nvPr/>
        </p:nvSpPr>
        <p:spPr>
          <a:xfrm>
            <a:off x="10728444" y="6292630"/>
            <a:ext cx="1025655" cy="276927"/>
          </a:xfrm>
          <a:prstGeom prst="rect">
            <a:avLst/>
          </a:prstGeom>
          <a:noFill/>
        </p:spPr>
        <p:txBody>
          <a:bodyPr wrap="none" lIns="0" tIns="0" rIns="0" bIns="0" rtlCol="0">
            <a:spAutoFit/>
          </a:bodyPr>
          <a:lstStyle/>
          <a:p>
            <a:pPr>
              <a:lnSpc>
                <a:spcPct val="90000"/>
              </a:lnSpc>
              <a:spcBef>
                <a:spcPct val="20000"/>
              </a:spcBef>
              <a:buSzPct val="80000"/>
            </a:pPr>
            <a:r>
              <a:rPr lang="zh-CN" altLang="en-US" sz="1999" dirty="0">
                <a:solidFill>
                  <a:srgbClr val="00B0F0"/>
                </a:solidFill>
              </a:rPr>
              <a:t>运维人员</a:t>
            </a:r>
            <a:endParaRPr lang="en-US" sz="1999" dirty="0">
              <a:solidFill>
                <a:srgbClr val="00B0F0"/>
              </a:solidFill>
            </a:endParaRPr>
          </a:p>
        </p:txBody>
      </p:sp>
      <p:sp>
        <p:nvSpPr>
          <p:cNvPr id="81" name="TextBox 80"/>
          <p:cNvSpPr txBox="1"/>
          <p:nvPr/>
        </p:nvSpPr>
        <p:spPr>
          <a:xfrm>
            <a:off x="5494492" y="2771880"/>
            <a:ext cx="1664830" cy="166156"/>
          </a:xfrm>
          <a:prstGeom prst="rect">
            <a:avLst/>
          </a:prstGeom>
          <a:noFill/>
        </p:spPr>
        <p:txBody>
          <a:bodyPr wrap="none" lIns="0" tIns="0" rIns="0" bIns="0" rtlCol="0">
            <a:spAutoFit/>
          </a:bodyPr>
          <a:lstStyle/>
          <a:p>
            <a:pPr>
              <a:lnSpc>
                <a:spcPct val="90000"/>
              </a:lnSpc>
              <a:spcBef>
                <a:spcPct val="20000"/>
              </a:spcBef>
              <a:buSzPct val="80000"/>
            </a:pPr>
            <a:r>
              <a:rPr lang="zh-CN" altLang="en-US" sz="1200" dirty="0">
                <a:solidFill>
                  <a:srgbClr val="FF0000"/>
                </a:solidFill>
              </a:rPr>
              <a:t>❹</a:t>
            </a:r>
            <a:r>
              <a:rPr lang="zh-CN" altLang="en-US" sz="1200" b="1" dirty="0"/>
              <a:t>在</a:t>
            </a:r>
            <a:r>
              <a:rPr lang="en-US" altLang="zh-CN" sz="1200" b="1" dirty="0"/>
              <a:t>Table</a:t>
            </a:r>
            <a:r>
              <a:rPr lang="zh-CN" altLang="en-US" sz="1200" b="1" dirty="0"/>
              <a:t>中生成记录，</a:t>
            </a:r>
            <a:endParaRPr lang="en-US" altLang="zh-CN" sz="1200" b="1" dirty="0"/>
          </a:p>
        </p:txBody>
      </p:sp>
      <p:sp>
        <p:nvSpPr>
          <p:cNvPr id="82" name="TextBox 81"/>
          <p:cNvSpPr txBox="1"/>
          <p:nvPr/>
        </p:nvSpPr>
        <p:spPr>
          <a:xfrm>
            <a:off x="5607000" y="3038862"/>
            <a:ext cx="1564124" cy="166156"/>
          </a:xfrm>
          <a:prstGeom prst="rect">
            <a:avLst/>
          </a:prstGeom>
          <a:noFill/>
        </p:spPr>
        <p:txBody>
          <a:bodyPr wrap="none" lIns="0" tIns="0" rIns="0" bIns="0" rtlCol="0">
            <a:spAutoFit/>
          </a:bodyPr>
          <a:lstStyle/>
          <a:p>
            <a:pPr>
              <a:lnSpc>
                <a:spcPct val="90000"/>
              </a:lnSpc>
              <a:spcBef>
                <a:spcPct val="20000"/>
              </a:spcBef>
              <a:buSzPct val="80000"/>
            </a:pPr>
            <a:r>
              <a:rPr lang="zh-CN" altLang="en-US" sz="1200" b="1" dirty="0"/>
              <a:t>将源图片存在</a:t>
            </a:r>
            <a:r>
              <a:rPr lang="en-US" altLang="zh-CN" sz="1200" b="1" dirty="0"/>
              <a:t>Blob</a:t>
            </a:r>
            <a:r>
              <a:rPr lang="zh-CN" altLang="en-US" sz="1200" b="1" dirty="0"/>
              <a:t>中，</a:t>
            </a:r>
            <a:endParaRPr lang="en-US" altLang="zh-CN" sz="1200" b="1" dirty="0"/>
          </a:p>
        </p:txBody>
      </p:sp>
      <p:sp>
        <p:nvSpPr>
          <p:cNvPr id="83" name="TextBox 82"/>
          <p:cNvSpPr txBox="1"/>
          <p:nvPr/>
        </p:nvSpPr>
        <p:spPr>
          <a:xfrm>
            <a:off x="5858449" y="3298018"/>
            <a:ext cx="1265759" cy="332312"/>
          </a:xfrm>
          <a:prstGeom prst="rect">
            <a:avLst/>
          </a:prstGeom>
          <a:noFill/>
        </p:spPr>
        <p:txBody>
          <a:bodyPr wrap="square" lIns="0" tIns="0" rIns="0" bIns="0" rtlCol="0">
            <a:spAutoFit/>
          </a:bodyPr>
          <a:lstStyle/>
          <a:p>
            <a:pPr>
              <a:lnSpc>
                <a:spcPct val="90000"/>
              </a:lnSpc>
              <a:spcBef>
                <a:spcPct val="20000"/>
              </a:spcBef>
              <a:buSzPct val="80000"/>
            </a:pPr>
            <a:r>
              <a:rPr lang="zh-CN" altLang="en-US" sz="1200" b="1" dirty="0"/>
              <a:t>生成一个消息通知</a:t>
            </a:r>
            <a:r>
              <a:rPr lang="en-US" altLang="zh-CN" sz="1200" b="1" dirty="0"/>
              <a:t>Worker</a:t>
            </a:r>
          </a:p>
        </p:txBody>
      </p:sp>
      <p:sp>
        <p:nvSpPr>
          <p:cNvPr id="84" name="TextBox 83"/>
          <p:cNvSpPr txBox="1"/>
          <p:nvPr/>
        </p:nvSpPr>
        <p:spPr>
          <a:xfrm>
            <a:off x="7348307" y="3981399"/>
            <a:ext cx="1168041" cy="498468"/>
          </a:xfrm>
          <a:prstGeom prst="rect">
            <a:avLst/>
          </a:prstGeom>
          <a:noFill/>
        </p:spPr>
        <p:txBody>
          <a:bodyPr wrap="square" lIns="0" tIns="0" rIns="0" bIns="0" rtlCol="0">
            <a:spAutoFit/>
          </a:bodyPr>
          <a:lstStyle/>
          <a:p>
            <a:pPr>
              <a:lnSpc>
                <a:spcPct val="90000"/>
              </a:lnSpc>
              <a:spcBef>
                <a:spcPct val="20000"/>
              </a:spcBef>
              <a:buSzPct val="80000"/>
            </a:pPr>
            <a:r>
              <a:rPr lang="zh-CN" altLang="en-US" sz="1200" dirty="0">
                <a:solidFill>
                  <a:srgbClr val="FF0000"/>
                </a:solidFill>
              </a:rPr>
              <a:t>❺</a:t>
            </a:r>
            <a:r>
              <a:rPr lang="zh-CN" altLang="en-US" sz="1200" b="1" dirty="0"/>
              <a:t>读取消息，将</a:t>
            </a:r>
            <a:r>
              <a:rPr lang="en-US" altLang="zh-CN" sz="1200" b="1" dirty="0"/>
              <a:t>Blob</a:t>
            </a:r>
            <a:r>
              <a:rPr lang="zh-CN" altLang="en-US" sz="1200" b="1" dirty="0"/>
              <a:t>更新为小图片，更新</a:t>
            </a:r>
            <a:r>
              <a:rPr lang="en-US" altLang="zh-CN" sz="1200" b="1" dirty="0"/>
              <a:t>Table</a:t>
            </a:r>
          </a:p>
        </p:txBody>
      </p:sp>
      <p:sp>
        <p:nvSpPr>
          <p:cNvPr id="85" name="TextBox 84"/>
          <p:cNvSpPr txBox="1"/>
          <p:nvPr/>
        </p:nvSpPr>
        <p:spPr>
          <a:xfrm>
            <a:off x="8841165" y="3977879"/>
            <a:ext cx="977577" cy="166156"/>
          </a:xfrm>
          <a:prstGeom prst="rect">
            <a:avLst/>
          </a:prstGeom>
          <a:noFill/>
        </p:spPr>
        <p:txBody>
          <a:bodyPr wrap="none" lIns="0" tIns="0" rIns="0" bIns="0" rtlCol="0">
            <a:spAutoFit/>
          </a:bodyPr>
          <a:lstStyle/>
          <a:p>
            <a:pPr>
              <a:lnSpc>
                <a:spcPct val="90000"/>
              </a:lnSpc>
              <a:spcBef>
                <a:spcPct val="20000"/>
              </a:spcBef>
              <a:buSzPct val="80000"/>
            </a:pPr>
            <a:r>
              <a:rPr lang="en-US" altLang="zh-CN" sz="1200" b="1" dirty="0">
                <a:gradFill>
                  <a:gsLst>
                    <a:gs pos="0">
                      <a:srgbClr val="292929">
                        <a:lumMod val="90000"/>
                        <a:lumOff val="10000"/>
                      </a:srgbClr>
                    </a:gs>
                    <a:gs pos="86000">
                      <a:srgbClr val="292929">
                        <a:lumMod val="90000"/>
                        <a:lumOff val="10000"/>
                      </a:srgbClr>
                    </a:gs>
                  </a:gsLst>
                  <a:lin ang="5400000" scaled="0"/>
                </a:gradFill>
              </a:rPr>
              <a:t>Windows</a:t>
            </a:r>
            <a:r>
              <a:rPr lang="zh-CN" altLang="en-US" sz="1200" b="1" dirty="0">
                <a:gradFill>
                  <a:gsLst>
                    <a:gs pos="0">
                      <a:srgbClr val="292929">
                        <a:lumMod val="90000"/>
                        <a:lumOff val="10000"/>
                      </a:srgbClr>
                    </a:gs>
                    <a:gs pos="86000">
                      <a:srgbClr val="292929">
                        <a:lumMod val="90000"/>
                        <a:lumOff val="10000"/>
                      </a:srgbClr>
                    </a:gs>
                  </a:gsLst>
                  <a:lin ang="5400000" scaled="0"/>
                </a:gradFill>
              </a:rPr>
              <a:t>集群</a:t>
            </a:r>
            <a:endParaRPr lang="en-US" sz="1200" b="1"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926167438"/>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2455230"/>
            <a:ext cx="9415015" cy="2104837"/>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914099" fontAlgn="base">
              <a:spcBef>
                <a:spcPct val="0"/>
              </a:spcBef>
              <a:spcAft>
                <a:spcPct val="0"/>
              </a:spcAft>
            </a:pPr>
            <a:endParaRPr lang="en-US" sz="2200" dirty="0" smtClean="0">
              <a:solidFill>
                <a:srgbClr val="00AEEF">
                  <a:alpha val="99000"/>
                </a:srgbClr>
              </a:solidFill>
            </a:endParaRPr>
          </a:p>
        </p:txBody>
      </p:sp>
      <p:sp>
        <p:nvSpPr>
          <p:cNvPr id="2" name="Title 1"/>
          <p:cNvSpPr>
            <a:spLocks noGrp="1"/>
          </p:cNvSpPr>
          <p:nvPr>
            <p:ph type="title"/>
          </p:nvPr>
        </p:nvSpPr>
        <p:spPr>
          <a:xfrm>
            <a:off x="978694" y="3673848"/>
            <a:ext cx="10237787" cy="830997"/>
          </a:xfrm>
        </p:spPr>
        <p:txBody>
          <a:bodyPr/>
          <a:lstStyle/>
          <a:p>
            <a:r>
              <a:rPr lang="en-US" sz="6000" dirty="0"/>
              <a:t>Cloud </a:t>
            </a:r>
            <a:r>
              <a:rPr lang="en-US" sz="6000" dirty="0" smtClean="0"/>
              <a:t>services</a:t>
            </a:r>
            <a:endParaRPr lang="en-US" sz="4000" dirty="0"/>
          </a:p>
        </p:txBody>
      </p:sp>
      <p:grpSp>
        <p:nvGrpSpPr>
          <p:cNvPr id="4" name="Group 3"/>
          <p:cNvGrpSpPr/>
          <p:nvPr/>
        </p:nvGrpSpPr>
        <p:grpSpPr>
          <a:xfrm>
            <a:off x="9403182" y="1447801"/>
            <a:ext cx="2630738" cy="4119696"/>
            <a:chOff x="7466012" y="1821191"/>
            <a:chExt cx="2630738" cy="4119696"/>
          </a:xfrm>
        </p:grpSpPr>
        <p:sp>
          <p:nvSpPr>
            <p:cNvPr id="16" name="Rectangle 15"/>
            <p:cNvSpPr/>
            <p:nvPr/>
          </p:nvSpPr>
          <p:spPr bwMode="auto">
            <a:xfrm>
              <a:off x="9643642" y="1821191"/>
              <a:ext cx="453108" cy="411969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4" name="Rectangle 13"/>
            <p:cNvSpPr/>
            <p:nvPr/>
          </p:nvSpPr>
          <p:spPr bwMode="auto">
            <a:xfrm>
              <a:off x="7466012" y="2828620"/>
              <a:ext cx="2253803" cy="2104837"/>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914099" fontAlgn="base">
                <a:spcBef>
                  <a:spcPct val="0"/>
                </a:spcBef>
                <a:spcAft>
                  <a:spcPct val="0"/>
                </a:spcAft>
              </a:pPr>
              <a:r>
                <a:rPr lang="en-US" sz="2200" dirty="0" smtClean="0">
                  <a:solidFill>
                    <a:srgbClr val="00AEEF">
                      <a:alpha val="99000"/>
                    </a:srgbClr>
                  </a:solidFill>
                </a:rPr>
                <a:t>Demo</a:t>
              </a:r>
            </a:p>
          </p:txBody>
        </p:sp>
        <p:sp>
          <p:nvSpPr>
            <p:cNvPr id="10" name="Rounded Rectangle 29"/>
            <p:cNvSpPr/>
            <p:nvPr/>
          </p:nvSpPr>
          <p:spPr bwMode="black">
            <a:xfrm>
              <a:off x="8295284" y="3274791"/>
              <a:ext cx="595259" cy="1212495"/>
            </a:xfrm>
            <a:custGeom>
              <a:avLst/>
              <a:gdLst/>
              <a:ahLst/>
              <a:cxnLst/>
              <a:rect l="l" t="t" r="r" b="b"/>
              <a:pathLst>
                <a:path w="2136009" h="4350877">
                  <a:moveTo>
                    <a:pt x="111238" y="2095565"/>
                  </a:moveTo>
                  <a:cubicBezTo>
                    <a:pt x="168383" y="2095565"/>
                    <a:pt x="215464" y="2138656"/>
                    <a:pt x="221204" y="2194180"/>
                  </a:cubicBezTo>
                  <a:lnTo>
                    <a:pt x="222888" y="2194180"/>
                  </a:lnTo>
                  <a:cubicBezTo>
                    <a:pt x="222888" y="2661471"/>
                    <a:pt x="601700" y="3040283"/>
                    <a:pt x="1068991" y="3040283"/>
                  </a:cubicBezTo>
                  <a:cubicBezTo>
                    <a:pt x="1530017" y="3040283"/>
                    <a:pt x="1904922" y="2671559"/>
                    <a:pt x="1914148" y="2212909"/>
                  </a:cubicBezTo>
                  <a:cubicBezTo>
                    <a:pt x="1913589" y="2210904"/>
                    <a:pt x="1913533" y="2208860"/>
                    <a:pt x="1913533" y="2206803"/>
                  </a:cubicBezTo>
                  <a:cubicBezTo>
                    <a:pt x="1913533" y="2145368"/>
                    <a:pt x="1963336" y="2095565"/>
                    <a:pt x="2024771" y="2095565"/>
                  </a:cubicBezTo>
                  <a:cubicBezTo>
                    <a:pt x="2081917" y="2095565"/>
                    <a:pt x="2128997" y="2138656"/>
                    <a:pt x="2134737" y="2194180"/>
                  </a:cubicBezTo>
                  <a:lnTo>
                    <a:pt x="2136009" y="2194180"/>
                  </a:lnTo>
                  <a:lnTo>
                    <a:pt x="2135585" y="2202590"/>
                  </a:lnTo>
                  <a:cubicBezTo>
                    <a:pt x="2135983" y="2203980"/>
                    <a:pt x="2136009" y="2205388"/>
                    <a:pt x="2136009" y="2206803"/>
                  </a:cubicBezTo>
                  <a:lnTo>
                    <a:pt x="2134732" y="2219472"/>
                  </a:lnTo>
                  <a:cubicBezTo>
                    <a:pt x="2123259" y="2751175"/>
                    <a:pt x="1722042" y="3186685"/>
                    <a:pt x="1205164" y="3251541"/>
                  </a:cubicBezTo>
                  <a:lnTo>
                    <a:pt x="1205164" y="3820541"/>
                  </a:lnTo>
                  <a:lnTo>
                    <a:pt x="1457555" y="3820541"/>
                  </a:lnTo>
                  <a:cubicBezTo>
                    <a:pt x="1604003" y="3820541"/>
                    <a:pt x="1722723" y="3939261"/>
                    <a:pt x="1722723" y="4085709"/>
                  </a:cubicBezTo>
                  <a:lnTo>
                    <a:pt x="1722722" y="4085709"/>
                  </a:lnTo>
                  <a:cubicBezTo>
                    <a:pt x="1722722" y="4232157"/>
                    <a:pt x="1604002" y="4350877"/>
                    <a:pt x="1457554" y="4350877"/>
                  </a:cubicBezTo>
                  <a:lnTo>
                    <a:pt x="678455" y="4350876"/>
                  </a:lnTo>
                  <a:cubicBezTo>
                    <a:pt x="532007" y="4350876"/>
                    <a:pt x="413288" y="4232157"/>
                    <a:pt x="413287" y="4085709"/>
                  </a:cubicBezTo>
                  <a:cubicBezTo>
                    <a:pt x="413288" y="3939261"/>
                    <a:pt x="532007" y="3820541"/>
                    <a:pt x="678455" y="3820541"/>
                  </a:cubicBezTo>
                  <a:lnTo>
                    <a:pt x="930844" y="3820541"/>
                  </a:lnTo>
                  <a:lnTo>
                    <a:pt x="930844" y="3251239"/>
                  </a:lnTo>
                  <a:cubicBezTo>
                    <a:pt x="419935" y="3186221"/>
                    <a:pt x="22536" y="2758927"/>
                    <a:pt x="4029" y="2234922"/>
                  </a:cubicBezTo>
                  <a:cubicBezTo>
                    <a:pt x="1255" y="2226017"/>
                    <a:pt x="0" y="2216556"/>
                    <a:pt x="0" y="2206803"/>
                  </a:cubicBezTo>
                  <a:cubicBezTo>
                    <a:pt x="0" y="2145368"/>
                    <a:pt x="49803" y="2095565"/>
                    <a:pt x="111238" y="2095565"/>
                  </a:cubicBezTo>
                  <a:close/>
                  <a:moveTo>
                    <a:pt x="1050366" y="0"/>
                  </a:moveTo>
                  <a:lnTo>
                    <a:pt x="1085642" y="0"/>
                  </a:lnTo>
                  <a:cubicBezTo>
                    <a:pt x="1458724" y="0"/>
                    <a:pt x="1761980" y="298955"/>
                    <a:pt x="1767734" y="670400"/>
                  </a:cubicBezTo>
                  <a:lnTo>
                    <a:pt x="1582354" y="670400"/>
                  </a:lnTo>
                  <a:cubicBezTo>
                    <a:pt x="1489769" y="670400"/>
                    <a:pt x="1414714" y="745455"/>
                    <a:pt x="1414714" y="838040"/>
                  </a:cubicBezTo>
                  <a:cubicBezTo>
                    <a:pt x="1414714" y="930625"/>
                    <a:pt x="1489769" y="1005680"/>
                    <a:pt x="1582354" y="1005680"/>
                  </a:cubicBezTo>
                  <a:lnTo>
                    <a:pt x="1769044" y="1005680"/>
                  </a:lnTo>
                  <a:lnTo>
                    <a:pt x="1769044" y="1319453"/>
                  </a:lnTo>
                  <a:lnTo>
                    <a:pt x="1582354" y="1319453"/>
                  </a:lnTo>
                  <a:cubicBezTo>
                    <a:pt x="1489769" y="1319453"/>
                    <a:pt x="1414714" y="1394508"/>
                    <a:pt x="1414714" y="1487093"/>
                  </a:cubicBezTo>
                  <a:cubicBezTo>
                    <a:pt x="1414714" y="1579678"/>
                    <a:pt x="1489769" y="1654733"/>
                    <a:pt x="1582354" y="1654733"/>
                  </a:cubicBezTo>
                  <a:lnTo>
                    <a:pt x="1769044" y="1654733"/>
                  </a:lnTo>
                  <a:lnTo>
                    <a:pt x="1769044" y="1968506"/>
                  </a:lnTo>
                  <a:lnTo>
                    <a:pt x="1582354" y="1968506"/>
                  </a:lnTo>
                  <a:cubicBezTo>
                    <a:pt x="1489769" y="1968506"/>
                    <a:pt x="1414714" y="2043561"/>
                    <a:pt x="1414714" y="2136146"/>
                  </a:cubicBezTo>
                  <a:cubicBezTo>
                    <a:pt x="1414714" y="2228731"/>
                    <a:pt x="1489769" y="2303786"/>
                    <a:pt x="1582354" y="2303786"/>
                  </a:cubicBezTo>
                  <a:lnTo>
                    <a:pt x="1758275" y="2303786"/>
                  </a:lnTo>
                  <a:cubicBezTo>
                    <a:pt x="1709241" y="2630669"/>
                    <a:pt x="1426601" y="2880360"/>
                    <a:pt x="1085642" y="2880360"/>
                  </a:cubicBezTo>
                  <a:lnTo>
                    <a:pt x="1050366" y="2880360"/>
                  </a:lnTo>
                  <a:cubicBezTo>
                    <a:pt x="709407" y="2880360"/>
                    <a:pt x="426767" y="2630669"/>
                    <a:pt x="377733" y="2303786"/>
                  </a:cubicBezTo>
                  <a:lnTo>
                    <a:pt x="549845" y="2303786"/>
                  </a:lnTo>
                  <a:cubicBezTo>
                    <a:pt x="642430" y="2303786"/>
                    <a:pt x="717485" y="2228731"/>
                    <a:pt x="717485" y="2136146"/>
                  </a:cubicBezTo>
                  <a:cubicBezTo>
                    <a:pt x="717485" y="2043561"/>
                    <a:pt x="642430" y="1968506"/>
                    <a:pt x="549845" y="1968506"/>
                  </a:cubicBezTo>
                  <a:lnTo>
                    <a:pt x="366964" y="1968506"/>
                  </a:lnTo>
                  <a:lnTo>
                    <a:pt x="366964" y="1654733"/>
                  </a:lnTo>
                  <a:lnTo>
                    <a:pt x="549845" y="1654733"/>
                  </a:lnTo>
                  <a:cubicBezTo>
                    <a:pt x="642430" y="1654733"/>
                    <a:pt x="717485" y="1579678"/>
                    <a:pt x="717485" y="1487093"/>
                  </a:cubicBezTo>
                  <a:cubicBezTo>
                    <a:pt x="717485" y="1394508"/>
                    <a:pt x="642430" y="1319453"/>
                    <a:pt x="549845" y="1319453"/>
                  </a:cubicBezTo>
                  <a:lnTo>
                    <a:pt x="366964" y="1319453"/>
                  </a:lnTo>
                  <a:lnTo>
                    <a:pt x="366964" y="1005680"/>
                  </a:lnTo>
                  <a:lnTo>
                    <a:pt x="549845" y="1005680"/>
                  </a:lnTo>
                  <a:cubicBezTo>
                    <a:pt x="642430" y="1005680"/>
                    <a:pt x="717485" y="930625"/>
                    <a:pt x="717485" y="838040"/>
                  </a:cubicBezTo>
                  <a:cubicBezTo>
                    <a:pt x="717485" y="745455"/>
                    <a:pt x="642430" y="670400"/>
                    <a:pt x="549845" y="670400"/>
                  </a:cubicBezTo>
                  <a:lnTo>
                    <a:pt x="368275" y="670400"/>
                  </a:lnTo>
                  <a:cubicBezTo>
                    <a:pt x="374028" y="298955"/>
                    <a:pt x="677284" y="0"/>
                    <a:pt x="1050366" y="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71109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0-#ppt_w/2"/>
                                          </p:val>
                                        </p:tav>
                                        <p:tav tm="100000">
                                          <p:val>
                                            <p:strVal val="#ppt_x"/>
                                          </p:val>
                                        </p:tav>
                                      </p:tavLst>
                                    </p:anim>
                                    <p:anim calcmode="lin" valueType="num">
                                      <p:cBhvr additive="base">
                                        <p:cTn id="8" dur="125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9112" y="228600"/>
            <a:ext cx="11149013" cy="597215"/>
          </a:xfrm>
        </p:spPr>
        <p:txBody>
          <a:bodyPr/>
          <a:lstStyle/>
          <a:p>
            <a:r>
              <a:rPr lang="zh-CN" altLang="en-US" sz="4312" dirty="0" smtClean="0"/>
              <a:t>如何选择服务</a:t>
            </a:r>
            <a:endParaRPr lang="zh-CN" altLang="en-US" sz="4312" dirty="0"/>
          </a:p>
        </p:txBody>
      </p:sp>
      <p:sp>
        <p:nvSpPr>
          <p:cNvPr id="7" name="左右箭头 6"/>
          <p:cNvSpPr/>
          <p:nvPr/>
        </p:nvSpPr>
        <p:spPr bwMode="auto">
          <a:xfrm flipH="1">
            <a:off x="1885578" y="1601845"/>
            <a:ext cx="3391383" cy="627327"/>
          </a:xfrm>
          <a:prstGeom prst="leftRightArrow">
            <a:avLst/>
          </a:prstGeom>
          <a:gradFill flip="none" rotWithShape="1">
            <a:gsLst>
              <a:gs pos="0">
                <a:schemeClr val="accent2">
                  <a:lumMod val="20000"/>
                  <a:lumOff val="80000"/>
                </a:schemeClr>
              </a:gs>
              <a:gs pos="100000">
                <a:schemeClr val="accent6">
                  <a:lumMod val="75000"/>
                  <a:lumOff val="2500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zh-CN" alt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文本框 7"/>
          <p:cNvSpPr txBox="1"/>
          <p:nvPr/>
        </p:nvSpPr>
        <p:spPr>
          <a:xfrm>
            <a:off x="9451939" y="2189145"/>
            <a:ext cx="1870216" cy="615361"/>
          </a:xfrm>
          <a:prstGeom prst="rect">
            <a:avLst/>
          </a:prstGeom>
          <a:noFill/>
        </p:spPr>
        <p:txBody>
          <a:bodyPr wrap="none" lIns="179238" tIns="143391" rIns="179238" bIns="143391" rtlCol="0">
            <a:spAutoFit/>
          </a:bodyPr>
          <a:lstStyle/>
          <a:p>
            <a:pPr>
              <a:lnSpc>
                <a:spcPct val="90000"/>
              </a:lnSpc>
              <a:spcAft>
                <a:spcPts val="588"/>
              </a:spcAft>
            </a:pPr>
            <a:r>
              <a:rPr lang="zh-CN" altLang="en-US" sz="2352" dirty="0">
                <a:gradFill>
                  <a:gsLst>
                    <a:gs pos="2917">
                      <a:schemeClr val="tx1"/>
                    </a:gs>
                    <a:gs pos="30000">
                      <a:schemeClr val="tx1"/>
                    </a:gs>
                  </a:gsLst>
                  <a:lin ang="5400000" scaled="0"/>
                </a:gradFill>
              </a:rPr>
              <a:t>虚拟机服务</a:t>
            </a:r>
          </a:p>
        </p:txBody>
      </p:sp>
      <p:sp>
        <p:nvSpPr>
          <p:cNvPr id="9" name="文本框 8"/>
          <p:cNvSpPr txBox="1"/>
          <p:nvPr/>
        </p:nvSpPr>
        <p:spPr>
          <a:xfrm>
            <a:off x="519112" y="2189129"/>
            <a:ext cx="1568568" cy="615361"/>
          </a:xfrm>
          <a:prstGeom prst="rect">
            <a:avLst/>
          </a:prstGeom>
          <a:noFill/>
        </p:spPr>
        <p:txBody>
          <a:bodyPr wrap="none" lIns="179238" tIns="143391" rIns="179238" bIns="143391" rtlCol="0">
            <a:spAutoFit/>
          </a:bodyPr>
          <a:lstStyle/>
          <a:p>
            <a:pPr>
              <a:lnSpc>
                <a:spcPct val="90000"/>
              </a:lnSpc>
              <a:spcAft>
                <a:spcPts val="588"/>
              </a:spcAft>
            </a:pPr>
            <a:r>
              <a:rPr lang="zh-CN" altLang="en-US" sz="2352" dirty="0">
                <a:gradFill>
                  <a:gsLst>
                    <a:gs pos="2917">
                      <a:schemeClr val="tx1"/>
                    </a:gs>
                    <a:gs pos="30000">
                      <a:schemeClr val="tx1"/>
                    </a:gs>
                  </a:gsLst>
                  <a:lin ang="5400000" scaled="0"/>
                </a:gradFill>
              </a:rPr>
              <a:t>网站服务</a:t>
            </a:r>
          </a:p>
        </p:txBody>
      </p:sp>
      <p:sp>
        <p:nvSpPr>
          <p:cNvPr id="10" name="文本框 9"/>
          <p:cNvSpPr txBox="1"/>
          <p:nvPr/>
        </p:nvSpPr>
        <p:spPr>
          <a:xfrm>
            <a:off x="9576360" y="1099404"/>
            <a:ext cx="1935043" cy="561067"/>
          </a:xfrm>
          <a:prstGeom prst="rect">
            <a:avLst/>
          </a:prstGeom>
          <a:noFill/>
        </p:spPr>
        <p:txBody>
          <a:bodyPr wrap="square" lIns="179238" tIns="143391" rIns="179238" bIns="143391" rtlCol="0">
            <a:spAutoFit/>
          </a:bodyPr>
          <a:lstStyle/>
          <a:p>
            <a:pPr>
              <a:lnSpc>
                <a:spcPct val="90000"/>
              </a:lnSpc>
              <a:spcAft>
                <a:spcPts val="588"/>
              </a:spcAft>
            </a:pPr>
            <a:r>
              <a:rPr lang="zh-CN" altLang="en-US" sz="1960" dirty="0">
                <a:gradFill>
                  <a:gsLst>
                    <a:gs pos="2917">
                      <a:schemeClr val="tx1"/>
                    </a:gs>
                    <a:gs pos="30000">
                      <a:schemeClr val="tx1"/>
                    </a:gs>
                  </a:gsLst>
                  <a:lin ang="5400000" scaled="0"/>
                </a:gradFill>
              </a:rPr>
              <a:t>更大的</a:t>
            </a:r>
            <a:r>
              <a:rPr lang="zh-CN" altLang="en-US" sz="1960" dirty="0" smtClean="0">
                <a:gradFill>
                  <a:gsLst>
                    <a:gs pos="2917">
                      <a:schemeClr val="tx1"/>
                    </a:gs>
                    <a:gs pos="30000">
                      <a:schemeClr val="tx1"/>
                    </a:gs>
                  </a:gsLst>
                  <a:lin ang="5400000" scaled="0"/>
                </a:gradFill>
              </a:rPr>
              <a:t>自主性</a:t>
            </a:r>
            <a:endParaRPr lang="en-US" altLang="zh-CN" sz="1960" dirty="0">
              <a:gradFill>
                <a:gsLst>
                  <a:gs pos="2917">
                    <a:schemeClr val="tx1"/>
                  </a:gs>
                  <a:gs pos="30000">
                    <a:schemeClr val="tx1"/>
                  </a:gs>
                </a:gsLst>
                <a:lin ang="5400000" scaled="0"/>
              </a:gradFill>
            </a:endParaRPr>
          </a:p>
        </p:txBody>
      </p:sp>
      <p:pic>
        <p:nvPicPr>
          <p:cNvPr id="11" name="Picture 4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21046" y="1683466"/>
            <a:ext cx="552340" cy="50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5461" y="1586930"/>
            <a:ext cx="550784" cy="546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p:nvPr/>
        </p:nvSpPr>
        <p:spPr>
          <a:xfrm>
            <a:off x="744418" y="1059452"/>
            <a:ext cx="4057450" cy="561067"/>
          </a:xfrm>
          <a:prstGeom prst="rect">
            <a:avLst/>
          </a:prstGeom>
          <a:noFill/>
        </p:spPr>
        <p:txBody>
          <a:bodyPr wrap="square" lIns="179238" tIns="143391" rIns="179238" bIns="143391" rtlCol="0">
            <a:spAutoFit/>
          </a:bodyPr>
          <a:lstStyle/>
          <a:p>
            <a:pPr>
              <a:lnSpc>
                <a:spcPct val="90000"/>
              </a:lnSpc>
              <a:spcAft>
                <a:spcPts val="588"/>
              </a:spcAft>
            </a:pPr>
            <a:r>
              <a:rPr lang="zh-CN" altLang="en-US" sz="1960" dirty="0">
                <a:gradFill>
                  <a:gsLst>
                    <a:gs pos="2917">
                      <a:schemeClr val="tx1"/>
                    </a:gs>
                    <a:gs pos="30000">
                      <a:schemeClr val="tx1"/>
                    </a:gs>
                  </a:gsLst>
                  <a:lin ang="5400000" scaled="0"/>
                </a:gradFill>
              </a:rPr>
              <a:t>简化的</a:t>
            </a:r>
            <a:r>
              <a:rPr lang="zh-CN" altLang="en-US" sz="1960" dirty="0" smtClean="0">
                <a:gradFill>
                  <a:gsLst>
                    <a:gs pos="2917">
                      <a:schemeClr val="tx1"/>
                    </a:gs>
                    <a:gs pos="30000">
                      <a:schemeClr val="tx1"/>
                    </a:gs>
                  </a:gsLst>
                  <a:lin ang="5400000" scaled="0"/>
                </a:gradFill>
              </a:rPr>
              <a:t>管理</a:t>
            </a:r>
            <a:r>
              <a:rPr lang="en-US" altLang="zh-CN" sz="1960" dirty="0" smtClean="0">
                <a:gradFill>
                  <a:gsLst>
                    <a:gs pos="2917">
                      <a:schemeClr val="tx1"/>
                    </a:gs>
                    <a:gs pos="30000">
                      <a:schemeClr val="tx1"/>
                    </a:gs>
                  </a:gsLst>
                  <a:lin ang="5400000" scaled="0"/>
                </a:gradFill>
              </a:rPr>
              <a:t>,</a:t>
            </a:r>
            <a:r>
              <a:rPr lang="en-US" altLang="zh-CN" sz="1960" dirty="0" err="1" smtClean="0">
                <a:gradFill>
                  <a:gsLst>
                    <a:gs pos="2917">
                      <a:schemeClr val="tx1"/>
                    </a:gs>
                    <a:gs pos="30000">
                      <a:schemeClr val="tx1"/>
                    </a:gs>
                  </a:gsLst>
                  <a:lin ang="5400000" scaled="0"/>
                </a:gradFill>
              </a:rPr>
              <a:t>Devops</a:t>
            </a:r>
            <a:endParaRPr lang="en-US" altLang="zh-CN" sz="1960" dirty="0">
              <a:gradFill>
                <a:gsLst>
                  <a:gs pos="2917">
                    <a:schemeClr val="tx1"/>
                  </a:gs>
                  <a:gs pos="30000">
                    <a:schemeClr val="tx1"/>
                  </a:gs>
                </a:gsLst>
                <a:lin ang="5400000" scaled="0"/>
              </a:gradFill>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7765" y="1538101"/>
            <a:ext cx="780290" cy="780290"/>
          </a:xfrm>
          <a:prstGeom prst="rect">
            <a:avLst/>
          </a:prstGeom>
        </p:spPr>
      </p:pic>
      <p:sp>
        <p:nvSpPr>
          <p:cNvPr id="14" name="文本框 7"/>
          <p:cNvSpPr txBox="1"/>
          <p:nvPr/>
        </p:nvSpPr>
        <p:spPr>
          <a:xfrm>
            <a:off x="5188166" y="2189129"/>
            <a:ext cx="1266070" cy="615377"/>
          </a:xfrm>
          <a:prstGeom prst="rect">
            <a:avLst/>
          </a:prstGeom>
          <a:noFill/>
        </p:spPr>
        <p:txBody>
          <a:bodyPr wrap="none" lIns="179238" tIns="143391" rIns="179238" bIns="143391" rtlCol="0">
            <a:spAutoFit/>
          </a:bodyPr>
          <a:lstStyle/>
          <a:p>
            <a:pPr>
              <a:lnSpc>
                <a:spcPct val="90000"/>
              </a:lnSpc>
              <a:spcAft>
                <a:spcPts val="588"/>
              </a:spcAft>
            </a:pPr>
            <a:r>
              <a:rPr lang="zh-CN" altLang="en-US" sz="2352" dirty="0" smtClean="0">
                <a:gradFill>
                  <a:gsLst>
                    <a:gs pos="2917">
                      <a:schemeClr val="tx1"/>
                    </a:gs>
                    <a:gs pos="30000">
                      <a:schemeClr val="tx1"/>
                    </a:gs>
                  </a:gsLst>
                  <a:lin ang="5400000" scaled="0"/>
                </a:gradFill>
              </a:rPr>
              <a:t>云服务</a:t>
            </a:r>
            <a:endParaRPr lang="zh-CN" altLang="en-US" sz="2352" dirty="0">
              <a:gradFill>
                <a:gsLst>
                  <a:gs pos="2917">
                    <a:schemeClr val="tx1"/>
                  </a:gs>
                  <a:gs pos="30000">
                    <a:schemeClr val="tx1"/>
                  </a:gs>
                </a:gsLst>
                <a:lin ang="5400000" scaled="0"/>
              </a:gradFill>
            </a:endParaRPr>
          </a:p>
        </p:txBody>
      </p:sp>
      <p:sp>
        <p:nvSpPr>
          <p:cNvPr id="15" name="左右箭头 6"/>
          <p:cNvSpPr/>
          <p:nvPr/>
        </p:nvSpPr>
        <p:spPr bwMode="auto">
          <a:xfrm flipH="1">
            <a:off x="6420086" y="1622633"/>
            <a:ext cx="3391383" cy="627327"/>
          </a:xfrm>
          <a:prstGeom prst="leftRightArrow">
            <a:avLst/>
          </a:prstGeom>
          <a:gradFill flip="none" rotWithShape="1">
            <a:gsLst>
              <a:gs pos="0">
                <a:schemeClr val="accent2">
                  <a:lumMod val="20000"/>
                  <a:lumOff val="80000"/>
                </a:schemeClr>
              </a:gs>
              <a:gs pos="100000">
                <a:schemeClr val="accent6">
                  <a:lumMod val="75000"/>
                  <a:lumOff val="2500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zh-CN" alt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文本占位符 2"/>
          <p:cNvSpPr txBox="1">
            <a:spLocks/>
          </p:cNvSpPr>
          <p:nvPr/>
        </p:nvSpPr>
        <p:spPr>
          <a:xfrm>
            <a:off x="344155" y="3038143"/>
            <a:ext cx="3463995" cy="2597419"/>
          </a:xfrm>
          <a:prstGeom prst="rect">
            <a:avLst/>
          </a:prstGeom>
        </p:spPr>
        <p:txBody>
          <a:bodyPr vert="horz" wrap="square" lIns="143391" tIns="89619" rIns="143391" bIns="89619" rtlCol="0">
            <a:spAutoFit/>
          </a:bodyPr>
          <a:lstStyle>
            <a:lvl1pPr marL="3238" indent="0" algn="l" defTabSz="931863" rtl="0" fontAlgn="base">
              <a:lnSpc>
                <a:spcPct val="90000"/>
              </a:lnSpc>
              <a:spcBef>
                <a:spcPts val="0"/>
              </a:spcBef>
              <a:spcAft>
                <a:spcPts val="918"/>
              </a:spcAft>
              <a:buSzPct val="80000"/>
              <a:buFont typeface="Arial" pitchFamily="34" charset="0"/>
              <a:buNone/>
              <a:defRPr sz="4080" kern="1200" spc="-102" baseline="0">
                <a:gradFill>
                  <a:gsLst>
                    <a:gs pos="0">
                      <a:srgbClr val="595959"/>
                    </a:gs>
                    <a:gs pos="86000">
                      <a:srgbClr val="595959"/>
                    </a:gs>
                  </a:gsLst>
                  <a:lin ang="5400000" scaled="0"/>
                </a:gradFill>
                <a:latin typeface="Segoe UI Light" pitchFamily="34" charset="0"/>
                <a:ea typeface="MS PGothic" pitchFamily="34" charset="-128"/>
                <a:cs typeface="+mn-cs"/>
              </a:defRPr>
            </a:lvl1pPr>
            <a:lvl2pPr marL="3238" indent="0" algn="l" defTabSz="931863" rtl="0" fontAlgn="base">
              <a:lnSpc>
                <a:spcPct val="90000"/>
              </a:lnSpc>
              <a:spcBef>
                <a:spcPts val="0"/>
              </a:spcBef>
              <a:spcAft>
                <a:spcPct val="0"/>
              </a:spcAft>
              <a:buSzPct val="80000"/>
              <a:buFont typeface="Arial" pitchFamily="34" charset="0"/>
              <a:buNone/>
              <a:defRPr sz="2040" kern="1200" spc="-52" baseline="0">
                <a:gradFill>
                  <a:gsLst>
                    <a:gs pos="0">
                      <a:srgbClr val="595959"/>
                    </a:gs>
                    <a:gs pos="86000">
                      <a:srgbClr val="595959"/>
                    </a:gs>
                  </a:gsLst>
                  <a:lin ang="5400000" scaled="0"/>
                </a:gradFill>
                <a:latin typeface="+mn-lt"/>
                <a:ea typeface="MS PGothic" pitchFamily="34" charset="-128"/>
                <a:cs typeface="+mn-cs"/>
              </a:defRPr>
            </a:lvl2pPr>
            <a:lvl3pPr marL="1283708" indent="-411174" algn="l" defTabSz="931863" rtl="0" fontAlgn="base">
              <a:lnSpc>
                <a:spcPct val="90000"/>
              </a:lnSpc>
              <a:spcBef>
                <a:spcPct val="20000"/>
              </a:spcBef>
              <a:spcAft>
                <a:spcPct val="0"/>
              </a:spcAft>
              <a:buSzPct val="80000"/>
              <a:buFontTx/>
              <a:buBlip>
                <a:blip r:embed="rId6"/>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3pPr>
            <a:lvl4pPr marL="1636604" indent="-352899" algn="l" defTabSz="931863" rtl="0" fontAlgn="base">
              <a:lnSpc>
                <a:spcPct val="90000"/>
              </a:lnSpc>
              <a:spcBef>
                <a:spcPct val="20000"/>
              </a:spcBef>
              <a:spcAft>
                <a:spcPct val="0"/>
              </a:spcAft>
              <a:buSzPct val="80000"/>
              <a:buFontTx/>
              <a:buBlip>
                <a:blip r:embed="rId6"/>
              </a:buBlip>
              <a:defRPr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4pPr>
            <a:lvl5pPr marL="1979790" indent="-343185" algn="l" defTabSz="931863" rtl="0" fontAlgn="base">
              <a:lnSpc>
                <a:spcPct val="90000"/>
              </a:lnSpc>
              <a:spcBef>
                <a:spcPct val="20000"/>
              </a:spcBef>
              <a:spcAft>
                <a:spcPct val="0"/>
              </a:spcAft>
              <a:buSzPct val="80000"/>
              <a:buFontTx/>
              <a:buBlip>
                <a:blip r:embed="rId6"/>
              </a:buBlip>
              <a:defRPr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352" dirty="0" smtClean="0"/>
              <a:t>Windows Server</a:t>
            </a:r>
          </a:p>
          <a:p>
            <a:r>
              <a:rPr lang="zh-CN" altLang="en-US" sz="2352" dirty="0" smtClean="0"/>
              <a:t>适合场景：</a:t>
            </a:r>
            <a:r>
              <a:rPr lang="en-US" altLang="zh-CN" sz="2352" dirty="0" smtClean="0"/>
              <a:t>Web</a:t>
            </a:r>
            <a:r>
              <a:rPr lang="zh-CN" altLang="en-US" sz="2352" dirty="0" smtClean="0"/>
              <a:t>应用，单层架构，频繁</a:t>
            </a:r>
            <a:r>
              <a:rPr lang="zh-CN" altLang="en-US" sz="2352" dirty="0" smtClean="0"/>
              <a:t>更新</a:t>
            </a:r>
            <a:endParaRPr lang="en-US" altLang="zh-CN" sz="2352" dirty="0" smtClean="0"/>
          </a:p>
          <a:p>
            <a:r>
              <a:rPr lang="zh-CN" altLang="en-US" sz="2352" dirty="0" smtClean="0"/>
              <a:t>局限</a:t>
            </a:r>
            <a:endParaRPr lang="en-US" altLang="zh-CN" sz="2352" dirty="0" smtClean="0"/>
          </a:p>
          <a:p>
            <a:pPr marL="563301" indent="-560127">
              <a:buFont typeface="Arial" pitchFamily="34" charset="0"/>
              <a:buChar char="•"/>
            </a:pPr>
            <a:r>
              <a:rPr lang="zh-CN" altLang="en-US" sz="2352" dirty="0" smtClean="0"/>
              <a:t>无</a:t>
            </a:r>
            <a:r>
              <a:rPr lang="en-US" altLang="zh-CN" sz="2352" dirty="0" smtClean="0"/>
              <a:t>admin</a:t>
            </a:r>
            <a:r>
              <a:rPr lang="zh-CN" altLang="en-US" sz="2352" dirty="0" smtClean="0"/>
              <a:t>权限</a:t>
            </a:r>
            <a:endParaRPr lang="en-US" altLang="zh-CN" sz="2352" dirty="0" smtClean="0"/>
          </a:p>
          <a:p>
            <a:pPr marL="563301" indent="-560127">
              <a:buFont typeface="Arial" pitchFamily="34" charset="0"/>
              <a:buChar char="•"/>
            </a:pPr>
            <a:r>
              <a:rPr lang="zh-CN" altLang="en-US" sz="2352" dirty="0" smtClean="0"/>
              <a:t>无法自己开</a:t>
            </a:r>
            <a:r>
              <a:rPr lang="en-US" altLang="zh-CN" sz="2352" dirty="0" smtClean="0"/>
              <a:t>socket</a:t>
            </a:r>
            <a:endParaRPr lang="en-US" altLang="zh-CN" sz="2352" dirty="0"/>
          </a:p>
        </p:txBody>
      </p:sp>
      <p:sp>
        <p:nvSpPr>
          <p:cNvPr id="17" name="文本占位符 2"/>
          <p:cNvSpPr txBox="1">
            <a:spLocks/>
          </p:cNvSpPr>
          <p:nvPr/>
        </p:nvSpPr>
        <p:spPr>
          <a:xfrm>
            <a:off x="4411432" y="3025990"/>
            <a:ext cx="3704345" cy="2597419"/>
          </a:xfrm>
          <a:prstGeom prst="rect">
            <a:avLst/>
          </a:prstGeom>
        </p:spPr>
        <p:txBody>
          <a:bodyPr vert="horz" wrap="square" lIns="143391" tIns="89619" rIns="143391" bIns="89619" rtlCol="0">
            <a:spAutoFit/>
          </a:bodyPr>
          <a:lstStyle>
            <a:lvl1pPr marL="3238" indent="0" algn="l" defTabSz="931863" rtl="0" fontAlgn="base">
              <a:lnSpc>
                <a:spcPct val="90000"/>
              </a:lnSpc>
              <a:spcBef>
                <a:spcPts val="0"/>
              </a:spcBef>
              <a:spcAft>
                <a:spcPts val="918"/>
              </a:spcAft>
              <a:buSzPct val="80000"/>
              <a:buFont typeface="Arial" pitchFamily="34" charset="0"/>
              <a:buNone/>
              <a:defRPr sz="4080" kern="1200" spc="-102" baseline="0">
                <a:gradFill>
                  <a:gsLst>
                    <a:gs pos="0">
                      <a:srgbClr val="595959"/>
                    </a:gs>
                    <a:gs pos="86000">
                      <a:srgbClr val="595959"/>
                    </a:gs>
                  </a:gsLst>
                  <a:lin ang="5400000" scaled="0"/>
                </a:gradFill>
                <a:latin typeface="Segoe UI Light" pitchFamily="34" charset="0"/>
                <a:ea typeface="MS PGothic" pitchFamily="34" charset="-128"/>
                <a:cs typeface="+mn-cs"/>
              </a:defRPr>
            </a:lvl1pPr>
            <a:lvl2pPr marL="3238" indent="0" algn="l" defTabSz="931863" rtl="0" fontAlgn="base">
              <a:lnSpc>
                <a:spcPct val="90000"/>
              </a:lnSpc>
              <a:spcBef>
                <a:spcPts val="0"/>
              </a:spcBef>
              <a:spcAft>
                <a:spcPct val="0"/>
              </a:spcAft>
              <a:buSzPct val="80000"/>
              <a:buFont typeface="Arial" pitchFamily="34" charset="0"/>
              <a:buNone/>
              <a:defRPr sz="2040" kern="1200" spc="-52" baseline="0">
                <a:gradFill>
                  <a:gsLst>
                    <a:gs pos="0">
                      <a:srgbClr val="595959"/>
                    </a:gs>
                    <a:gs pos="86000">
                      <a:srgbClr val="595959"/>
                    </a:gs>
                  </a:gsLst>
                  <a:lin ang="5400000" scaled="0"/>
                </a:gradFill>
                <a:latin typeface="+mn-lt"/>
                <a:ea typeface="MS PGothic" pitchFamily="34" charset="-128"/>
                <a:cs typeface="+mn-cs"/>
              </a:defRPr>
            </a:lvl2pPr>
            <a:lvl3pPr marL="1283708" indent="-411174" algn="l" defTabSz="931863" rtl="0" fontAlgn="base">
              <a:lnSpc>
                <a:spcPct val="90000"/>
              </a:lnSpc>
              <a:spcBef>
                <a:spcPct val="20000"/>
              </a:spcBef>
              <a:spcAft>
                <a:spcPct val="0"/>
              </a:spcAft>
              <a:buSzPct val="80000"/>
              <a:buFontTx/>
              <a:buBlip>
                <a:blip r:embed="rId6"/>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3pPr>
            <a:lvl4pPr marL="1636604" indent="-352899" algn="l" defTabSz="931863" rtl="0" fontAlgn="base">
              <a:lnSpc>
                <a:spcPct val="90000"/>
              </a:lnSpc>
              <a:spcBef>
                <a:spcPct val="20000"/>
              </a:spcBef>
              <a:spcAft>
                <a:spcPct val="0"/>
              </a:spcAft>
              <a:buSzPct val="80000"/>
              <a:buFontTx/>
              <a:buBlip>
                <a:blip r:embed="rId6"/>
              </a:buBlip>
              <a:defRPr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4pPr>
            <a:lvl5pPr marL="1979790" indent="-343185" algn="l" defTabSz="931863" rtl="0" fontAlgn="base">
              <a:lnSpc>
                <a:spcPct val="90000"/>
              </a:lnSpc>
              <a:spcBef>
                <a:spcPct val="20000"/>
              </a:spcBef>
              <a:spcAft>
                <a:spcPct val="0"/>
              </a:spcAft>
              <a:buSzPct val="80000"/>
              <a:buFontTx/>
              <a:buBlip>
                <a:blip r:embed="rId6"/>
              </a:buBlip>
              <a:defRPr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352" dirty="0" smtClean="0"/>
              <a:t>Windows Server</a:t>
            </a:r>
          </a:p>
          <a:p>
            <a:r>
              <a:rPr lang="zh-CN" altLang="en-US" sz="2352" dirty="0" smtClean="0"/>
              <a:t>适合场景：</a:t>
            </a:r>
            <a:r>
              <a:rPr lang="en-US" altLang="zh-CN" sz="2352" dirty="0" smtClean="0"/>
              <a:t>Server</a:t>
            </a:r>
            <a:r>
              <a:rPr lang="zh-CN" altLang="en-US" sz="2352" dirty="0" smtClean="0"/>
              <a:t>端应用，多层架构</a:t>
            </a:r>
            <a:endParaRPr lang="en-US" altLang="zh-CN" sz="2352" dirty="0" smtClean="0"/>
          </a:p>
          <a:p>
            <a:r>
              <a:rPr lang="zh-CN" altLang="en-US" sz="2352" dirty="0" smtClean="0"/>
              <a:t>局限：</a:t>
            </a:r>
            <a:endParaRPr lang="en-US" altLang="zh-CN" sz="2352" dirty="0" smtClean="0"/>
          </a:p>
          <a:p>
            <a:pPr marL="346138" indent="-342900">
              <a:buFont typeface="Arial" panose="020B0604020202020204" pitchFamily="34" charset="0"/>
              <a:buChar char="•"/>
            </a:pPr>
            <a:r>
              <a:rPr lang="zh-CN" altLang="en-US" sz="2352" dirty="0" smtClean="0"/>
              <a:t>节点无状态，磁盘不</a:t>
            </a:r>
            <a:r>
              <a:rPr lang="zh-CN" altLang="en-US" sz="2352" dirty="0" smtClean="0"/>
              <a:t>持久</a:t>
            </a:r>
            <a:endParaRPr lang="en-US" altLang="zh-CN" sz="2352" dirty="0" smtClean="0"/>
          </a:p>
          <a:p>
            <a:pPr marL="346138" indent="-342900">
              <a:buFont typeface="Arial" panose="020B0604020202020204" pitchFamily="34" charset="0"/>
              <a:buChar char="•"/>
            </a:pPr>
            <a:r>
              <a:rPr lang="zh-CN" altLang="en-US" sz="2352" dirty="0" smtClean="0"/>
              <a:t>需要一定的代码修改</a:t>
            </a:r>
            <a:endParaRPr lang="en-US" altLang="zh-CN" sz="2352" dirty="0" smtClean="0"/>
          </a:p>
        </p:txBody>
      </p:sp>
      <p:sp>
        <p:nvSpPr>
          <p:cNvPr id="18" name="文本占位符 2"/>
          <p:cNvSpPr txBox="1">
            <a:spLocks/>
          </p:cNvSpPr>
          <p:nvPr/>
        </p:nvSpPr>
        <p:spPr>
          <a:xfrm>
            <a:off x="8841388" y="2968281"/>
            <a:ext cx="3463995" cy="2271625"/>
          </a:xfrm>
          <a:prstGeom prst="rect">
            <a:avLst/>
          </a:prstGeom>
        </p:spPr>
        <p:txBody>
          <a:bodyPr vert="horz" wrap="square" lIns="143391" tIns="89619" rIns="143391" bIns="89619" rtlCol="0">
            <a:spAutoFit/>
          </a:bodyPr>
          <a:lstStyle>
            <a:lvl1pPr marL="3238" indent="0" algn="l" defTabSz="931863" rtl="0" fontAlgn="base">
              <a:lnSpc>
                <a:spcPct val="90000"/>
              </a:lnSpc>
              <a:spcBef>
                <a:spcPts val="0"/>
              </a:spcBef>
              <a:spcAft>
                <a:spcPts val="918"/>
              </a:spcAft>
              <a:buSzPct val="80000"/>
              <a:buFont typeface="Arial" pitchFamily="34" charset="0"/>
              <a:buNone/>
              <a:defRPr sz="4080" kern="1200" spc="-102" baseline="0">
                <a:gradFill>
                  <a:gsLst>
                    <a:gs pos="0">
                      <a:srgbClr val="595959"/>
                    </a:gs>
                    <a:gs pos="86000">
                      <a:srgbClr val="595959"/>
                    </a:gs>
                  </a:gsLst>
                  <a:lin ang="5400000" scaled="0"/>
                </a:gradFill>
                <a:latin typeface="Segoe UI Light" pitchFamily="34" charset="0"/>
                <a:ea typeface="MS PGothic" pitchFamily="34" charset="-128"/>
                <a:cs typeface="+mn-cs"/>
              </a:defRPr>
            </a:lvl1pPr>
            <a:lvl2pPr marL="3238" indent="0" algn="l" defTabSz="931863" rtl="0" fontAlgn="base">
              <a:lnSpc>
                <a:spcPct val="90000"/>
              </a:lnSpc>
              <a:spcBef>
                <a:spcPts val="0"/>
              </a:spcBef>
              <a:spcAft>
                <a:spcPct val="0"/>
              </a:spcAft>
              <a:buSzPct val="80000"/>
              <a:buFont typeface="Arial" pitchFamily="34" charset="0"/>
              <a:buNone/>
              <a:defRPr sz="2040" kern="1200" spc="-52" baseline="0">
                <a:gradFill>
                  <a:gsLst>
                    <a:gs pos="0">
                      <a:srgbClr val="595959"/>
                    </a:gs>
                    <a:gs pos="86000">
                      <a:srgbClr val="595959"/>
                    </a:gs>
                  </a:gsLst>
                  <a:lin ang="5400000" scaled="0"/>
                </a:gradFill>
                <a:latin typeface="+mn-lt"/>
                <a:ea typeface="MS PGothic" pitchFamily="34" charset="-128"/>
                <a:cs typeface="+mn-cs"/>
              </a:defRPr>
            </a:lvl2pPr>
            <a:lvl3pPr marL="1283708" indent="-411174" algn="l" defTabSz="931863" rtl="0" fontAlgn="base">
              <a:lnSpc>
                <a:spcPct val="90000"/>
              </a:lnSpc>
              <a:spcBef>
                <a:spcPct val="20000"/>
              </a:spcBef>
              <a:spcAft>
                <a:spcPct val="0"/>
              </a:spcAft>
              <a:buSzPct val="80000"/>
              <a:buFontTx/>
              <a:buBlip>
                <a:blip r:embed="rId6"/>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3pPr>
            <a:lvl4pPr marL="1636604" indent="-352899" algn="l" defTabSz="931863" rtl="0" fontAlgn="base">
              <a:lnSpc>
                <a:spcPct val="90000"/>
              </a:lnSpc>
              <a:spcBef>
                <a:spcPct val="20000"/>
              </a:spcBef>
              <a:spcAft>
                <a:spcPct val="0"/>
              </a:spcAft>
              <a:buSzPct val="80000"/>
              <a:buFontTx/>
              <a:buBlip>
                <a:blip r:embed="rId6"/>
              </a:buBlip>
              <a:defRPr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4pPr>
            <a:lvl5pPr marL="1979790" indent="-343185" algn="l" defTabSz="931863" rtl="0" fontAlgn="base">
              <a:lnSpc>
                <a:spcPct val="90000"/>
              </a:lnSpc>
              <a:spcBef>
                <a:spcPct val="20000"/>
              </a:spcBef>
              <a:spcAft>
                <a:spcPct val="0"/>
              </a:spcAft>
              <a:buSzPct val="80000"/>
              <a:buFontTx/>
              <a:buBlip>
                <a:blip r:embed="rId6"/>
              </a:buBlip>
              <a:defRPr kern="1200">
                <a:gradFill>
                  <a:gsLst>
                    <a:gs pos="0">
                      <a:schemeClr val="tx1">
                        <a:lumMod val="90000"/>
                        <a:lumOff val="10000"/>
                      </a:schemeClr>
                    </a:gs>
                    <a:gs pos="86000">
                      <a:schemeClr val="tx1">
                        <a:lumMod val="90000"/>
                        <a:lumOff val="10000"/>
                      </a:schemeClr>
                    </a:gs>
                  </a:gsLst>
                  <a:lin ang="5400000" scaled="0"/>
                </a:gradFill>
                <a:latin typeface="+mn-lt"/>
                <a:ea typeface="MS PGothic" pitchFamily="34" charset="-128"/>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352" dirty="0" smtClean="0"/>
              <a:t>Windows/Linux</a:t>
            </a:r>
          </a:p>
          <a:p>
            <a:r>
              <a:rPr lang="zh-CN" altLang="en-US" sz="2352" dirty="0" smtClean="0"/>
              <a:t>适合场景：各种场景</a:t>
            </a:r>
            <a:endParaRPr lang="en-US" altLang="zh-CN" sz="2352" dirty="0" smtClean="0"/>
          </a:p>
          <a:p>
            <a:r>
              <a:rPr lang="zh-CN" altLang="en-US" sz="2352" dirty="0" smtClean="0"/>
              <a:t>局限</a:t>
            </a:r>
            <a:endParaRPr lang="en-US" altLang="zh-CN" sz="2352" dirty="0" smtClean="0"/>
          </a:p>
          <a:p>
            <a:pPr marL="563301" indent="-560127">
              <a:buFont typeface="Arial" pitchFamily="34" charset="0"/>
              <a:buChar char="•"/>
            </a:pPr>
            <a:r>
              <a:rPr lang="zh-CN" altLang="en-US" sz="2352" dirty="0" smtClean="0"/>
              <a:t>自己维护</a:t>
            </a:r>
            <a:r>
              <a:rPr lang="en-US" altLang="zh-CN" sz="2352" dirty="0" smtClean="0"/>
              <a:t>OS</a:t>
            </a:r>
          </a:p>
          <a:p>
            <a:pPr marL="563301" indent="-560127">
              <a:buFont typeface="Arial" pitchFamily="34" charset="0"/>
              <a:buChar char="•"/>
            </a:pPr>
            <a:r>
              <a:rPr lang="zh-CN" altLang="en-US" sz="2352" dirty="0" smtClean="0"/>
              <a:t>难以弹性伸缩</a:t>
            </a:r>
            <a:endParaRPr lang="en-US" altLang="zh-CN" sz="2352" dirty="0"/>
          </a:p>
        </p:txBody>
      </p:sp>
    </p:spTree>
    <p:extLst>
      <p:ext uri="{BB962C8B-B14F-4D97-AF65-F5344CB8AC3E}">
        <p14:creationId xmlns:p14="http://schemas.microsoft.com/office/powerpoint/2010/main" val="354064970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Azure SDKs and Tools</a:t>
            </a:r>
            <a:endParaRPr lang="en-US" dirty="0"/>
          </a:p>
        </p:txBody>
      </p:sp>
      <p:sp>
        <p:nvSpPr>
          <p:cNvPr id="4" name="Content Placeholder 3"/>
          <p:cNvSpPr>
            <a:spLocks noGrp="1"/>
          </p:cNvSpPr>
          <p:nvPr>
            <p:ph sz="quarter" idx="10"/>
          </p:nvPr>
        </p:nvSpPr>
        <p:spPr>
          <a:xfrm>
            <a:off x="519113" y="1463675"/>
            <a:ext cx="11155680" cy="3462486"/>
          </a:xfrm>
        </p:spPr>
        <p:txBody>
          <a:bodyPr/>
          <a:lstStyle/>
          <a:p>
            <a:r>
              <a:rPr lang="en-US" sz="4000" dirty="0">
                <a:ln>
                  <a:solidFill>
                    <a:srgbClr val="FFFFFF">
                      <a:alpha val="0"/>
                    </a:srgbClr>
                  </a:solidFill>
                </a:ln>
                <a:solidFill>
                  <a:srgbClr val="00AEEF">
                    <a:alpha val="99000"/>
                  </a:srgbClr>
                </a:solidFill>
                <a:latin typeface="Segoe UI Light" pitchFamily="34" charset="0"/>
              </a:rPr>
              <a:t>.Net</a:t>
            </a:r>
          </a:p>
          <a:p>
            <a:pPr marL="0" lvl="1"/>
            <a:r>
              <a:rPr lang="en-US" sz="2000" dirty="0">
                <a:ln>
                  <a:solidFill>
                    <a:srgbClr val="FFFFFF">
                      <a:alpha val="0"/>
                    </a:srgbClr>
                  </a:solidFill>
                </a:ln>
              </a:rPr>
              <a:t>Visual Studio Tools</a:t>
            </a:r>
          </a:p>
          <a:p>
            <a:pPr marL="0" lvl="1"/>
            <a:r>
              <a:rPr lang="en-US" sz="2000" dirty="0">
                <a:ln>
                  <a:solidFill>
                    <a:srgbClr val="FFFFFF">
                      <a:alpha val="0"/>
                    </a:srgbClr>
                  </a:solidFill>
                </a:ln>
              </a:rPr>
              <a:t>Client </a:t>
            </a:r>
            <a:r>
              <a:rPr lang="en-US" sz="2000" dirty="0" smtClean="0">
                <a:ln>
                  <a:solidFill>
                    <a:srgbClr val="FFFFFF">
                      <a:alpha val="0"/>
                    </a:srgbClr>
                  </a:solidFill>
                </a:ln>
              </a:rPr>
              <a:t>Libraries </a:t>
            </a:r>
            <a:r>
              <a:rPr lang="en-US" sz="2000" dirty="0">
                <a:ln>
                  <a:solidFill>
                    <a:srgbClr val="FFFFFF">
                      <a:alpha val="0"/>
                    </a:srgbClr>
                  </a:solidFill>
                </a:ln>
              </a:rPr>
              <a:t>for .Net</a:t>
            </a:r>
          </a:p>
          <a:p>
            <a:r>
              <a:rPr lang="en-US" sz="4000" dirty="0">
                <a:ln>
                  <a:solidFill>
                    <a:srgbClr val="FFFFFF">
                      <a:alpha val="0"/>
                    </a:srgbClr>
                  </a:solidFill>
                </a:ln>
                <a:solidFill>
                  <a:srgbClr val="00AEEF">
                    <a:alpha val="99000"/>
                  </a:srgbClr>
                </a:solidFill>
                <a:latin typeface="Segoe UI Light" pitchFamily="34" charset="0"/>
              </a:rPr>
              <a:t>Node.js</a:t>
            </a:r>
          </a:p>
          <a:p>
            <a:pPr marL="0" lvl="1"/>
            <a:r>
              <a:rPr lang="en-US" sz="2000" dirty="0">
                <a:ln>
                  <a:solidFill>
                    <a:srgbClr val="FFFFFF">
                      <a:alpha val="0"/>
                    </a:srgbClr>
                  </a:solidFill>
                </a:ln>
              </a:rPr>
              <a:t>PowerShell Tools</a:t>
            </a:r>
          </a:p>
          <a:p>
            <a:pPr marL="0" lvl="1"/>
            <a:r>
              <a:rPr lang="en-US" sz="2000" dirty="0">
                <a:ln>
                  <a:solidFill>
                    <a:srgbClr val="FFFFFF">
                      <a:alpha val="0"/>
                    </a:srgbClr>
                  </a:solidFill>
                </a:ln>
              </a:rPr>
              <a:t>Node.js for Windows</a:t>
            </a:r>
          </a:p>
          <a:p>
            <a:pPr marL="0" lvl="1"/>
            <a:r>
              <a:rPr lang="en-US" sz="2000" dirty="0">
                <a:ln>
                  <a:solidFill>
                    <a:srgbClr val="FFFFFF">
                      <a:alpha val="0"/>
                    </a:srgbClr>
                  </a:solidFill>
                </a:ln>
              </a:rPr>
              <a:t>IISNode</a:t>
            </a:r>
          </a:p>
          <a:p>
            <a:pPr marL="0" lvl="1"/>
            <a:r>
              <a:rPr lang="en-US" sz="2000" dirty="0">
                <a:ln>
                  <a:solidFill>
                    <a:srgbClr val="FFFFFF">
                      <a:alpha val="0"/>
                    </a:srgbClr>
                  </a:solidFill>
                </a:ln>
              </a:rPr>
              <a:t>Client Libraries for Node.js</a:t>
            </a:r>
          </a:p>
        </p:txBody>
      </p:sp>
      <p:sp>
        <p:nvSpPr>
          <p:cNvPr id="7" name="Content Placeholder 3"/>
          <p:cNvSpPr txBox="1">
            <a:spLocks/>
          </p:cNvSpPr>
          <p:nvPr/>
        </p:nvSpPr>
        <p:spPr>
          <a:xfrm>
            <a:off x="6216528" y="1463675"/>
            <a:ext cx="4314144" cy="2769989"/>
          </a:xfrm>
          <a:prstGeom prst="rect">
            <a:avLst/>
          </a:prstGeom>
        </p:spPr>
        <p:txBody>
          <a:bodyPr vert="horz" wrap="square" lIns="0" tIns="0" rIns="0" bIns="0" rtlCol="0">
            <a:spAutoFit/>
          </a:bodyPr>
          <a:lstStyle>
            <a:lvl1pPr marL="344488" indent="-344488" algn="l" defTabSz="914363" rtl="0" eaLnBrk="1" latinLnBrk="0" hangingPunct="1">
              <a:lnSpc>
                <a:spcPct val="100000"/>
              </a:lnSpc>
              <a:spcBef>
                <a:spcPts val="1200"/>
              </a:spcBef>
              <a:buSzPct val="80000"/>
              <a:buFont typeface="Arial" pitchFamily="34" charset="0"/>
              <a:buChar char="•"/>
              <a:defRPr sz="3200" kern="1200">
                <a:ln>
                  <a:solidFill>
                    <a:schemeClr val="bg1">
                      <a:alpha val="0"/>
                    </a:schemeClr>
                  </a:solidFill>
                </a:ln>
                <a:gradFill>
                  <a:gsLst>
                    <a:gs pos="0">
                      <a:srgbClr val="595959"/>
                    </a:gs>
                    <a:gs pos="86000">
                      <a:srgbClr val="595959"/>
                    </a:gs>
                  </a:gsLst>
                  <a:lin ang="5400000" scaled="0"/>
                </a:gradFill>
                <a:latin typeface="+mn-lt"/>
                <a:ea typeface="+mn-ea"/>
                <a:cs typeface="+mn-cs"/>
              </a:defRPr>
            </a:lvl1pPr>
            <a:lvl2pPr marL="801688" indent="-341313" algn="l" defTabSz="914363" rtl="0" eaLnBrk="1" latinLnBrk="0" hangingPunct="1">
              <a:lnSpc>
                <a:spcPct val="100000"/>
              </a:lnSpc>
              <a:spcBef>
                <a:spcPts val="300"/>
              </a:spcBef>
              <a:buSzPct val="80000"/>
              <a:buFont typeface="Arial" pitchFamily="34" charset="0"/>
              <a:buChar char="•"/>
              <a:defRPr sz="2800" kern="1200">
                <a:ln>
                  <a:solidFill>
                    <a:schemeClr val="bg1">
                      <a:alpha val="0"/>
                    </a:schemeClr>
                  </a:solidFill>
                </a:ln>
                <a:gradFill>
                  <a:gsLst>
                    <a:gs pos="0">
                      <a:srgbClr val="595959"/>
                    </a:gs>
                    <a:gs pos="86000">
                      <a:srgbClr val="595959"/>
                    </a:gs>
                  </a:gsLst>
                  <a:lin ang="5400000" scaled="0"/>
                </a:gradFill>
                <a:latin typeface="+mn-lt"/>
                <a:ea typeface="+mn-ea"/>
                <a:cs typeface="+mn-cs"/>
              </a:defRPr>
            </a:lvl2pPr>
            <a:lvl3pPr marL="1258888" indent="-344488" algn="l" defTabSz="914363" rtl="0" eaLnBrk="1" latinLnBrk="0" hangingPunct="1">
              <a:lnSpc>
                <a:spcPct val="100000"/>
              </a:lnSpc>
              <a:spcBef>
                <a:spcPts val="300"/>
              </a:spcBef>
              <a:buSzPct val="80000"/>
              <a:buFont typeface="Arial" pitchFamily="34" charset="0"/>
              <a:buChar char="•"/>
              <a:defRPr sz="2400" kern="1200">
                <a:ln>
                  <a:solidFill>
                    <a:schemeClr val="bg1">
                      <a:alpha val="0"/>
                    </a:schemeClr>
                  </a:solidFill>
                </a:ln>
                <a:gradFill>
                  <a:gsLst>
                    <a:gs pos="0">
                      <a:srgbClr val="595959"/>
                    </a:gs>
                    <a:gs pos="86000">
                      <a:srgbClr val="595959"/>
                    </a:gs>
                  </a:gsLst>
                  <a:lin ang="5400000" scaled="0"/>
                </a:gradFill>
                <a:latin typeface="+mn-lt"/>
                <a:ea typeface="+mn-ea"/>
                <a:cs typeface="+mn-cs"/>
              </a:defRPr>
            </a:lvl3pPr>
            <a:lvl4pPr marL="1716088" indent="-346075"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4pPr>
            <a:lvl5pPr marL="2173288" indent="-336550" algn="l" defTabSz="914363" rtl="0" eaLnBrk="1" latinLnBrk="0" hangingPunct="1">
              <a:lnSpc>
                <a:spcPct val="100000"/>
              </a:lnSpc>
              <a:spcBef>
                <a:spcPts val="300"/>
              </a:spcBef>
              <a:buSzPct val="80000"/>
              <a:buFont typeface="Arial" pitchFamily="34" charset="0"/>
              <a:buChar char="•"/>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4000" dirty="0">
                <a:ln>
                  <a:solidFill>
                    <a:srgbClr val="FFFFFF">
                      <a:alpha val="0"/>
                    </a:srgbClr>
                  </a:solidFill>
                </a:ln>
                <a:solidFill>
                  <a:srgbClr val="00AEEF">
                    <a:alpha val="99000"/>
                  </a:srgbClr>
                </a:solidFill>
                <a:latin typeface="Segoe UI Light" pitchFamily="34" charset="0"/>
              </a:rPr>
              <a:t>Java</a:t>
            </a:r>
          </a:p>
          <a:p>
            <a:pPr marL="0" lvl="1" indent="0">
              <a:buNone/>
            </a:pPr>
            <a:r>
              <a:rPr lang="en-US" sz="2000" dirty="0">
                <a:ln>
                  <a:solidFill>
                    <a:srgbClr val="FFFFFF">
                      <a:alpha val="0"/>
                    </a:srgbClr>
                  </a:solidFill>
                </a:ln>
              </a:rPr>
              <a:t>Eclipse </a:t>
            </a:r>
            <a:r>
              <a:rPr lang="en-US" sz="2000" dirty="0" smtClean="0">
                <a:ln>
                  <a:solidFill>
                    <a:srgbClr val="FFFFFF">
                      <a:alpha val="0"/>
                    </a:srgbClr>
                  </a:solidFill>
                </a:ln>
              </a:rPr>
              <a:t>Tools</a:t>
            </a:r>
            <a:endParaRPr lang="en-US" sz="2000" dirty="0">
              <a:ln>
                <a:solidFill>
                  <a:srgbClr val="FFFFFF">
                    <a:alpha val="0"/>
                  </a:srgbClr>
                </a:solidFill>
              </a:ln>
            </a:endParaRPr>
          </a:p>
          <a:p>
            <a:pPr marL="0" lvl="1" indent="0">
              <a:buNone/>
            </a:pPr>
            <a:r>
              <a:rPr lang="en-US" sz="2000" dirty="0">
                <a:ln>
                  <a:solidFill>
                    <a:srgbClr val="FFFFFF">
                      <a:alpha val="0"/>
                    </a:srgbClr>
                  </a:solidFill>
                </a:ln>
              </a:rPr>
              <a:t>Client Libraries for Java</a:t>
            </a:r>
          </a:p>
          <a:p>
            <a:pPr marL="0" lvl="0" indent="0">
              <a:buNone/>
            </a:pPr>
            <a:r>
              <a:rPr lang="en-US" sz="4000" dirty="0" err="1" smtClean="0">
                <a:ln>
                  <a:solidFill>
                    <a:srgbClr val="FFFFFF">
                      <a:alpha val="0"/>
                    </a:srgbClr>
                  </a:solidFill>
                </a:ln>
                <a:solidFill>
                  <a:srgbClr val="00AEEF">
                    <a:alpha val="99000"/>
                  </a:srgbClr>
                </a:solidFill>
                <a:latin typeface="Segoe UI Light" pitchFamily="34" charset="0"/>
              </a:rPr>
              <a:t>Php</a:t>
            </a:r>
            <a:r>
              <a:rPr lang="en-US" sz="4000" dirty="0" smtClean="0">
                <a:ln>
                  <a:solidFill>
                    <a:srgbClr val="FFFFFF">
                      <a:alpha val="0"/>
                    </a:srgbClr>
                  </a:solidFill>
                </a:ln>
                <a:solidFill>
                  <a:srgbClr val="00AEEF">
                    <a:alpha val="99000"/>
                  </a:srgbClr>
                </a:solidFill>
                <a:latin typeface="Segoe UI Light" pitchFamily="34" charset="0"/>
              </a:rPr>
              <a:t>/Python</a:t>
            </a:r>
            <a:endParaRPr lang="en-US" sz="4000" dirty="0">
              <a:ln>
                <a:solidFill>
                  <a:srgbClr val="FFFFFF">
                    <a:alpha val="0"/>
                  </a:srgbClr>
                </a:solidFill>
              </a:ln>
              <a:solidFill>
                <a:srgbClr val="00AEEF">
                  <a:alpha val="99000"/>
                </a:srgbClr>
              </a:solidFill>
              <a:latin typeface="Segoe UI Light" pitchFamily="34" charset="0"/>
            </a:endParaRPr>
          </a:p>
          <a:p>
            <a:pPr marL="0" lvl="1" indent="0">
              <a:buNone/>
            </a:pPr>
            <a:r>
              <a:rPr lang="en-US" sz="2000" dirty="0">
                <a:ln>
                  <a:solidFill>
                    <a:srgbClr val="FFFFFF">
                      <a:alpha val="0"/>
                    </a:srgbClr>
                  </a:solidFill>
                </a:ln>
              </a:rPr>
              <a:t>Command Line Tools</a:t>
            </a:r>
          </a:p>
          <a:p>
            <a:pPr marL="0" lvl="1" indent="0">
              <a:buNone/>
            </a:pPr>
            <a:r>
              <a:rPr lang="en-US" sz="2000" dirty="0">
                <a:ln>
                  <a:solidFill>
                    <a:srgbClr val="FFFFFF">
                      <a:alpha val="0"/>
                    </a:srgbClr>
                  </a:solidFill>
                </a:ln>
              </a:rPr>
              <a:t>Client </a:t>
            </a:r>
            <a:r>
              <a:rPr lang="en-US" sz="2000" dirty="0" smtClean="0">
                <a:ln>
                  <a:solidFill>
                    <a:srgbClr val="FFFFFF">
                      <a:alpha val="0"/>
                    </a:srgbClr>
                  </a:solidFill>
                </a:ln>
              </a:rPr>
              <a:t>Libraries</a:t>
            </a:r>
            <a:endParaRPr lang="en-US" sz="2000" dirty="0">
              <a:ln>
                <a:solidFill>
                  <a:srgbClr val="FFFFFF">
                    <a:alpha val="0"/>
                  </a:srgbClr>
                </a:solidFill>
              </a:ln>
            </a:endParaRPr>
          </a:p>
        </p:txBody>
      </p:sp>
    </p:spTree>
    <p:extLst>
      <p:ext uri="{BB962C8B-B14F-4D97-AF65-F5344CB8AC3E}">
        <p14:creationId xmlns:p14="http://schemas.microsoft.com/office/powerpoint/2010/main" val="1675690261"/>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custDataLst>
              <p:tags r:id="rId2"/>
            </p:custDataLst>
          </p:nvPr>
        </p:nvSpPr>
        <p:spPr bwMode="auto">
          <a:xfrm>
            <a:off x="516572" y="1970088"/>
            <a:ext cx="5391859" cy="351129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noAutofit/>
          </a:bodyPr>
          <a:lstStyle/>
          <a:p>
            <a:pPr algn="ctr" defTabSz="914099" fontAlgn="base">
              <a:spcBef>
                <a:spcPct val="0"/>
              </a:spcBef>
              <a:spcAft>
                <a:spcPct val="0"/>
              </a:spcAft>
            </a:pPr>
            <a:endParaRPr lang="en-US" sz="4000" dirty="0">
              <a:ln>
                <a:solidFill>
                  <a:schemeClr val="bg1">
                    <a:alpha val="0"/>
                  </a:schemeClr>
                </a:solidFill>
              </a:ln>
              <a:gradFill>
                <a:gsLst>
                  <a:gs pos="0">
                    <a:srgbClr val="FFFFFF"/>
                  </a:gs>
                  <a:gs pos="100000">
                    <a:srgbClr val="FFFFFF"/>
                  </a:gs>
                </a:gsLst>
                <a:lin ang="5400000" scaled="0"/>
              </a:gradFill>
              <a:latin typeface="Segoe Light" pitchFamily="34" charset="0"/>
            </a:endParaRPr>
          </a:p>
        </p:txBody>
      </p:sp>
      <p:graphicFrame>
        <p:nvGraphicFramePr>
          <p:cNvPr id="6" name="Object 5" hidden="1"/>
          <p:cNvGraphicFramePr>
            <a:graphicFrameLocks noChangeAspect="1"/>
          </p:cNvGraphicFramePr>
          <p:nvPr>
            <p:custDataLst>
              <p:tags r:id="rId3"/>
            </p:custDataLst>
            <p:extLst>
              <p:ext uri="{D42A27DB-BD31-4B8C-83A1-F6EECF244321}">
                <p14:modId xmlns:p14="http://schemas.microsoft.com/office/powerpoint/2010/main" val="787645761"/>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41018"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50" cy="158750"/>
                      </a:xfrm>
                      <a:prstGeom prst="rect">
                        <a:avLst/>
                      </a:prstGeom>
                    </p:spPr>
                  </p:pic>
                </p:oleObj>
              </mc:Fallback>
            </mc:AlternateContent>
          </a:graphicData>
        </a:graphic>
      </p:graphicFrame>
      <p:sp>
        <p:nvSpPr>
          <p:cNvPr id="7" name="Title 6"/>
          <p:cNvSpPr>
            <a:spLocks noGrp="1"/>
          </p:cNvSpPr>
          <p:nvPr>
            <p:ph type="title"/>
            <p:custDataLst>
              <p:tags r:id="rId4"/>
            </p:custDataLst>
          </p:nvPr>
        </p:nvSpPr>
        <p:spPr/>
        <p:txBody>
          <a:bodyPr/>
          <a:lstStyle/>
          <a:p>
            <a:r>
              <a:rPr lang="en-US" dirty="0"/>
              <a:t>Windows Azure </a:t>
            </a:r>
            <a:r>
              <a:rPr lang="en-US" dirty="0" smtClean="0"/>
              <a:t>for .Net Developers</a:t>
            </a:r>
            <a:endParaRPr lang="en-US" dirty="0"/>
          </a:p>
        </p:txBody>
      </p:sp>
      <p:sp>
        <p:nvSpPr>
          <p:cNvPr id="12" name="Rectangle 11"/>
          <p:cNvSpPr/>
          <p:nvPr>
            <p:custDataLst>
              <p:tags r:id="rId5"/>
            </p:custDataLst>
          </p:nvPr>
        </p:nvSpPr>
        <p:spPr bwMode="auto">
          <a:xfrm>
            <a:off x="6096000" y="1970088"/>
            <a:ext cx="5478421" cy="3508653"/>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182880" bIns="91440" numCol="1" rtlCol="0" anchor="t" anchorCtr="0" compatLnSpc="1">
            <a:prstTxWarp prst="textNoShape">
              <a:avLst/>
            </a:prstTxWarp>
            <a:spAutoFit/>
          </a:bodyPr>
          <a:lstStyle/>
          <a:p>
            <a:pPr defTabSz="914099" fontAlgn="base">
              <a:spcBef>
                <a:spcPts val="1200"/>
              </a:spcBef>
            </a:pPr>
            <a:r>
              <a:rPr lang="en-US" sz="3200" b="1" dirty="0">
                <a:ln>
                  <a:solidFill>
                    <a:schemeClr val="bg1">
                      <a:alpha val="0"/>
                    </a:schemeClr>
                  </a:solidFill>
                </a:ln>
                <a:gradFill>
                  <a:gsLst>
                    <a:gs pos="0">
                      <a:srgbClr val="FFFFFF"/>
                    </a:gs>
                    <a:gs pos="100000">
                      <a:srgbClr val="FFFFFF"/>
                    </a:gs>
                  </a:gsLst>
                  <a:lin ang="5400000" scaled="0"/>
                </a:gradFill>
                <a:latin typeface="Segoe UI Light" pitchFamily="34" charset="0"/>
              </a:rPr>
              <a:t>Windows Azure </a:t>
            </a:r>
            <a:r>
              <a:rPr lang="en-US" sz="3200" b="1" dirty="0" smtClean="0">
                <a:ln>
                  <a:solidFill>
                    <a:schemeClr val="bg1">
                      <a:alpha val="0"/>
                    </a:schemeClr>
                  </a:solidFill>
                </a:ln>
                <a:gradFill>
                  <a:gsLst>
                    <a:gs pos="0">
                      <a:srgbClr val="FFFFFF"/>
                    </a:gs>
                    <a:gs pos="100000">
                      <a:srgbClr val="FFFFFF"/>
                    </a:gs>
                  </a:gsLst>
                  <a:lin ang="5400000" scaled="0"/>
                </a:gradFill>
                <a:latin typeface="Segoe UI Light" pitchFamily="34" charset="0"/>
              </a:rPr>
              <a:t>SDK for .Net</a:t>
            </a:r>
          </a:p>
          <a:p>
            <a:pPr defTabSz="914099" fontAlgn="base">
              <a:spcBef>
                <a:spcPts val="600"/>
              </a:spcBef>
            </a:pPr>
            <a:r>
              <a:rPr lang="en-US" sz="2200" dirty="0">
                <a:ln>
                  <a:solidFill>
                    <a:schemeClr val="bg1">
                      <a:alpha val="0"/>
                    </a:schemeClr>
                  </a:solidFill>
                </a:ln>
                <a:gradFill>
                  <a:gsLst>
                    <a:gs pos="0">
                      <a:srgbClr val="FFFFFF"/>
                    </a:gs>
                    <a:gs pos="100000">
                      <a:srgbClr val="FFFFFF"/>
                    </a:gs>
                  </a:gsLst>
                  <a:lin ang="5400000" scaled="0"/>
                </a:gradFill>
              </a:rPr>
              <a:t>Windows Server </a:t>
            </a:r>
            <a:r>
              <a:rPr lang="en-US" sz="2200" dirty="0" smtClean="0">
                <a:ln>
                  <a:solidFill>
                    <a:schemeClr val="bg1">
                      <a:alpha val="0"/>
                    </a:schemeClr>
                  </a:solidFill>
                </a:ln>
                <a:gradFill>
                  <a:gsLst>
                    <a:gs pos="0">
                      <a:srgbClr val="FFFFFF"/>
                    </a:gs>
                    <a:gs pos="100000">
                      <a:srgbClr val="FFFFFF"/>
                    </a:gs>
                  </a:gsLst>
                  <a:lin ang="5400000" scaled="0"/>
                </a:gradFill>
              </a:rPr>
              <a:t>2008, Windows 7 or Windows 8</a:t>
            </a:r>
            <a:endParaRPr lang="en-US" sz="2200" dirty="0">
              <a:ln>
                <a:solidFill>
                  <a:schemeClr val="bg1">
                    <a:alpha val="0"/>
                  </a:schemeClr>
                </a:solidFill>
              </a:ln>
              <a:gradFill>
                <a:gsLst>
                  <a:gs pos="0">
                    <a:srgbClr val="FFFFFF"/>
                  </a:gs>
                  <a:gs pos="100000">
                    <a:srgbClr val="FFFFFF"/>
                  </a:gs>
                </a:gsLst>
                <a:lin ang="5400000" scaled="0"/>
              </a:gradFill>
            </a:endParaRPr>
          </a:p>
          <a:p>
            <a:pPr defTabSz="914099" fontAlgn="base">
              <a:spcBef>
                <a:spcPts val="600"/>
              </a:spcBef>
            </a:pPr>
            <a:r>
              <a:rPr lang="en-US" sz="2200" dirty="0">
                <a:ln>
                  <a:solidFill>
                    <a:schemeClr val="bg1">
                      <a:alpha val="0"/>
                    </a:schemeClr>
                  </a:solidFill>
                </a:ln>
                <a:gradFill>
                  <a:gsLst>
                    <a:gs pos="0">
                      <a:srgbClr val="FFFFFF"/>
                    </a:gs>
                    <a:gs pos="100000">
                      <a:srgbClr val="FFFFFF"/>
                    </a:gs>
                  </a:gsLst>
                  <a:lin ang="5400000" scaled="0"/>
                </a:gradFill>
              </a:rPr>
              <a:t>SQL Express 2005+</a:t>
            </a:r>
          </a:p>
          <a:p>
            <a:pPr defTabSz="914099" fontAlgn="base">
              <a:spcBef>
                <a:spcPts val="600"/>
              </a:spcBef>
            </a:pPr>
            <a:r>
              <a:rPr lang="en-US" sz="2200" dirty="0">
                <a:ln>
                  <a:solidFill>
                    <a:schemeClr val="bg1">
                      <a:alpha val="0"/>
                    </a:schemeClr>
                  </a:solidFill>
                </a:ln>
                <a:gradFill>
                  <a:gsLst>
                    <a:gs pos="0">
                      <a:srgbClr val="FFFFFF"/>
                    </a:gs>
                    <a:gs pos="100000">
                      <a:srgbClr val="FFFFFF"/>
                    </a:gs>
                  </a:gsLst>
                  <a:lin ang="5400000" scaled="0"/>
                </a:gradFill>
              </a:rPr>
              <a:t>.NET 3.5 SP1+</a:t>
            </a:r>
          </a:p>
          <a:p>
            <a:pPr defTabSz="914099" fontAlgn="base">
              <a:spcBef>
                <a:spcPts val="600"/>
              </a:spcBef>
            </a:pPr>
            <a:r>
              <a:rPr lang="en-US" sz="2200" dirty="0">
                <a:ln>
                  <a:solidFill>
                    <a:schemeClr val="bg1">
                      <a:alpha val="0"/>
                    </a:schemeClr>
                  </a:solidFill>
                </a:ln>
                <a:gradFill>
                  <a:gsLst>
                    <a:gs pos="0">
                      <a:srgbClr val="FFFFFF"/>
                    </a:gs>
                    <a:gs pos="100000">
                      <a:srgbClr val="FFFFFF"/>
                    </a:gs>
                  </a:gsLst>
                  <a:lin ang="5400000" scaled="0"/>
                </a:gradFill>
              </a:rPr>
              <a:t>Development Fabric</a:t>
            </a:r>
          </a:p>
          <a:p>
            <a:pPr defTabSz="914099" fontAlgn="base">
              <a:spcBef>
                <a:spcPts val="600"/>
              </a:spcBef>
            </a:pPr>
            <a:r>
              <a:rPr lang="en-US" sz="2200" dirty="0">
                <a:ln>
                  <a:solidFill>
                    <a:schemeClr val="bg1">
                      <a:alpha val="0"/>
                    </a:schemeClr>
                  </a:solidFill>
                </a:ln>
                <a:gradFill>
                  <a:gsLst>
                    <a:gs pos="0">
                      <a:srgbClr val="FFFFFF"/>
                    </a:gs>
                    <a:gs pos="100000">
                      <a:srgbClr val="FFFFFF"/>
                    </a:gs>
                  </a:gsLst>
                  <a:lin ang="5400000" scaled="0"/>
                </a:gradFill>
              </a:rPr>
              <a:t>Development Storage</a:t>
            </a:r>
          </a:p>
          <a:p>
            <a:pPr defTabSz="914099" fontAlgn="base">
              <a:spcBef>
                <a:spcPts val="600"/>
              </a:spcBef>
            </a:pPr>
            <a:r>
              <a:rPr lang="en-US" sz="2200" dirty="0">
                <a:ln>
                  <a:solidFill>
                    <a:schemeClr val="bg1">
                      <a:alpha val="0"/>
                    </a:schemeClr>
                  </a:solidFill>
                </a:ln>
                <a:gradFill>
                  <a:gsLst>
                    <a:gs pos="0">
                      <a:srgbClr val="FFFFFF"/>
                    </a:gs>
                    <a:gs pos="100000">
                      <a:srgbClr val="FFFFFF"/>
                    </a:gs>
                  </a:gsLst>
                  <a:lin ang="5400000" scaled="0"/>
                </a:gradFill>
              </a:rPr>
              <a:t>.NET </a:t>
            </a:r>
            <a:r>
              <a:rPr lang="en-US" sz="2200" dirty="0" smtClean="0">
                <a:ln>
                  <a:solidFill>
                    <a:schemeClr val="bg1">
                      <a:alpha val="0"/>
                    </a:schemeClr>
                  </a:solidFill>
                </a:ln>
                <a:gradFill>
                  <a:gsLst>
                    <a:gs pos="0">
                      <a:srgbClr val="FFFFFF"/>
                    </a:gs>
                    <a:gs pos="100000">
                      <a:srgbClr val="FFFFFF"/>
                    </a:gs>
                  </a:gsLst>
                  <a:lin ang="5400000" scaled="0"/>
                </a:gradFill>
              </a:rPr>
              <a:t>APIs</a:t>
            </a:r>
            <a:endParaRPr lang="en-US" sz="2200" dirty="0">
              <a:ln>
                <a:solidFill>
                  <a:schemeClr val="bg1">
                    <a:alpha val="0"/>
                  </a:schemeClr>
                </a:solidFill>
              </a:ln>
              <a:gradFill>
                <a:gsLst>
                  <a:gs pos="0">
                    <a:srgbClr val="FFFFFF"/>
                  </a:gs>
                  <a:gs pos="100000">
                    <a:srgbClr val="FFFFFF"/>
                  </a:gs>
                </a:gsLst>
                <a:lin ang="5400000" scaled="0"/>
              </a:gradFill>
            </a:endParaRPr>
          </a:p>
        </p:txBody>
      </p:sp>
      <p:pic>
        <p:nvPicPr>
          <p:cNvPr id="36910" name="Picture 46"/>
          <p:cNvPicPr>
            <a:picLocks noChangeAspect="1" noChangeArrowheads="1"/>
          </p:cNvPicPr>
          <p:nvPr/>
        </p:nvPicPr>
        <p:blipFill rotWithShape="1">
          <a:blip r:embed="rId10">
            <a:extLst>
              <a:ext uri="{BEBA8EAE-BF5A-486C-A8C5-ECC9F3942E4B}">
                <a14:imgProps xmlns:a14="http://schemas.microsoft.com/office/drawing/2010/main">
                  <a14:imgLayer r:embed="rId11">
                    <a14:imgEffect>
                      <a14:brightnessContrast contrast="-100000"/>
                    </a14:imgEffect>
                  </a14:imgLayer>
                </a14:imgProps>
              </a:ext>
              <a:ext uri="{28A0092B-C50C-407E-A947-70E740481C1C}">
                <a14:useLocalDpi xmlns:a14="http://schemas.microsoft.com/office/drawing/2010/main" val="0"/>
              </a:ext>
            </a:extLst>
          </a:blip>
          <a:srcRect r="74733"/>
          <a:stretch/>
        </p:blipFill>
        <p:spPr bwMode="auto">
          <a:xfrm>
            <a:off x="4029643" y="2120805"/>
            <a:ext cx="1416564" cy="70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33530" y="2125298"/>
            <a:ext cx="3114989" cy="3200876"/>
          </a:xfrm>
          <a:prstGeom prst="rect">
            <a:avLst/>
          </a:prstGeom>
        </p:spPr>
        <p:txBody>
          <a:bodyPr wrap="square">
            <a:spAutoFit/>
          </a:bodyPr>
          <a:lstStyle/>
          <a:p>
            <a:pPr defTabSz="914099" fontAlgn="base">
              <a:spcBef>
                <a:spcPts val="600"/>
              </a:spcBef>
              <a:spcAft>
                <a:spcPct val="0"/>
              </a:spcAft>
            </a:pPr>
            <a:r>
              <a:rPr lang="en-US" dirty="0">
                <a:ln>
                  <a:solidFill>
                    <a:schemeClr val="bg1">
                      <a:alpha val="0"/>
                    </a:schemeClr>
                  </a:solidFill>
                </a:ln>
                <a:solidFill>
                  <a:srgbClr val="595959">
                    <a:alpha val="99000"/>
                  </a:srgbClr>
                </a:solidFill>
              </a:rPr>
              <a:t>Visual Studio </a:t>
            </a:r>
            <a:r>
              <a:rPr lang="en-US" dirty="0" smtClean="0">
                <a:ln>
                  <a:solidFill>
                    <a:schemeClr val="bg1">
                      <a:alpha val="0"/>
                    </a:schemeClr>
                  </a:solidFill>
                </a:ln>
                <a:solidFill>
                  <a:srgbClr val="595959">
                    <a:alpha val="99000"/>
                  </a:srgbClr>
                </a:solidFill>
              </a:rPr>
              <a:t>2010/2012</a:t>
            </a:r>
            <a:endParaRPr lang="en-US" dirty="0">
              <a:ln>
                <a:solidFill>
                  <a:schemeClr val="bg1">
                    <a:alpha val="0"/>
                  </a:schemeClr>
                </a:solidFill>
              </a:ln>
              <a:solidFill>
                <a:srgbClr val="595959">
                  <a:alpha val="99000"/>
                </a:srgbClr>
              </a:solidFill>
            </a:endParaRPr>
          </a:p>
          <a:p>
            <a:pPr defTabSz="914099" fontAlgn="base">
              <a:spcBef>
                <a:spcPts val="600"/>
              </a:spcBef>
              <a:spcAft>
                <a:spcPct val="0"/>
              </a:spcAft>
            </a:pPr>
            <a:r>
              <a:rPr lang="en-US" dirty="0">
                <a:ln>
                  <a:solidFill>
                    <a:schemeClr val="bg1">
                      <a:alpha val="0"/>
                    </a:schemeClr>
                  </a:solidFill>
                </a:ln>
                <a:solidFill>
                  <a:srgbClr val="595959">
                    <a:alpha val="99000"/>
                  </a:srgbClr>
                </a:solidFill>
              </a:rPr>
              <a:t>Project Templates</a:t>
            </a:r>
          </a:p>
          <a:p>
            <a:pPr defTabSz="914099" fontAlgn="base">
              <a:spcBef>
                <a:spcPts val="600"/>
              </a:spcBef>
              <a:spcAft>
                <a:spcPct val="0"/>
              </a:spcAft>
            </a:pPr>
            <a:r>
              <a:rPr lang="en-US" dirty="0">
                <a:ln>
                  <a:solidFill>
                    <a:schemeClr val="bg1">
                      <a:alpha val="0"/>
                    </a:schemeClr>
                  </a:solidFill>
                </a:ln>
                <a:solidFill>
                  <a:srgbClr val="595959">
                    <a:alpha val="99000"/>
                  </a:srgbClr>
                </a:solidFill>
              </a:rPr>
              <a:t>Model &amp; Config Tooling</a:t>
            </a:r>
          </a:p>
          <a:p>
            <a:pPr defTabSz="914099" fontAlgn="base">
              <a:spcBef>
                <a:spcPts val="600"/>
              </a:spcBef>
              <a:spcAft>
                <a:spcPct val="0"/>
              </a:spcAft>
            </a:pPr>
            <a:r>
              <a:rPr lang="en-US" dirty="0">
                <a:ln>
                  <a:solidFill>
                    <a:schemeClr val="bg1">
                      <a:alpha val="0"/>
                    </a:schemeClr>
                  </a:solidFill>
                </a:ln>
                <a:solidFill>
                  <a:srgbClr val="595959">
                    <a:alpha val="99000"/>
                  </a:srgbClr>
                </a:solidFill>
              </a:rPr>
              <a:t>Package &amp; 1 Click Deploy</a:t>
            </a:r>
          </a:p>
          <a:p>
            <a:pPr defTabSz="914099" fontAlgn="base">
              <a:spcBef>
                <a:spcPts val="600"/>
              </a:spcBef>
              <a:spcAft>
                <a:spcPct val="0"/>
              </a:spcAft>
            </a:pPr>
            <a:r>
              <a:rPr lang="en-US" dirty="0">
                <a:ln>
                  <a:solidFill>
                    <a:schemeClr val="bg1">
                      <a:alpha val="0"/>
                    </a:schemeClr>
                  </a:solidFill>
                </a:ln>
                <a:solidFill>
                  <a:srgbClr val="595959">
                    <a:alpha val="99000"/>
                  </a:srgbClr>
                </a:solidFill>
              </a:rPr>
              <a:t>Debugging Support</a:t>
            </a:r>
          </a:p>
          <a:p>
            <a:pPr defTabSz="914099" fontAlgn="base">
              <a:spcBef>
                <a:spcPts val="600"/>
              </a:spcBef>
              <a:spcAft>
                <a:spcPct val="0"/>
              </a:spcAft>
            </a:pPr>
            <a:r>
              <a:rPr lang="en-US" dirty="0">
                <a:ln>
                  <a:solidFill>
                    <a:schemeClr val="bg1">
                      <a:alpha val="0"/>
                    </a:schemeClr>
                  </a:solidFill>
                </a:ln>
                <a:solidFill>
                  <a:srgbClr val="595959">
                    <a:alpha val="99000"/>
                  </a:srgbClr>
                </a:solidFill>
              </a:rPr>
              <a:t>Storage Explorer</a:t>
            </a:r>
          </a:p>
          <a:p>
            <a:pPr defTabSz="914099" fontAlgn="base">
              <a:spcBef>
                <a:spcPts val="600"/>
              </a:spcBef>
              <a:spcAft>
                <a:spcPct val="0"/>
              </a:spcAft>
            </a:pPr>
            <a:r>
              <a:rPr lang="en-US" dirty="0">
                <a:ln>
                  <a:solidFill>
                    <a:schemeClr val="bg1">
                      <a:alpha val="0"/>
                    </a:schemeClr>
                  </a:solidFill>
                </a:ln>
                <a:solidFill>
                  <a:srgbClr val="595959">
                    <a:alpha val="99000"/>
                  </a:srgbClr>
                </a:solidFill>
              </a:rPr>
              <a:t>Server Explorer</a:t>
            </a:r>
          </a:p>
          <a:p>
            <a:pPr defTabSz="914099" fontAlgn="base">
              <a:spcBef>
                <a:spcPts val="600"/>
              </a:spcBef>
              <a:spcAft>
                <a:spcPct val="0"/>
              </a:spcAft>
            </a:pPr>
            <a:r>
              <a:rPr lang="en-US" dirty="0">
                <a:ln>
                  <a:solidFill>
                    <a:schemeClr val="bg1">
                      <a:alpha val="0"/>
                    </a:schemeClr>
                  </a:solidFill>
                </a:ln>
                <a:solidFill>
                  <a:srgbClr val="595959">
                    <a:alpha val="99000"/>
                  </a:srgbClr>
                </a:solidFill>
              </a:rPr>
              <a:t>IntelliTrace Support</a:t>
            </a:r>
          </a:p>
          <a:p>
            <a:pPr defTabSz="914099" fontAlgn="base">
              <a:spcBef>
                <a:spcPts val="600"/>
              </a:spcBef>
              <a:spcAft>
                <a:spcPct val="0"/>
              </a:spcAft>
            </a:pPr>
            <a:r>
              <a:rPr lang="en-US" dirty="0">
                <a:ln>
                  <a:solidFill>
                    <a:schemeClr val="bg1">
                      <a:alpha val="0"/>
                    </a:schemeClr>
                  </a:solidFill>
                </a:ln>
                <a:solidFill>
                  <a:srgbClr val="595959">
                    <a:alpha val="99000"/>
                  </a:srgbClr>
                </a:solidFill>
              </a:rPr>
              <a:t>Profiling Support</a:t>
            </a:r>
          </a:p>
        </p:txBody>
      </p:sp>
    </p:spTree>
    <p:extLst>
      <p:ext uri="{BB962C8B-B14F-4D97-AF65-F5344CB8AC3E}">
        <p14:creationId xmlns:p14="http://schemas.microsoft.com/office/powerpoint/2010/main" val="348771979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Object 35" hidden="1"/>
          <p:cNvGraphicFramePr>
            <a:graphicFrameLocks noChangeAspect="1"/>
          </p:cNvGraphicFramePr>
          <p:nvPr>
            <p:custDataLst>
              <p:tags r:id="rId2"/>
            </p:custDataLst>
            <p:extLst>
              <p:ext uri="{D42A27DB-BD31-4B8C-83A1-F6EECF244321}">
                <p14:modId xmlns:p14="http://schemas.microsoft.com/office/powerpoint/2010/main" val="2840967764"/>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7990" name="think-cell Slide" r:id="rId23" imgW="270" imgH="270" progId="TCLayout.ActiveDocument.1">
                  <p:embed/>
                </p:oleObj>
              </mc:Choice>
              <mc:Fallback>
                <p:oleObj name="think-cell Slide" r:id="rId23" imgW="270" imgH="270" progId="TCLayout.ActiveDocument.1">
                  <p:embed/>
                  <p:pic>
                    <p:nvPicPr>
                      <p:cNvPr id="0" name=""/>
                      <p:cNvPicPr/>
                      <p:nvPr/>
                    </p:nvPicPr>
                    <p:blipFill>
                      <a:blip r:embed="rId24"/>
                      <a:stretch>
                        <a:fillRect/>
                      </a:stretch>
                    </p:blipFill>
                    <p:spPr>
                      <a:xfrm>
                        <a:off x="0" y="0"/>
                        <a:ext cx="158750" cy="158750"/>
                      </a:xfrm>
                      <a:prstGeom prst="rect">
                        <a:avLst/>
                      </a:prstGeom>
                    </p:spPr>
                  </p:pic>
                </p:oleObj>
              </mc:Fallback>
            </mc:AlternateContent>
          </a:graphicData>
        </a:graphic>
      </p:graphicFrame>
      <p:sp>
        <p:nvSpPr>
          <p:cNvPr id="3" name="Title 2"/>
          <p:cNvSpPr>
            <a:spLocks noGrp="1"/>
          </p:cNvSpPr>
          <p:nvPr>
            <p:ph type="title"/>
          </p:nvPr>
        </p:nvSpPr>
        <p:spPr/>
        <p:txBody>
          <a:bodyPr/>
          <a:lstStyle/>
          <a:p>
            <a:r>
              <a:rPr lang="en-US" dirty="0"/>
              <a:t>Role Lifecycle</a:t>
            </a:r>
          </a:p>
        </p:txBody>
      </p:sp>
      <p:sp>
        <p:nvSpPr>
          <p:cNvPr id="4" name="Content Placeholder 3"/>
          <p:cNvSpPr>
            <a:spLocks noGrp="1"/>
          </p:cNvSpPr>
          <p:nvPr>
            <p:ph sz="quarter" idx="10"/>
          </p:nvPr>
        </p:nvSpPr>
        <p:spPr>
          <a:xfrm>
            <a:off x="519113" y="1463675"/>
            <a:ext cx="11155680" cy="1138773"/>
          </a:xfrm>
        </p:spPr>
        <p:txBody>
          <a:bodyPr/>
          <a:lstStyle/>
          <a:p>
            <a:r>
              <a:rPr lang="en-US" dirty="0">
                <a:latin typeface="Segoe UI Light" pitchFamily="34" charset="0"/>
              </a:rPr>
              <a:t>All roles may extend RoleEntryPoint</a:t>
            </a:r>
          </a:p>
          <a:p>
            <a:r>
              <a:rPr lang="en-US" dirty="0">
                <a:latin typeface="Segoe UI Light" pitchFamily="34" charset="0"/>
              </a:rPr>
              <a:t>Roles report status via </a:t>
            </a:r>
            <a:r>
              <a:rPr lang="en-US" dirty="0" smtClean="0">
                <a:latin typeface="Segoe UI Light" pitchFamily="34" charset="0"/>
              </a:rPr>
              <a:t>RoleEnvironment</a:t>
            </a:r>
            <a:endParaRPr lang="en-US" dirty="0">
              <a:latin typeface="Segoe UI Light" pitchFamily="34" charset="0"/>
            </a:endParaRPr>
          </a:p>
        </p:txBody>
      </p:sp>
      <p:sp>
        <p:nvSpPr>
          <p:cNvPr id="39" name="Rectangle 38"/>
          <p:cNvSpPr/>
          <p:nvPr>
            <p:custDataLst>
              <p:tags r:id="rId3"/>
            </p:custDataLst>
          </p:nvPr>
        </p:nvSpPr>
        <p:spPr bwMode="auto">
          <a:xfrm>
            <a:off x="5949891" y="3075075"/>
            <a:ext cx="2303012" cy="427481"/>
          </a:xfrm>
          <a:prstGeom prst="rect">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NZ" sz="2000" dirty="0">
                <a:ln>
                  <a:solidFill>
                    <a:schemeClr val="bg1">
                      <a:alpha val="0"/>
                    </a:schemeClr>
                  </a:solidFill>
                </a:ln>
                <a:solidFill>
                  <a:srgbClr val="595959">
                    <a:alpha val="99000"/>
                  </a:srgbClr>
                </a:solidFill>
              </a:rPr>
              <a:t>StatusCheck</a:t>
            </a:r>
          </a:p>
        </p:txBody>
      </p:sp>
      <p:sp>
        <p:nvSpPr>
          <p:cNvPr id="41" name="Rectangle 40"/>
          <p:cNvSpPr/>
          <p:nvPr>
            <p:custDataLst>
              <p:tags r:id="rId4"/>
            </p:custDataLst>
          </p:nvPr>
        </p:nvSpPr>
        <p:spPr bwMode="auto">
          <a:xfrm>
            <a:off x="5949891" y="3911466"/>
            <a:ext cx="2303012" cy="427481"/>
          </a:xfrm>
          <a:prstGeom prst="rect">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NZ" sz="2000" dirty="0">
                <a:ln>
                  <a:solidFill>
                    <a:schemeClr val="bg1">
                      <a:alpha val="0"/>
                    </a:schemeClr>
                  </a:solidFill>
                </a:ln>
                <a:solidFill>
                  <a:srgbClr val="595959">
                    <a:alpha val="99000"/>
                  </a:srgbClr>
                </a:solidFill>
              </a:rPr>
              <a:t>StatusCheck</a:t>
            </a:r>
          </a:p>
        </p:txBody>
      </p:sp>
      <p:sp>
        <p:nvSpPr>
          <p:cNvPr id="42" name="Rectangle 41"/>
          <p:cNvSpPr/>
          <p:nvPr>
            <p:custDataLst>
              <p:tags r:id="rId5"/>
            </p:custDataLst>
          </p:nvPr>
        </p:nvSpPr>
        <p:spPr bwMode="auto">
          <a:xfrm>
            <a:off x="5949891" y="5253489"/>
            <a:ext cx="2288497" cy="365760"/>
          </a:xfrm>
          <a:prstGeom prst="rect">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NZ" sz="2000" dirty="0">
                <a:ln>
                  <a:solidFill>
                    <a:schemeClr val="bg1">
                      <a:alpha val="0"/>
                    </a:schemeClr>
                  </a:solidFill>
                </a:ln>
                <a:solidFill>
                  <a:srgbClr val="595959">
                    <a:alpha val="99000"/>
                  </a:srgbClr>
                </a:solidFill>
              </a:rPr>
              <a:t>StatusCheck</a:t>
            </a:r>
          </a:p>
        </p:txBody>
      </p:sp>
      <p:sp>
        <p:nvSpPr>
          <p:cNvPr id="43" name="Rectangle 42"/>
          <p:cNvSpPr/>
          <p:nvPr>
            <p:custDataLst>
              <p:tags r:id="rId6"/>
            </p:custDataLst>
          </p:nvPr>
        </p:nvSpPr>
        <p:spPr bwMode="auto">
          <a:xfrm>
            <a:off x="5949890" y="5672639"/>
            <a:ext cx="2288497" cy="365760"/>
          </a:xfrm>
          <a:prstGeom prst="rect">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NZ" sz="2000" dirty="0">
                <a:ln>
                  <a:solidFill>
                    <a:schemeClr val="bg1">
                      <a:alpha val="0"/>
                    </a:schemeClr>
                  </a:solidFill>
                </a:ln>
                <a:solidFill>
                  <a:srgbClr val="595959">
                    <a:alpha val="99000"/>
                  </a:srgbClr>
                </a:solidFill>
              </a:rPr>
              <a:t>Stopping</a:t>
            </a:r>
          </a:p>
        </p:txBody>
      </p:sp>
      <p:sp>
        <p:nvSpPr>
          <p:cNvPr id="44" name="Rectangle 43"/>
          <p:cNvSpPr/>
          <p:nvPr>
            <p:custDataLst>
              <p:tags r:id="rId7"/>
            </p:custDataLst>
          </p:nvPr>
        </p:nvSpPr>
        <p:spPr bwMode="auto">
          <a:xfrm>
            <a:off x="2520612" y="3075075"/>
            <a:ext cx="2844800" cy="8291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alpha val="99000"/>
                  </a:schemeClr>
                </a:solidFill>
              </a:rPr>
              <a:t>OnStart</a:t>
            </a:r>
          </a:p>
        </p:txBody>
      </p:sp>
      <p:sp>
        <p:nvSpPr>
          <p:cNvPr id="45" name="Rectangle 44"/>
          <p:cNvSpPr/>
          <p:nvPr>
            <p:custDataLst>
              <p:tags r:id="rId8"/>
            </p:custDataLst>
          </p:nvPr>
        </p:nvSpPr>
        <p:spPr bwMode="auto">
          <a:xfrm>
            <a:off x="2520612" y="3901315"/>
            <a:ext cx="2844800" cy="134780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alpha val="99000"/>
                  </a:schemeClr>
                </a:solidFill>
              </a:rPr>
              <a:t>Run</a:t>
            </a:r>
          </a:p>
        </p:txBody>
      </p:sp>
      <p:sp>
        <p:nvSpPr>
          <p:cNvPr id="46" name="Rectangle 45"/>
          <p:cNvSpPr/>
          <p:nvPr>
            <p:custDataLst>
              <p:tags r:id="rId9"/>
            </p:custDataLst>
          </p:nvPr>
        </p:nvSpPr>
        <p:spPr bwMode="auto">
          <a:xfrm>
            <a:off x="2520612" y="5246230"/>
            <a:ext cx="2844800" cy="78491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alpha val="99000"/>
                  </a:schemeClr>
                </a:solidFill>
              </a:rPr>
              <a:t>OnStop</a:t>
            </a:r>
          </a:p>
        </p:txBody>
      </p:sp>
      <p:sp>
        <p:nvSpPr>
          <p:cNvPr id="47" name="TextBox 46"/>
          <p:cNvSpPr txBox="1"/>
          <p:nvPr>
            <p:custDataLst>
              <p:tags r:id="rId10"/>
            </p:custDataLst>
          </p:nvPr>
        </p:nvSpPr>
        <p:spPr>
          <a:xfrm flipH="1">
            <a:off x="2520610" y="2736030"/>
            <a:ext cx="2844801" cy="307777"/>
          </a:xfrm>
          <a:prstGeom prst="rect">
            <a:avLst/>
          </a:prstGeom>
          <a:noFill/>
          <a:ln>
            <a:noFill/>
          </a:ln>
          <a:effectLst/>
        </p:spPr>
        <p:txBody>
          <a:bodyPr wrap="square" lIns="0" tIns="0" rIns="0" bIns="0" rtlCol="0">
            <a:spAutoFit/>
          </a:bodyPr>
          <a:lstStyle/>
          <a:p>
            <a:pPr algn="ctr"/>
            <a:r>
              <a:rPr lang="en-NZ" sz="2000" cap="all" dirty="0" smtClean="0">
                <a:ln>
                  <a:solidFill>
                    <a:schemeClr val="bg1">
                      <a:alpha val="0"/>
                    </a:schemeClr>
                  </a:solidFill>
                </a:ln>
                <a:solidFill>
                  <a:srgbClr val="595959">
                    <a:alpha val="99000"/>
                  </a:srgbClr>
                </a:solidFill>
              </a:rPr>
              <a:t>Methods</a:t>
            </a:r>
          </a:p>
        </p:txBody>
      </p:sp>
      <p:sp>
        <p:nvSpPr>
          <p:cNvPr id="48" name="Left Brace 47"/>
          <p:cNvSpPr/>
          <p:nvPr>
            <p:custDataLst>
              <p:tags r:id="rId11"/>
            </p:custDataLst>
          </p:nvPr>
        </p:nvSpPr>
        <p:spPr>
          <a:xfrm>
            <a:off x="2144204" y="3082334"/>
            <a:ext cx="365760" cy="2956065"/>
          </a:xfrm>
          <a:prstGeom prst="leftBrace">
            <a:avLst/>
          </a:prstGeom>
          <a:ln w="25400">
            <a:solidFill>
              <a:schemeClr val="accent4"/>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dirty="0">
              <a:ln>
                <a:solidFill>
                  <a:schemeClr val="bg1">
                    <a:alpha val="0"/>
                  </a:schemeClr>
                </a:solidFill>
              </a:ln>
              <a:solidFill>
                <a:srgbClr val="595959"/>
              </a:solidFill>
            </a:endParaRPr>
          </a:p>
        </p:txBody>
      </p:sp>
      <p:sp>
        <p:nvSpPr>
          <p:cNvPr id="49" name="TextBox 48"/>
          <p:cNvSpPr txBox="1"/>
          <p:nvPr>
            <p:custDataLst>
              <p:tags r:id="rId12"/>
            </p:custDataLst>
          </p:nvPr>
        </p:nvSpPr>
        <p:spPr>
          <a:xfrm flipH="1">
            <a:off x="5949891" y="2736030"/>
            <a:ext cx="2329596" cy="307777"/>
          </a:xfrm>
          <a:prstGeom prst="rect">
            <a:avLst/>
          </a:prstGeom>
          <a:noFill/>
          <a:ln>
            <a:noFill/>
          </a:ln>
          <a:effectLst/>
        </p:spPr>
        <p:txBody>
          <a:bodyPr wrap="square" lIns="0" tIns="0" rIns="0" bIns="0" rtlCol="0">
            <a:spAutoFit/>
          </a:bodyPr>
          <a:lstStyle/>
          <a:p>
            <a:pPr algn="ctr"/>
            <a:r>
              <a:rPr lang="en-NZ" sz="2000" cap="all" dirty="0">
                <a:ln>
                  <a:solidFill>
                    <a:schemeClr val="bg1">
                      <a:alpha val="0"/>
                    </a:schemeClr>
                  </a:solidFill>
                </a:ln>
                <a:solidFill>
                  <a:srgbClr val="595959">
                    <a:alpha val="99000"/>
                  </a:srgbClr>
                </a:solidFill>
              </a:rPr>
              <a:t>Events</a:t>
            </a:r>
          </a:p>
        </p:txBody>
      </p:sp>
      <p:sp>
        <p:nvSpPr>
          <p:cNvPr id="50" name="TextBox 49"/>
          <p:cNvSpPr txBox="1"/>
          <p:nvPr>
            <p:custDataLst>
              <p:tags r:id="rId13"/>
            </p:custDataLst>
          </p:nvPr>
        </p:nvSpPr>
        <p:spPr>
          <a:xfrm flipH="1">
            <a:off x="8238388" y="2736030"/>
            <a:ext cx="1422400" cy="307777"/>
          </a:xfrm>
          <a:prstGeom prst="rect">
            <a:avLst/>
          </a:prstGeom>
          <a:noFill/>
          <a:ln>
            <a:noFill/>
          </a:ln>
          <a:effectLst/>
        </p:spPr>
        <p:txBody>
          <a:bodyPr wrap="square" lIns="0" tIns="0" rIns="0" bIns="0" rtlCol="0">
            <a:spAutoFit/>
          </a:bodyPr>
          <a:lstStyle/>
          <a:p>
            <a:pPr algn="ctr"/>
            <a:r>
              <a:rPr lang="en-NZ" sz="2000" cap="all" dirty="0">
                <a:ln>
                  <a:solidFill>
                    <a:schemeClr val="bg1">
                      <a:alpha val="0"/>
                    </a:schemeClr>
                  </a:solidFill>
                </a:ln>
                <a:solidFill>
                  <a:srgbClr val="595959">
                    <a:alpha val="99000"/>
                  </a:srgbClr>
                </a:solidFill>
              </a:rPr>
              <a:t>Status</a:t>
            </a:r>
          </a:p>
        </p:txBody>
      </p:sp>
      <p:sp>
        <p:nvSpPr>
          <p:cNvPr id="51" name="Left Brace 50"/>
          <p:cNvSpPr/>
          <p:nvPr>
            <p:custDataLst>
              <p:tags r:id="rId14"/>
            </p:custDataLst>
          </p:nvPr>
        </p:nvSpPr>
        <p:spPr>
          <a:xfrm rot="10800000">
            <a:off x="9666516" y="3911465"/>
            <a:ext cx="388375" cy="1344915"/>
          </a:xfrm>
          <a:prstGeom prst="leftBrace">
            <a:avLst>
              <a:gd name="adj1" fmla="val 8333"/>
              <a:gd name="adj2" fmla="val 49207"/>
            </a:avLst>
          </a:prstGeom>
          <a:ln w="25400">
            <a:solidFill>
              <a:schemeClr val="accent4"/>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dirty="0">
              <a:ln>
                <a:solidFill>
                  <a:schemeClr val="bg1">
                    <a:alpha val="0"/>
                  </a:schemeClr>
                </a:solidFill>
              </a:ln>
            </a:endParaRPr>
          </a:p>
        </p:txBody>
      </p:sp>
      <p:sp>
        <p:nvSpPr>
          <p:cNvPr id="52" name="Right Arrow 51"/>
          <p:cNvSpPr/>
          <p:nvPr>
            <p:custDataLst>
              <p:tags r:id="rId15"/>
            </p:custDataLst>
          </p:nvPr>
        </p:nvSpPr>
        <p:spPr bwMode="auto">
          <a:xfrm rot="5400000">
            <a:off x="3873412" y="4255727"/>
            <a:ext cx="3566160" cy="1204856"/>
          </a:xfrm>
          <a:prstGeom prst="rightArrow">
            <a:avLst>
              <a:gd name="adj1" fmla="val 50000"/>
              <a:gd name="adj2" fmla="val 38722"/>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solidFill>
              </a:rPr>
              <a:t>Role Lifetime</a:t>
            </a:r>
          </a:p>
        </p:txBody>
      </p:sp>
      <p:sp>
        <p:nvSpPr>
          <p:cNvPr id="53" name="Rectangle 52"/>
          <p:cNvSpPr/>
          <p:nvPr>
            <p:custDataLst>
              <p:tags r:id="rId16"/>
            </p:custDataLst>
          </p:nvPr>
        </p:nvSpPr>
        <p:spPr bwMode="auto">
          <a:xfrm>
            <a:off x="1301407" y="3082335"/>
            <a:ext cx="667658" cy="2948805"/>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vert270"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alpha val="99000"/>
                  </a:schemeClr>
                </a:solidFill>
              </a:rPr>
              <a:t>Fabric Calls</a:t>
            </a:r>
          </a:p>
        </p:txBody>
      </p:sp>
      <p:sp>
        <p:nvSpPr>
          <p:cNvPr id="54" name="Rectangle 53"/>
          <p:cNvSpPr/>
          <p:nvPr>
            <p:custDataLst>
              <p:tags r:id="rId17"/>
            </p:custDataLst>
          </p:nvPr>
        </p:nvSpPr>
        <p:spPr bwMode="auto">
          <a:xfrm>
            <a:off x="10163406" y="3082335"/>
            <a:ext cx="667658" cy="294880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vert"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alpha val="99000"/>
                  </a:schemeClr>
                </a:solidFill>
              </a:rPr>
              <a:t>Requests Routed</a:t>
            </a:r>
          </a:p>
        </p:txBody>
      </p:sp>
      <p:sp>
        <p:nvSpPr>
          <p:cNvPr id="55" name="Rectangle 54"/>
          <p:cNvSpPr/>
          <p:nvPr>
            <p:custDataLst>
              <p:tags r:id="rId18"/>
            </p:custDataLst>
          </p:nvPr>
        </p:nvSpPr>
        <p:spPr bwMode="auto">
          <a:xfrm>
            <a:off x="8238388" y="3075075"/>
            <a:ext cx="1422400" cy="8291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alpha val="99000"/>
                  </a:schemeClr>
                </a:solidFill>
              </a:rPr>
              <a:t>Busy</a:t>
            </a:r>
          </a:p>
        </p:txBody>
      </p:sp>
      <p:sp>
        <p:nvSpPr>
          <p:cNvPr id="56" name="Rectangle 55"/>
          <p:cNvSpPr/>
          <p:nvPr>
            <p:custDataLst>
              <p:tags r:id="rId19"/>
            </p:custDataLst>
          </p:nvPr>
        </p:nvSpPr>
        <p:spPr bwMode="auto">
          <a:xfrm>
            <a:off x="8238388" y="3904944"/>
            <a:ext cx="1422400" cy="134780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alpha val="99000"/>
                  </a:schemeClr>
                </a:solidFill>
              </a:rPr>
              <a:t>Ready</a:t>
            </a:r>
          </a:p>
        </p:txBody>
      </p:sp>
      <p:sp>
        <p:nvSpPr>
          <p:cNvPr id="57" name="Rectangle 56"/>
          <p:cNvSpPr/>
          <p:nvPr>
            <p:custDataLst>
              <p:tags r:id="rId20"/>
            </p:custDataLst>
          </p:nvPr>
        </p:nvSpPr>
        <p:spPr bwMode="auto">
          <a:xfrm>
            <a:off x="8238388" y="5253489"/>
            <a:ext cx="1422400" cy="78491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a:r>
              <a:rPr lang="en-NZ" sz="2000" dirty="0">
                <a:ln>
                  <a:solidFill>
                    <a:schemeClr val="bg1">
                      <a:alpha val="0"/>
                    </a:schemeClr>
                  </a:solidFill>
                </a:ln>
                <a:solidFill>
                  <a:schemeClr val="bg1">
                    <a:alpha val="99000"/>
                  </a:schemeClr>
                </a:solidFill>
              </a:rPr>
              <a:t>Busy</a:t>
            </a:r>
          </a:p>
        </p:txBody>
      </p:sp>
    </p:spTree>
    <p:extLst>
      <p:ext uri="{BB962C8B-B14F-4D97-AF65-F5344CB8AC3E}">
        <p14:creationId xmlns:p14="http://schemas.microsoft.com/office/powerpoint/2010/main" val="1627977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2" grpId="0" animBg="1"/>
      <p:bldP spid="43" grpId="0" animBg="1"/>
      <p:bldP spid="44" grpId="0" animBg="1"/>
      <p:bldP spid="45" grpId="0" animBg="1"/>
      <p:bldP spid="46" grpId="0" animBg="1"/>
      <p:bldP spid="48" grpId="0" animBg="1"/>
      <p:bldP spid="51" grpId="0" animBg="1"/>
      <p:bldP spid="53" grpId="0" animBg="1"/>
      <p:bldP spid="54" grpId="0" animBg="1"/>
      <p:bldP spid="55" grpId="0" animBg="1"/>
      <p:bldP spid="56" grpId="0" animBg="1"/>
      <p:bldP spid="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9256" y="1695451"/>
            <a:ext cx="11158538" cy="40576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6" name="Rectangle 5"/>
          <p:cNvSpPr/>
          <p:nvPr/>
        </p:nvSpPr>
        <p:spPr bwMode="auto">
          <a:xfrm>
            <a:off x="715733" y="2693773"/>
            <a:ext cx="3474720" cy="28881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7" name="Rectangle 6"/>
          <p:cNvSpPr/>
          <p:nvPr/>
        </p:nvSpPr>
        <p:spPr bwMode="auto">
          <a:xfrm>
            <a:off x="4359593" y="2693773"/>
            <a:ext cx="3474720" cy="28881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8" name="Rectangle 7"/>
          <p:cNvSpPr/>
          <p:nvPr/>
        </p:nvSpPr>
        <p:spPr bwMode="auto">
          <a:xfrm>
            <a:off x="8003452" y="2693773"/>
            <a:ext cx="3474720" cy="28881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9" name="Content Placeholder 2"/>
          <p:cNvSpPr txBox="1">
            <a:spLocks/>
          </p:cNvSpPr>
          <p:nvPr>
            <p:custDataLst>
              <p:tags r:id="rId2"/>
            </p:custDataLst>
          </p:nvPr>
        </p:nvSpPr>
        <p:spPr>
          <a:xfrm>
            <a:off x="550843" y="1843786"/>
            <a:ext cx="11155680" cy="615553"/>
          </a:xfrm>
          <a:prstGeom prst="rect">
            <a:avLst/>
          </a:prstGeom>
        </p:spPr>
        <p:txBody>
          <a:bodyPr vert="horz" wrap="square" lIns="0" tIns="0" rIns="0" bIns="0" rtlCol="0">
            <a:spAutoFit/>
          </a:bodyPr>
          <a:lstStyle>
            <a:lvl1pPr marL="0" indent="0" algn="l" defTabSz="914363" rtl="0" eaLnBrk="1" latinLnBrk="0" hangingPunct="1">
              <a:lnSpc>
                <a:spcPct val="100000"/>
              </a:lnSpc>
              <a:spcBef>
                <a:spcPts val="1200"/>
              </a:spcBef>
              <a:buSzPct val="80000"/>
              <a:buFontTx/>
              <a:buNone/>
              <a:defRPr sz="3200" kern="1200">
                <a:ln>
                  <a:solidFill>
                    <a:schemeClr val="bg1">
                      <a:alpha val="0"/>
                    </a:schemeClr>
                  </a:solidFill>
                </a:ln>
                <a:gradFill>
                  <a:gsLst>
                    <a:gs pos="0">
                      <a:srgbClr val="595959"/>
                    </a:gs>
                    <a:gs pos="86000">
                      <a:srgbClr val="595959"/>
                    </a:gs>
                  </a:gsLst>
                  <a:lin ang="5400000" scaled="0"/>
                </a:gradFill>
                <a:latin typeface="+mn-lt"/>
                <a:ea typeface="+mn-ea"/>
                <a:cs typeface="+mn-cs"/>
              </a:defRPr>
            </a:lvl1pPr>
            <a:lvl2pPr marL="460375" indent="0" algn="l" defTabSz="914363" rtl="0" eaLnBrk="1" latinLnBrk="0" hangingPunct="1">
              <a:lnSpc>
                <a:spcPct val="100000"/>
              </a:lnSpc>
              <a:spcBef>
                <a:spcPts val="300"/>
              </a:spcBef>
              <a:buSzPct val="80000"/>
              <a:buFontTx/>
              <a:buNone/>
              <a:defRPr sz="2800" kern="1200">
                <a:ln>
                  <a:solidFill>
                    <a:schemeClr val="bg1">
                      <a:alpha val="0"/>
                    </a:schemeClr>
                  </a:solidFill>
                </a:ln>
                <a:gradFill>
                  <a:gsLst>
                    <a:gs pos="0">
                      <a:srgbClr val="595959"/>
                    </a:gs>
                    <a:gs pos="86000">
                      <a:srgbClr val="595959"/>
                    </a:gs>
                  </a:gsLst>
                  <a:lin ang="5400000" scaled="0"/>
                </a:gradFill>
                <a:latin typeface="+mn-lt"/>
                <a:ea typeface="+mn-ea"/>
                <a:cs typeface="+mn-cs"/>
              </a:defRPr>
            </a:lvl2pPr>
            <a:lvl3pPr marL="914400" indent="0" algn="l" defTabSz="914363" rtl="0" eaLnBrk="1" latinLnBrk="0" hangingPunct="1">
              <a:lnSpc>
                <a:spcPct val="100000"/>
              </a:lnSpc>
              <a:spcBef>
                <a:spcPts val="300"/>
              </a:spcBef>
              <a:buSzPct val="80000"/>
              <a:buFontTx/>
              <a:buNone/>
              <a:defRPr sz="2400" kern="1200">
                <a:ln>
                  <a:solidFill>
                    <a:schemeClr val="bg1">
                      <a:alpha val="0"/>
                    </a:schemeClr>
                  </a:solidFill>
                </a:ln>
                <a:gradFill>
                  <a:gsLst>
                    <a:gs pos="0">
                      <a:srgbClr val="595959"/>
                    </a:gs>
                    <a:gs pos="86000">
                      <a:srgbClr val="595959"/>
                    </a:gs>
                  </a:gsLst>
                  <a:lin ang="5400000" scaled="0"/>
                </a:gradFill>
                <a:latin typeface="+mn-lt"/>
                <a:ea typeface="+mn-ea"/>
                <a:cs typeface="+mn-cs"/>
              </a:defRPr>
            </a:lvl3pPr>
            <a:lvl4pPr marL="1370013" indent="0" algn="l" defTabSz="914363" rtl="0" eaLnBrk="1" latinLnBrk="0" hangingPunct="1">
              <a:lnSpc>
                <a:spcPct val="100000"/>
              </a:lnSpc>
              <a:spcBef>
                <a:spcPts val="300"/>
              </a:spcBef>
              <a:buSzPct val="80000"/>
              <a:buFontTx/>
              <a:buNone/>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4pPr>
            <a:lvl5pPr marL="1836738" indent="0" algn="l" defTabSz="914363" rtl="0" eaLnBrk="1" latinLnBrk="0" hangingPunct="1">
              <a:lnSpc>
                <a:spcPct val="100000"/>
              </a:lnSpc>
              <a:spcBef>
                <a:spcPts val="300"/>
              </a:spcBef>
              <a:buSzPct val="80000"/>
              <a:buFontTx/>
              <a:buNone/>
              <a:defRPr sz="2000" kern="1200">
                <a:ln>
                  <a:solidFill>
                    <a:schemeClr val="bg1">
                      <a:alpha val="0"/>
                    </a:schemeClr>
                  </a:solidFill>
                </a:ln>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4000" dirty="0">
                <a:ln>
                  <a:solidFill>
                    <a:srgbClr val="FFFFFF">
                      <a:alpha val="0"/>
                    </a:srgbClr>
                  </a:solidFill>
                </a:ln>
                <a:solidFill>
                  <a:srgbClr val="5F5F5F">
                    <a:alpha val="99000"/>
                  </a:srgbClr>
                </a:solidFill>
                <a:latin typeface="Segoe UI Light" pitchFamily="34" charset="0"/>
              </a:rPr>
              <a:t>Inherits RoleEntryPoint</a:t>
            </a:r>
          </a:p>
        </p:txBody>
      </p:sp>
      <p:sp>
        <p:nvSpPr>
          <p:cNvPr id="10" name="TextBox 9"/>
          <p:cNvSpPr txBox="1"/>
          <p:nvPr/>
        </p:nvSpPr>
        <p:spPr>
          <a:xfrm>
            <a:off x="715733" y="2826652"/>
            <a:ext cx="3474720" cy="2723823"/>
          </a:xfrm>
          <a:prstGeom prst="rect">
            <a:avLst/>
          </a:prstGeom>
          <a:noFill/>
        </p:spPr>
        <p:txBody>
          <a:bodyPr wrap="square" lIns="0" tIns="0" rIns="0" bIns="0" rtlCol="0">
            <a:spAutoFit/>
          </a:bodyPr>
          <a:lstStyle/>
          <a:p>
            <a:pPr algn="ctr">
              <a:lnSpc>
                <a:spcPct val="90000"/>
              </a:lnSpc>
              <a:spcBef>
                <a:spcPct val="20000"/>
              </a:spcBef>
              <a:buSzPct val="80000"/>
            </a:pPr>
            <a:r>
              <a:rPr lang="en-US" sz="4000" dirty="0">
                <a:solidFill>
                  <a:srgbClr val="FFFFFF">
                    <a:alpha val="99000"/>
                  </a:srgbClr>
                </a:solidFill>
                <a:latin typeface="Segoe UI Light" pitchFamily="34" charset="0"/>
              </a:rPr>
              <a:t>OnStart() </a:t>
            </a:r>
            <a:r>
              <a:rPr lang="en-US" sz="4000" dirty="0" smtClean="0">
                <a:solidFill>
                  <a:srgbClr val="FFFFFF">
                    <a:alpha val="99000"/>
                  </a:srgbClr>
                </a:solidFill>
                <a:latin typeface="Segoe UI Light" pitchFamily="34" charset="0"/>
              </a:rPr>
              <a:t>Method</a:t>
            </a:r>
          </a:p>
          <a:p>
            <a:pPr marL="0" lvl="1" algn="ctr">
              <a:spcBef>
                <a:spcPts val="300"/>
              </a:spcBef>
              <a:buSzPct val="80000"/>
            </a:pPr>
            <a:r>
              <a:rPr lang="en-US" sz="2000" dirty="0">
                <a:ln>
                  <a:solidFill>
                    <a:srgbClr val="FFFFFF">
                      <a:alpha val="0"/>
                    </a:srgbClr>
                  </a:solidFill>
                </a:ln>
                <a:solidFill>
                  <a:srgbClr val="FFFFFF">
                    <a:alpha val="99000"/>
                  </a:srgbClr>
                </a:solidFill>
              </a:rPr>
              <a:t>Called by Fabric on startup, allows you to perform initialization </a:t>
            </a:r>
            <a:r>
              <a:rPr lang="en-US" sz="2000" dirty="0" smtClean="0">
                <a:ln>
                  <a:solidFill>
                    <a:srgbClr val="FFFFFF">
                      <a:alpha val="0"/>
                    </a:srgbClr>
                  </a:solidFill>
                </a:ln>
                <a:solidFill>
                  <a:srgbClr val="FFFFFF">
                    <a:alpha val="99000"/>
                  </a:srgbClr>
                </a:solidFill>
              </a:rPr>
              <a:t>tasks.</a:t>
            </a:r>
            <a:br>
              <a:rPr lang="en-US" sz="2000" dirty="0" smtClean="0">
                <a:ln>
                  <a:solidFill>
                    <a:srgbClr val="FFFFFF">
                      <a:alpha val="0"/>
                    </a:srgbClr>
                  </a:solidFill>
                </a:ln>
                <a:solidFill>
                  <a:srgbClr val="FFFFFF">
                    <a:alpha val="99000"/>
                  </a:srgbClr>
                </a:solidFill>
              </a:rPr>
            </a:br>
            <a:r>
              <a:rPr lang="en-US" sz="2000" dirty="0" smtClean="0">
                <a:ln>
                  <a:solidFill>
                    <a:srgbClr val="FFFFFF">
                      <a:alpha val="0"/>
                    </a:srgbClr>
                  </a:solidFill>
                </a:ln>
                <a:solidFill>
                  <a:srgbClr val="FFFFFF">
                    <a:alpha val="99000"/>
                  </a:srgbClr>
                </a:solidFill>
              </a:rPr>
              <a:t>Reports </a:t>
            </a:r>
            <a:r>
              <a:rPr lang="en-US" sz="2000" dirty="0">
                <a:ln>
                  <a:solidFill>
                    <a:srgbClr val="FFFFFF">
                      <a:alpha val="0"/>
                    </a:srgbClr>
                  </a:solidFill>
                </a:ln>
                <a:solidFill>
                  <a:srgbClr val="FFFFFF">
                    <a:alpha val="99000"/>
                  </a:srgbClr>
                </a:solidFill>
              </a:rPr>
              <a:t>Busy status to load balancer until you return </a:t>
            </a:r>
            <a:r>
              <a:rPr lang="en-US" sz="2000" dirty="0" smtClean="0">
                <a:ln>
                  <a:solidFill>
                    <a:srgbClr val="FFFFFF">
                      <a:alpha val="0"/>
                    </a:srgbClr>
                  </a:solidFill>
                </a:ln>
                <a:solidFill>
                  <a:srgbClr val="FFFFFF">
                    <a:alpha val="99000"/>
                  </a:srgbClr>
                </a:solidFill>
              </a:rPr>
              <a:t>true.</a:t>
            </a:r>
            <a:endParaRPr lang="en-US" sz="4000" dirty="0">
              <a:solidFill>
                <a:srgbClr val="FFFFFF">
                  <a:alpha val="99000"/>
                </a:srgbClr>
              </a:solidFill>
              <a:latin typeface="Segoe UI Light" pitchFamily="34" charset="0"/>
            </a:endParaRPr>
          </a:p>
        </p:txBody>
      </p:sp>
      <p:sp>
        <p:nvSpPr>
          <p:cNvPr id="11" name="TextBox 10"/>
          <p:cNvSpPr txBox="1"/>
          <p:nvPr/>
        </p:nvSpPr>
        <p:spPr>
          <a:xfrm>
            <a:off x="4359593" y="2826652"/>
            <a:ext cx="3474720" cy="2746906"/>
          </a:xfrm>
          <a:prstGeom prst="rect">
            <a:avLst/>
          </a:prstGeom>
          <a:noFill/>
        </p:spPr>
        <p:txBody>
          <a:bodyPr wrap="square" lIns="0" tIns="0" rIns="0" bIns="0" rtlCol="0">
            <a:spAutoFit/>
          </a:bodyPr>
          <a:lstStyle/>
          <a:p>
            <a:pPr algn="ctr">
              <a:lnSpc>
                <a:spcPct val="90000"/>
              </a:lnSpc>
              <a:spcBef>
                <a:spcPct val="20000"/>
              </a:spcBef>
              <a:buSzPct val="80000"/>
            </a:pPr>
            <a:r>
              <a:rPr lang="en-US" sz="4000" dirty="0">
                <a:solidFill>
                  <a:srgbClr val="FFFFFF">
                    <a:alpha val="99000"/>
                  </a:srgbClr>
                </a:solidFill>
                <a:latin typeface="Segoe UI Light" pitchFamily="34" charset="0"/>
              </a:rPr>
              <a:t>Run() </a:t>
            </a:r>
            <a:r>
              <a:rPr lang="en-US" sz="4000" dirty="0" smtClean="0">
                <a:solidFill>
                  <a:srgbClr val="FFFFFF">
                    <a:alpha val="99000"/>
                  </a:srgbClr>
                </a:solidFill>
                <a:latin typeface="Segoe UI Light" pitchFamily="34" charset="0"/>
              </a:rPr>
              <a:t/>
            </a:r>
            <a:br>
              <a:rPr lang="en-US" sz="4000" dirty="0" smtClean="0">
                <a:solidFill>
                  <a:srgbClr val="FFFFFF">
                    <a:alpha val="99000"/>
                  </a:srgbClr>
                </a:solidFill>
                <a:latin typeface="Segoe UI Light" pitchFamily="34" charset="0"/>
              </a:rPr>
            </a:br>
            <a:r>
              <a:rPr lang="en-US" sz="4000" dirty="0" smtClean="0">
                <a:solidFill>
                  <a:srgbClr val="FFFFFF">
                    <a:alpha val="99000"/>
                  </a:srgbClr>
                </a:solidFill>
                <a:latin typeface="Segoe UI Light" pitchFamily="34" charset="0"/>
              </a:rPr>
              <a:t>Method</a:t>
            </a:r>
          </a:p>
          <a:p>
            <a:pPr marL="0" lvl="1" algn="ctr">
              <a:spcBef>
                <a:spcPts val="300"/>
              </a:spcBef>
              <a:buSzPct val="80000"/>
            </a:pPr>
            <a:r>
              <a:rPr lang="en-US" sz="2000" dirty="0">
                <a:ln>
                  <a:solidFill>
                    <a:srgbClr val="FFFFFF">
                      <a:alpha val="0"/>
                    </a:srgbClr>
                  </a:solidFill>
                </a:ln>
                <a:solidFill>
                  <a:srgbClr val="FFFFFF">
                    <a:alpha val="99000"/>
                  </a:srgbClr>
                </a:solidFill>
              </a:rPr>
              <a:t>Main logic is here – can do anything, typically infinite loop. Should never exit.</a:t>
            </a:r>
          </a:p>
          <a:p>
            <a:pPr algn="ctr">
              <a:lnSpc>
                <a:spcPct val="90000"/>
              </a:lnSpc>
              <a:spcBef>
                <a:spcPct val="20000"/>
              </a:spcBef>
              <a:buSzPct val="80000"/>
            </a:pPr>
            <a:endParaRPr lang="en-US" sz="4000" dirty="0">
              <a:solidFill>
                <a:srgbClr val="FFFFFF">
                  <a:alpha val="99000"/>
                </a:srgbClr>
              </a:solidFill>
              <a:latin typeface="Segoe UI Light" pitchFamily="34" charset="0"/>
            </a:endParaRPr>
          </a:p>
        </p:txBody>
      </p:sp>
      <p:sp>
        <p:nvSpPr>
          <p:cNvPr id="12" name="TextBox 11"/>
          <p:cNvSpPr txBox="1"/>
          <p:nvPr/>
        </p:nvSpPr>
        <p:spPr>
          <a:xfrm>
            <a:off x="8008793" y="2826652"/>
            <a:ext cx="3474720" cy="2108269"/>
          </a:xfrm>
          <a:prstGeom prst="rect">
            <a:avLst/>
          </a:prstGeom>
          <a:noFill/>
        </p:spPr>
        <p:txBody>
          <a:bodyPr wrap="square" lIns="0" tIns="0" rIns="0" bIns="0" rtlCol="0">
            <a:spAutoFit/>
          </a:bodyPr>
          <a:lstStyle/>
          <a:p>
            <a:pPr algn="ctr">
              <a:lnSpc>
                <a:spcPct val="90000"/>
              </a:lnSpc>
              <a:spcBef>
                <a:spcPct val="20000"/>
              </a:spcBef>
              <a:buSzPct val="80000"/>
            </a:pPr>
            <a:r>
              <a:rPr lang="en-US" sz="4000" dirty="0">
                <a:solidFill>
                  <a:srgbClr val="FFFFFF">
                    <a:alpha val="99000"/>
                  </a:srgbClr>
                </a:solidFill>
                <a:latin typeface="Segoe UI Light" pitchFamily="34" charset="0"/>
              </a:rPr>
              <a:t>OnStop() </a:t>
            </a:r>
            <a:r>
              <a:rPr lang="en-US" sz="4000" dirty="0" smtClean="0">
                <a:solidFill>
                  <a:srgbClr val="FFFFFF">
                    <a:alpha val="99000"/>
                  </a:srgbClr>
                </a:solidFill>
                <a:latin typeface="Segoe UI Light" pitchFamily="34" charset="0"/>
              </a:rPr>
              <a:t>Method</a:t>
            </a:r>
          </a:p>
          <a:p>
            <a:pPr marL="0" lvl="1" algn="ctr">
              <a:spcBef>
                <a:spcPts val="300"/>
              </a:spcBef>
              <a:buSzPct val="80000"/>
            </a:pPr>
            <a:r>
              <a:rPr lang="en-US" sz="2000" dirty="0">
                <a:ln>
                  <a:solidFill>
                    <a:srgbClr val="FFFFFF">
                      <a:alpha val="0"/>
                    </a:srgbClr>
                  </a:solidFill>
                </a:ln>
                <a:solidFill>
                  <a:srgbClr val="FFFFFF">
                    <a:alpha val="99000"/>
                  </a:srgbClr>
                </a:solidFill>
              </a:rPr>
              <a:t>Called when role is to be shutdown, graceful exit.</a:t>
            </a:r>
          </a:p>
          <a:p>
            <a:pPr marL="0" lvl="1" algn="ctr">
              <a:spcBef>
                <a:spcPts val="300"/>
              </a:spcBef>
              <a:buSzPct val="80000"/>
            </a:pPr>
            <a:r>
              <a:rPr lang="en-US" sz="2000" dirty="0">
                <a:ln>
                  <a:solidFill>
                    <a:srgbClr val="FFFFFF">
                      <a:alpha val="0"/>
                    </a:srgbClr>
                  </a:solidFill>
                </a:ln>
                <a:solidFill>
                  <a:srgbClr val="FFFFFF">
                    <a:alpha val="99000"/>
                  </a:srgbClr>
                </a:solidFill>
              </a:rPr>
              <a:t>30 Seconds to tidy </a:t>
            </a:r>
            <a:r>
              <a:rPr lang="en-US" sz="2000" dirty="0" smtClean="0">
                <a:ln>
                  <a:solidFill>
                    <a:srgbClr val="FFFFFF">
                      <a:alpha val="0"/>
                    </a:srgbClr>
                  </a:solidFill>
                </a:ln>
                <a:solidFill>
                  <a:srgbClr val="FFFFFF"/>
                </a:solidFill>
              </a:rPr>
              <a:t>up.</a:t>
            </a:r>
            <a:endParaRPr lang="en-US" sz="2000" dirty="0">
              <a:ln>
                <a:solidFill>
                  <a:srgbClr val="FFFFFF">
                    <a:alpha val="0"/>
                  </a:srgbClr>
                </a:solidFill>
              </a:ln>
              <a:solidFill>
                <a:srgbClr val="FFFFFF"/>
              </a:solidFill>
            </a:endParaRPr>
          </a:p>
        </p:txBody>
      </p:sp>
      <p:graphicFrame>
        <p:nvGraphicFramePr>
          <p:cNvPr id="4" name="Object 3" hidden="1"/>
          <p:cNvGraphicFramePr>
            <a:graphicFrameLocks noChangeAspect="1"/>
          </p:cNvGraphicFramePr>
          <p:nvPr>
            <p:custDataLst>
              <p:tags r:id="rId3"/>
            </p:custDataLs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47138"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4"/>
            </p:custDataLst>
          </p:nvPr>
        </p:nvSpPr>
        <p:spPr>
          <a:xfrm>
            <a:off x="519112" y="228600"/>
            <a:ext cx="11149013" cy="1107996"/>
          </a:xfrm>
        </p:spPr>
        <p:txBody>
          <a:bodyPr/>
          <a:lstStyle/>
          <a:p>
            <a:r>
              <a:rPr lang="zh-CN" altLang="en-US" sz="4000" dirty="0" smtClean="0"/>
              <a:t>针对</a:t>
            </a:r>
            <a:r>
              <a:rPr lang="en-US" sz="4000" dirty="0" smtClean="0"/>
              <a:t>.NET</a:t>
            </a:r>
            <a:r>
              <a:rPr lang="zh-CN" altLang="en-US" sz="4000" dirty="0"/>
              <a:t> </a:t>
            </a:r>
            <a:r>
              <a:rPr lang="en-US" altLang="zh-CN" sz="4000" dirty="0" smtClean="0"/>
              <a:t>Role</a:t>
            </a:r>
            <a:r>
              <a:rPr lang="zh-CN" altLang="en-US" sz="4000" dirty="0" smtClean="0"/>
              <a:t>，可以编写</a:t>
            </a:r>
            <a:r>
              <a:rPr lang="zh-CN" altLang="en-US" sz="4000" dirty="0"/>
              <a:t>一</a:t>
            </a:r>
            <a:r>
              <a:rPr lang="zh-CN" altLang="en-US" sz="4000" dirty="0" smtClean="0"/>
              <a:t>个类自定义</a:t>
            </a:r>
            <a:r>
              <a:rPr lang="en-US" altLang="zh-CN" sz="4000" dirty="0" smtClean="0"/>
              <a:t>Role</a:t>
            </a:r>
            <a:r>
              <a:rPr lang="zh-CN" altLang="en-US" sz="4000" dirty="0" smtClean="0"/>
              <a:t>在不同阶段的行为</a:t>
            </a:r>
            <a:endParaRPr lang="en-US" sz="4000" dirty="0"/>
          </a:p>
        </p:txBody>
      </p:sp>
    </p:spTree>
    <p:extLst>
      <p:ext uri="{BB962C8B-B14F-4D97-AF65-F5344CB8AC3E}">
        <p14:creationId xmlns:p14="http://schemas.microsoft.com/office/powerpoint/2010/main" val="3003254127"/>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48162"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0" y="0"/>
                        <a:ext cx="158750" cy="158750"/>
                      </a:xfrm>
                      <a:prstGeom prst="rect">
                        <a:avLst/>
                      </a:prstGeom>
                    </p:spPr>
                  </p:pic>
                </p:oleObj>
              </mc:Fallback>
            </mc:AlternateContent>
          </a:graphicData>
        </a:graphic>
      </p:graphicFrame>
      <p:sp>
        <p:nvSpPr>
          <p:cNvPr id="4" name="TextBox 3"/>
          <p:cNvSpPr txBox="1"/>
          <p:nvPr>
            <p:custDataLst>
              <p:tags r:id="rId3"/>
            </p:custDataLst>
          </p:nvPr>
        </p:nvSpPr>
        <p:spPr>
          <a:xfrm>
            <a:off x="516572" y="1601291"/>
            <a:ext cx="11155680" cy="769441"/>
          </a:xfrm>
          <a:prstGeom prst="rect">
            <a:avLst/>
          </a:prstGeom>
          <a:noFill/>
        </p:spPr>
        <p:txBody>
          <a:bodyPr wrap="square" lIns="0" tIns="0" rIns="0" bIns="0" rtlCol="0">
            <a:spAutoFit/>
          </a:bodyPr>
          <a:lstStyle/>
          <a:p>
            <a:pPr marL="342900" indent="-342900">
              <a:spcBef>
                <a:spcPts val="1200"/>
              </a:spcBef>
              <a:buFont typeface="Arial" panose="020B0604020202020204" pitchFamily="34" charset="0"/>
              <a:buChar char="•"/>
            </a:pPr>
            <a:r>
              <a:rPr lang="zh-CN" altLang="en-US" sz="2000" dirty="0" smtClean="0">
                <a:ln>
                  <a:solidFill>
                    <a:schemeClr val="bg1">
                      <a:alpha val="0"/>
                    </a:schemeClr>
                  </a:solidFill>
                </a:ln>
                <a:solidFill>
                  <a:schemeClr val="accent2">
                    <a:alpha val="99000"/>
                  </a:schemeClr>
                </a:solidFill>
                <a:latin typeface="Segoe Light" pitchFamily="34" charset="0"/>
              </a:rPr>
              <a:t>执行一条命令，如文件拷贝</a:t>
            </a:r>
            <a:endParaRPr lang="en-US" sz="2000" dirty="0" smtClean="0">
              <a:ln>
                <a:solidFill>
                  <a:schemeClr val="bg1">
                    <a:alpha val="0"/>
                  </a:schemeClr>
                </a:solidFill>
              </a:ln>
              <a:solidFill>
                <a:schemeClr val="accent2">
                  <a:alpha val="99000"/>
                </a:schemeClr>
              </a:solidFill>
              <a:latin typeface="Segoe Light" pitchFamily="34" charset="0"/>
            </a:endParaRPr>
          </a:p>
          <a:p>
            <a:pPr marL="342900" indent="-342900">
              <a:spcBef>
                <a:spcPts val="1200"/>
              </a:spcBef>
              <a:buFont typeface="Arial" panose="020B0604020202020204" pitchFamily="34" charset="0"/>
              <a:buChar char="•"/>
            </a:pPr>
            <a:r>
              <a:rPr lang="zh-CN" altLang="en-US" sz="2000" dirty="0" smtClean="0">
                <a:ln>
                  <a:solidFill>
                    <a:schemeClr val="bg1">
                      <a:alpha val="0"/>
                    </a:schemeClr>
                  </a:solidFill>
                </a:ln>
                <a:solidFill>
                  <a:schemeClr val="accent2">
                    <a:alpha val="99000"/>
                  </a:schemeClr>
                </a:solidFill>
                <a:latin typeface="Segoe Light" pitchFamily="34" charset="0"/>
              </a:rPr>
              <a:t>运行一个程序，如</a:t>
            </a:r>
            <a:r>
              <a:rPr lang="en-US" altLang="zh-CN" sz="2000" dirty="0" smtClean="0">
                <a:ln>
                  <a:solidFill>
                    <a:schemeClr val="bg1">
                      <a:alpha val="0"/>
                    </a:schemeClr>
                  </a:solidFill>
                </a:ln>
                <a:solidFill>
                  <a:schemeClr val="accent2">
                    <a:alpha val="99000"/>
                  </a:schemeClr>
                </a:solidFill>
                <a:latin typeface="Segoe Light" pitchFamily="34" charset="0"/>
              </a:rPr>
              <a:t>Java</a:t>
            </a:r>
            <a:endParaRPr lang="en-US" sz="2000" dirty="0">
              <a:ln>
                <a:solidFill>
                  <a:schemeClr val="bg1">
                    <a:alpha val="0"/>
                  </a:schemeClr>
                </a:solidFill>
              </a:ln>
              <a:solidFill>
                <a:schemeClr val="accent2">
                  <a:alpha val="99000"/>
                </a:schemeClr>
              </a:solidFill>
              <a:latin typeface="Segoe Light" pitchFamily="34" charset="0"/>
            </a:endParaRPr>
          </a:p>
        </p:txBody>
      </p:sp>
      <p:sp>
        <p:nvSpPr>
          <p:cNvPr id="2" name="Title 1"/>
          <p:cNvSpPr>
            <a:spLocks noGrp="1"/>
          </p:cNvSpPr>
          <p:nvPr>
            <p:ph type="title"/>
            <p:custDataLst>
              <p:tags r:id="rId4"/>
            </p:custDataLst>
          </p:nvPr>
        </p:nvSpPr>
        <p:spPr>
          <a:xfrm>
            <a:off x="516572" y="228600"/>
            <a:ext cx="11155680" cy="1107996"/>
          </a:xfrm>
        </p:spPr>
        <p:txBody>
          <a:bodyPr/>
          <a:lstStyle/>
          <a:p>
            <a:r>
              <a:rPr lang="zh-CN" altLang="en-US" sz="4000" dirty="0" smtClean="0"/>
              <a:t>针对非</a:t>
            </a:r>
            <a:r>
              <a:rPr lang="en-US" altLang="zh-CN" sz="4000" dirty="0" smtClean="0"/>
              <a:t>.NET </a:t>
            </a:r>
            <a:r>
              <a:rPr lang="en-US" sz="4000" dirty="0" smtClean="0"/>
              <a:t>Role</a:t>
            </a:r>
            <a:r>
              <a:rPr lang="zh-CN" altLang="en-US" sz="4000" dirty="0" smtClean="0"/>
              <a:t>，可以在配置文件中自定义</a:t>
            </a:r>
            <a:r>
              <a:rPr lang="en-US" sz="4000" dirty="0" smtClean="0"/>
              <a:t> </a:t>
            </a:r>
            <a:r>
              <a:rPr lang="en-US" altLang="zh-CN" sz="4000" dirty="0"/>
              <a:t>Role</a:t>
            </a:r>
            <a:r>
              <a:rPr lang="zh-CN" altLang="en-US" sz="4000" dirty="0"/>
              <a:t>在不同阶段的行为</a:t>
            </a:r>
            <a:endParaRPr lang="en-US" sz="4000" dirty="0"/>
          </a:p>
        </p:txBody>
      </p:sp>
      <p:sp>
        <p:nvSpPr>
          <p:cNvPr id="6" name="Content Placeholder 2"/>
          <p:cNvSpPr>
            <a:spLocks noGrp="1"/>
          </p:cNvSpPr>
          <p:nvPr>
            <p:ph sz="quarter" idx="10"/>
            <p:custDataLst>
              <p:tags r:id="rId5"/>
            </p:custDataLst>
          </p:nvPr>
        </p:nvSpPr>
        <p:spPr>
          <a:xfrm>
            <a:off x="516572" y="2526631"/>
            <a:ext cx="11155680" cy="4647426"/>
          </a:xfrm>
          <a:noFill/>
        </p:spPr>
        <p:txBody>
          <a:bodyPr/>
          <a:lstStyle/>
          <a:p>
            <a:pPr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xml</a:t>
            </a:r>
            <a:r>
              <a:rPr lang="en-US" sz="1400" dirty="0">
                <a:ln>
                  <a:solidFill>
                    <a:srgbClr val="FFFFFF">
                      <a:alpha val="0"/>
                    </a:srgbClr>
                  </a:solidFill>
                </a:ln>
                <a:solidFill>
                  <a:schemeClr val="accent6"/>
                </a:solidFill>
              </a:rPr>
              <a:t> </a:t>
            </a:r>
            <a:r>
              <a:rPr lang="en-US" sz="1400" dirty="0">
                <a:ln>
                  <a:solidFill>
                    <a:srgbClr val="FFFFFF">
                      <a:alpha val="0"/>
                    </a:srgbClr>
                  </a:solidFill>
                </a:ln>
                <a:solidFill>
                  <a:schemeClr val="accent5"/>
                </a:solidFill>
              </a:rPr>
              <a:t>version</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1.0</a:t>
            </a:r>
            <a:r>
              <a:rPr lang="en-US" sz="1400" dirty="0">
                <a:solidFill>
                  <a:schemeClr val="accent6"/>
                </a:solidFill>
              </a:rPr>
              <a:t>"</a:t>
            </a:r>
            <a:r>
              <a:rPr lang="en-US" sz="1400" dirty="0" smtClean="0">
                <a:ln>
                  <a:solidFill>
                    <a:srgbClr val="FFFFFF">
                      <a:alpha val="0"/>
                    </a:srgbClr>
                  </a:solidFill>
                </a:ln>
                <a:solidFill>
                  <a:schemeClr val="accent6"/>
                </a:solidFill>
              </a:rPr>
              <a:t> </a:t>
            </a:r>
            <a:r>
              <a:rPr lang="en-US" sz="1400" dirty="0">
                <a:ln>
                  <a:solidFill>
                    <a:srgbClr val="FFFFFF">
                      <a:alpha val="0"/>
                    </a:srgbClr>
                  </a:solidFill>
                </a:ln>
                <a:solidFill>
                  <a:schemeClr val="accent5"/>
                </a:solidFill>
              </a:rPr>
              <a:t>encoding</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utf-8</a:t>
            </a:r>
            <a:r>
              <a:rPr lang="en-US" sz="1400" dirty="0">
                <a:solidFill>
                  <a:schemeClr val="accent6"/>
                </a:solidFill>
              </a:rPr>
              <a:t>"</a:t>
            </a:r>
            <a:r>
              <a:rPr lang="en-US" sz="1400" dirty="0" smtClean="0">
                <a:ln>
                  <a:solidFill>
                    <a:srgbClr val="FFFFFF">
                      <a:alpha val="0"/>
                    </a:srgbClr>
                  </a:solidFill>
                </a:ln>
                <a:solidFill>
                  <a:schemeClr val="accent6"/>
                </a:solidFill>
              </a:rPr>
              <a:t>?&gt;</a:t>
            </a:r>
            <a:endParaRPr lang="en-US" sz="1400" dirty="0">
              <a:ln>
                <a:solidFill>
                  <a:srgbClr val="FFFFFF">
                    <a:alpha val="0"/>
                  </a:srgbClr>
                </a:solidFill>
              </a:ln>
              <a:solidFill>
                <a:schemeClr val="accent6"/>
              </a:solidFill>
            </a:endParaRPr>
          </a:p>
          <a:p>
            <a:pPr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ServiceDefinition </a:t>
            </a:r>
            <a:r>
              <a:rPr lang="en-US" sz="1400" dirty="0">
                <a:ln>
                  <a:solidFill>
                    <a:srgbClr val="FFFFFF">
                      <a:alpha val="0"/>
                    </a:srgbClr>
                  </a:solidFill>
                </a:ln>
                <a:solidFill>
                  <a:schemeClr val="accent5"/>
                </a:solidFill>
              </a:rPr>
              <a:t>name</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WindowsAzureProject11</a:t>
            </a:r>
            <a:r>
              <a:rPr lang="en-US" sz="1400" dirty="0">
                <a:solidFill>
                  <a:schemeClr val="accent6"/>
                </a:solidFill>
              </a:rPr>
              <a:t>"</a:t>
            </a:r>
            <a:r>
              <a:rPr lang="en-US" sz="1400" dirty="0" smtClean="0">
                <a:ln>
                  <a:solidFill>
                    <a:srgbClr val="FFFFFF">
                      <a:alpha val="0"/>
                    </a:srgbClr>
                  </a:solidFill>
                </a:ln>
                <a:solidFill>
                  <a:schemeClr val="accent6"/>
                </a:solidFill>
              </a:rPr>
              <a:t> </a:t>
            </a:r>
            <a:r>
              <a:rPr lang="en-US" sz="1400" dirty="0">
                <a:ln>
                  <a:solidFill>
                    <a:srgbClr val="FFFFFF">
                      <a:alpha val="0"/>
                    </a:srgbClr>
                  </a:solidFill>
                </a:ln>
                <a:solidFill>
                  <a:schemeClr val="accent5"/>
                </a:solidFill>
              </a:rPr>
              <a:t>xmlns</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u="sng" dirty="0" smtClean="0">
                <a:ln>
                  <a:solidFill>
                    <a:srgbClr val="FFFFFF">
                      <a:alpha val="0"/>
                    </a:srgbClr>
                  </a:solidFill>
                </a:ln>
                <a:solidFill>
                  <a:schemeClr val="accent6"/>
                </a:solidFill>
              </a:rPr>
              <a:t>http</a:t>
            </a:r>
            <a:r>
              <a:rPr lang="en-US" sz="1400" u="sng" dirty="0">
                <a:ln>
                  <a:solidFill>
                    <a:srgbClr val="FFFFFF">
                      <a:alpha val="0"/>
                    </a:srgbClr>
                  </a:solidFill>
                </a:ln>
                <a:solidFill>
                  <a:schemeClr val="accent6"/>
                </a:solidFill>
              </a:rPr>
              <a:t>://</a:t>
            </a:r>
            <a:r>
              <a:rPr lang="en-US" sz="1400" u="sng" dirty="0" smtClean="0">
                <a:ln>
                  <a:solidFill>
                    <a:srgbClr val="FFFFFF">
                      <a:alpha val="0"/>
                    </a:srgbClr>
                  </a:solidFill>
                </a:ln>
                <a:solidFill>
                  <a:schemeClr val="accent6"/>
                </a:solidFill>
              </a:rPr>
              <a:t>schemas.microsoft.com/ServiceHosting/2008/10/ServiceDefinition</a:t>
            </a:r>
            <a:r>
              <a:rPr lang="en-US" sz="1400" dirty="0">
                <a:solidFill>
                  <a:schemeClr val="accent6"/>
                </a:solidFill>
              </a:rPr>
              <a:t>"</a:t>
            </a:r>
            <a:r>
              <a:rPr lang="en-US" sz="1400" dirty="0" smtClean="0">
                <a:ln>
                  <a:solidFill>
                    <a:srgbClr val="FFFFFF">
                      <a:alpha val="0"/>
                    </a:srgbClr>
                  </a:solidFill>
                </a:ln>
                <a:solidFill>
                  <a:schemeClr val="accent6"/>
                </a:solidFill>
              </a:rPr>
              <a:t>&gt;</a:t>
            </a:r>
            <a:endParaRPr lang="en-US" sz="1400" dirty="0">
              <a:ln>
                <a:solidFill>
                  <a:srgbClr val="FFFFFF">
                    <a:alpha val="0"/>
                  </a:srgbClr>
                </a:solidFill>
              </a:ln>
              <a:solidFill>
                <a:schemeClr val="accent6"/>
              </a:solidFill>
            </a:endParaRPr>
          </a:p>
          <a:p>
            <a:pPr marL="228600"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WorkerRole </a:t>
            </a:r>
            <a:r>
              <a:rPr lang="en-US" sz="1400" dirty="0">
                <a:ln>
                  <a:solidFill>
                    <a:srgbClr val="FFFFFF">
                      <a:alpha val="0"/>
                    </a:srgbClr>
                  </a:solidFill>
                </a:ln>
                <a:solidFill>
                  <a:schemeClr val="accent5"/>
                </a:solidFill>
              </a:rPr>
              <a:t>name</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WorkerRole1</a:t>
            </a:r>
            <a:r>
              <a:rPr lang="en-US" sz="1400" dirty="0">
                <a:solidFill>
                  <a:schemeClr val="accent6"/>
                </a:solidFill>
              </a:rPr>
              <a:t>"</a:t>
            </a:r>
            <a:r>
              <a:rPr lang="en-US" sz="1400" dirty="0" smtClean="0">
                <a:ln>
                  <a:solidFill>
                    <a:srgbClr val="FFFFFF">
                      <a:alpha val="0"/>
                    </a:srgbClr>
                  </a:solidFill>
                </a:ln>
                <a:solidFill>
                  <a:schemeClr val="accent6"/>
                </a:solidFill>
              </a:rPr>
              <a:t> </a:t>
            </a:r>
            <a:r>
              <a:rPr lang="en-US" sz="1400" dirty="0">
                <a:ln>
                  <a:solidFill>
                    <a:srgbClr val="FFFFFF">
                      <a:alpha val="0"/>
                    </a:srgbClr>
                  </a:solidFill>
                </a:ln>
                <a:solidFill>
                  <a:schemeClr val="accent5"/>
                </a:solidFill>
              </a:rPr>
              <a:t>vmsize</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Small</a:t>
            </a:r>
            <a:r>
              <a:rPr lang="en-US" sz="1400" dirty="0">
                <a:solidFill>
                  <a:schemeClr val="accent6"/>
                </a:solidFill>
              </a:rPr>
              <a:t>"</a:t>
            </a:r>
            <a:r>
              <a:rPr lang="en-US" sz="1400" dirty="0" smtClean="0">
                <a:ln>
                  <a:solidFill>
                    <a:srgbClr val="FFFFFF">
                      <a:alpha val="0"/>
                    </a:srgbClr>
                  </a:solidFill>
                </a:ln>
                <a:solidFill>
                  <a:schemeClr val="accent6"/>
                </a:solidFill>
              </a:rPr>
              <a:t>&gt;</a:t>
            </a:r>
            <a:endParaRPr lang="en-US" sz="1400" dirty="0">
              <a:ln>
                <a:solidFill>
                  <a:srgbClr val="FFFFFF">
                    <a:alpha val="0"/>
                  </a:srgbClr>
                </a:solidFill>
              </a:ln>
              <a:solidFill>
                <a:schemeClr val="accent6"/>
              </a:solidFill>
            </a:endParaRPr>
          </a:p>
          <a:p>
            <a:pPr marL="635000"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Runtime</a:t>
            </a:r>
            <a:r>
              <a:rPr lang="en-US" sz="1400" dirty="0">
                <a:ln>
                  <a:solidFill>
                    <a:srgbClr val="FFFFFF">
                      <a:alpha val="0"/>
                    </a:srgbClr>
                  </a:solidFill>
                </a:ln>
                <a:solidFill>
                  <a:schemeClr val="accent6"/>
                </a:solidFill>
              </a:rPr>
              <a:t> </a:t>
            </a:r>
            <a:r>
              <a:rPr lang="en-US" sz="1400" dirty="0">
                <a:ln>
                  <a:solidFill>
                    <a:srgbClr val="FFFFFF">
                      <a:alpha val="0"/>
                    </a:srgbClr>
                  </a:solidFill>
                </a:ln>
                <a:solidFill>
                  <a:schemeClr val="accent5"/>
                </a:solidFill>
              </a:rPr>
              <a:t>executionContext</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limited</a:t>
            </a:r>
            <a:r>
              <a:rPr lang="en-US" sz="1400" dirty="0">
                <a:solidFill>
                  <a:schemeClr val="accent6"/>
                </a:solidFill>
              </a:rPr>
              <a:t>"</a:t>
            </a:r>
            <a:r>
              <a:rPr lang="en-US" sz="1400" dirty="0" smtClean="0">
                <a:ln>
                  <a:solidFill>
                    <a:srgbClr val="FFFFFF">
                      <a:alpha val="0"/>
                    </a:srgbClr>
                  </a:solidFill>
                </a:ln>
                <a:solidFill>
                  <a:schemeClr val="accent6"/>
                </a:solidFill>
              </a:rPr>
              <a:t>&gt;</a:t>
            </a:r>
            <a:endParaRPr lang="en-US" sz="1400" dirty="0">
              <a:ln>
                <a:solidFill>
                  <a:srgbClr val="FFFFFF">
                    <a:alpha val="0"/>
                  </a:srgbClr>
                </a:solidFill>
              </a:ln>
              <a:solidFill>
                <a:schemeClr val="accent6"/>
              </a:solidFill>
            </a:endParaRPr>
          </a:p>
          <a:p>
            <a:pPr marL="914400" lvl="0"/>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EntryPoint</a:t>
            </a:r>
            <a:r>
              <a:rPr lang="en-US" sz="1400" dirty="0">
                <a:ln>
                  <a:solidFill>
                    <a:srgbClr val="FFFFFF">
                      <a:alpha val="0"/>
                    </a:srgbClr>
                  </a:solidFill>
                </a:ln>
                <a:solidFill>
                  <a:schemeClr val="accent6"/>
                </a:solidFill>
              </a:rPr>
              <a:t>&gt;</a:t>
            </a:r>
          </a:p>
          <a:p>
            <a:pPr marL="1371600"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ProgramEntryPoint </a:t>
            </a:r>
            <a:r>
              <a:rPr lang="en-US" sz="1400" dirty="0">
                <a:ln>
                  <a:solidFill>
                    <a:srgbClr val="FFFFFF">
                      <a:alpha val="0"/>
                    </a:srgbClr>
                  </a:solidFill>
                </a:ln>
                <a:solidFill>
                  <a:schemeClr val="accent5"/>
                </a:solidFill>
              </a:rPr>
              <a:t>commandLine</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myProcess.exe</a:t>
            </a:r>
            <a:r>
              <a:rPr lang="en-US" sz="1400" dirty="0">
                <a:solidFill>
                  <a:schemeClr val="accent6"/>
                </a:solidFill>
              </a:rPr>
              <a:t>"</a:t>
            </a:r>
            <a:r>
              <a:rPr lang="en-US" sz="1400" dirty="0" smtClean="0">
                <a:ln>
                  <a:solidFill>
                    <a:srgbClr val="FFFFFF">
                      <a:alpha val="0"/>
                    </a:srgbClr>
                  </a:solidFill>
                </a:ln>
                <a:solidFill>
                  <a:schemeClr val="accent6"/>
                </a:solidFill>
              </a:rPr>
              <a:t> </a:t>
            </a:r>
            <a:r>
              <a:rPr lang="en-US" sz="1400" dirty="0">
                <a:ln>
                  <a:solidFill>
                    <a:srgbClr val="FFFFFF">
                      <a:alpha val="0"/>
                    </a:srgbClr>
                  </a:solidFill>
                </a:ln>
                <a:solidFill>
                  <a:schemeClr val="accent5"/>
                </a:solidFill>
              </a:rPr>
              <a:t>setReadyOnProcessStart</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true</a:t>
            </a:r>
            <a:r>
              <a:rPr lang="en-US" sz="1400" dirty="0">
                <a:solidFill>
                  <a:schemeClr val="accent6"/>
                </a:solidFill>
              </a:rPr>
              <a:t>"</a:t>
            </a:r>
            <a:r>
              <a:rPr lang="en-US" sz="1400" dirty="0" smtClean="0">
                <a:ln>
                  <a:solidFill>
                    <a:srgbClr val="FFFFFF">
                      <a:alpha val="0"/>
                    </a:srgbClr>
                  </a:solidFill>
                </a:ln>
                <a:solidFill>
                  <a:schemeClr val="accent6"/>
                </a:solidFill>
              </a:rPr>
              <a:t> /&gt;</a:t>
            </a:r>
            <a:endParaRPr lang="en-US" sz="1400" dirty="0">
              <a:ln>
                <a:solidFill>
                  <a:srgbClr val="FFFFFF">
                    <a:alpha val="0"/>
                  </a:srgbClr>
                </a:solidFill>
              </a:ln>
              <a:solidFill>
                <a:schemeClr val="accent6"/>
              </a:solidFill>
            </a:endParaRPr>
          </a:p>
          <a:p>
            <a:pPr marL="914400"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EntryPoint</a:t>
            </a:r>
            <a:r>
              <a:rPr lang="en-US" sz="1400" dirty="0">
                <a:ln>
                  <a:solidFill>
                    <a:srgbClr val="FFFFFF">
                      <a:alpha val="0"/>
                    </a:srgbClr>
                  </a:solidFill>
                </a:ln>
                <a:solidFill>
                  <a:schemeClr val="accent6"/>
                </a:solidFill>
              </a:rPr>
              <a:t>&gt;</a:t>
            </a:r>
          </a:p>
          <a:p>
            <a:pPr marL="800100"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Runtime</a:t>
            </a:r>
            <a:r>
              <a:rPr lang="en-US" sz="1400" dirty="0">
                <a:ln>
                  <a:solidFill>
                    <a:srgbClr val="FFFFFF">
                      <a:alpha val="0"/>
                    </a:srgbClr>
                  </a:solidFill>
                </a:ln>
                <a:solidFill>
                  <a:schemeClr val="accent6"/>
                </a:solidFill>
              </a:rPr>
              <a:t>&gt;</a:t>
            </a:r>
          </a:p>
          <a:p>
            <a:pPr marL="800100"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Endpoints</a:t>
            </a:r>
            <a:r>
              <a:rPr lang="en-US" sz="1400" dirty="0">
                <a:ln>
                  <a:solidFill>
                    <a:srgbClr val="FFFFFF">
                      <a:alpha val="0"/>
                    </a:srgbClr>
                  </a:solidFill>
                </a:ln>
                <a:solidFill>
                  <a:schemeClr val="accent6"/>
                </a:solidFill>
              </a:rPr>
              <a:t>&gt;</a:t>
            </a:r>
          </a:p>
          <a:p>
            <a:pPr marL="914400"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InputEndpoint </a:t>
            </a:r>
            <a:r>
              <a:rPr lang="en-US" sz="1400" dirty="0">
                <a:ln>
                  <a:solidFill>
                    <a:srgbClr val="FFFFFF">
                      <a:alpha val="0"/>
                    </a:srgbClr>
                  </a:solidFill>
                </a:ln>
                <a:solidFill>
                  <a:schemeClr val="accent5"/>
                </a:solidFill>
              </a:rPr>
              <a:t>name</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Endpoint1</a:t>
            </a:r>
            <a:r>
              <a:rPr lang="en-US" sz="1400" dirty="0">
                <a:solidFill>
                  <a:schemeClr val="accent6"/>
                </a:solidFill>
              </a:rPr>
              <a:t>"</a:t>
            </a:r>
            <a:r>
              <a:rPr lang="en-US" sz="1400" dirty="0" smtClean="0">
                <a:ln>
                  <a:solidFill>
                    <a:srgbClr val="FFFFFF">
                      <a:alpha val="0"/>
                    </a:srgbClr>
                  </a:solidFill>
                </a:ln>
                <a:solidFill>
                  <a:schemeClr val="accent6"/>
                </a:solidFill>
              </a:rPr>
              <a:t> </a:t>
            </a:r>
            <a:r>
              <a:rPr lang="en-US" sz="1400" dirty="0">
                <a:ln>
                  <a:solidFill>
                    <a:srgbClr val="FFFFFF">
                      <a:alpha val="0"/>
                    </a:srgbClr>
                  </a:solidFill>
                </a:ln>
                <a:solidFill>
                  <a:schemeClr val="accent5"/>
                </a:solidFill>
              </a:rPr>
              <a:t>protocol</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tcp</a:t>
            </a:r>
            <a:r>
              <a:rPr lang="en-US" sz="1400" dirty="0">
                <a:solidFill>
                  <a:schemeClr val="accent6"/>
                </a:solidFill>
              </a:rPr>
              <a:t>"</a:t>
            </a:r>
            <a:r>
              <a:rPr lang="en-US" sz="1400" dirty="0" smtClean="0">
                <a:ln>
                  <a:solidFill>
                    <a:srgbClr val="FFFFFF">
                      <a:alpha val="0"/>
                    </a:srgbClr>
                  </a:solidFill>
                </a:ln>
                <a:solidFill>
                  <a:schemeClr val="accent6"/>
                </a:solidFill>
              </a:rPr>
              <a:t> </a:t>
            </a:r>
            <a:r>
              <a:rPr lang="en-US" sz="1400" dirty="0">
                <a:ln>
                  <a:solidFill>
                    <a:srgbClr val="FFFFFF">
                      <a:alpha val="0"/>
                    </a:srgbClr>
                  </a:solidFill>
                </a:ln>
                <a:solidFill>
                  <a:schemeClr val="accent5"/>
                </a:solidFill>
              </a:rPr>
              <a:t>port</a:t>
            </a:r>
            <a:r>
              <a:rPr lang="en-US" sz="1400" dirty="0" smtClean="0">
                <a:ln>
                  <a:solidFill>
                    <a:srgbClr val="FFFFFF">
                      <a:alpha val="0"/>
                    </a:srgbClr>
                  </a:solidFill>
                </a:ln>
                <a:solidFill>
                  <a:schemeClr val="accent6"/>
                </a:solidFill>
              </a:rPr>
              <a:t>=</a:t>
            </a:r>
            <a:r>
              <a:rPr lang="en-US" sz="1400" dirty="0">
                <a:solidFill>
                  <a:schemeClr val="accent6"/>
                </a:solidFill>
              </a:rPr>
              <a:t>"</a:t>
            </a:r>
            <a:r>
              <a:rPr lang="en-US" sz="1400" dirty="0" smtClean="0">
                <a:ln>
                  <a:solidFill>
                    <a:srgbClr val="FFFFFF">
                      <a:alpha val="0"/>
                    </a:srgbClr>
                  </a:solidFill>
                </a:ln>
                <a:solidFill>
                  <a:schemeClr val="accent6"/>
                </a:solidFill>
              </a:rPr>
              <a:t>80</a:t>
            </a:r>
            <a:r>
              <a:rPr lang="en-US" sz="1400" dirty="0" smtClean="0">
                <a:solidFill>
                  <a:schemeClr val="accent6"/>
                </a:solidFill>
              </a:rPr>
              <a:t>" </a:t>
            </a:r>
            <a:r>
              <a:rPr lang="en-US" sz="1400" dirty="0" smtClean="0">
                <a:ln>
                  <a:solidFill>
                    <a:srgbClr val="FFFFFF">
                      <a:alpha val="0"/>
                    </a:srgbClr>
                  </a:solidFill>
                </a:ln>
                <a:solidFill>
                  <a:schemeClr val="accent6"/>
                </a:solidFill>
              </a:rPr>
              <a:t>/&gt;</a:t>
            </a:r>
            <a:endParaRPr lang="en-US" sz="1400" dirty="0">
              <a:ln>
                <a:solidFill>
                  <a:srgbClr val="FFFFFF">
                    <a:alpha val="0"/>
                  </a:srgbClr>
                </a:solidFill>
              </a:ln>
              <a:solidFill>
                <a:schemeClr val="accent6"/>
              </a:solidFill>
            </a:endParaRPr>
          </a:p>
          <a:p>
            <a:pPr marL="635000"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Endpoints</a:t>
            </a:r>
            <a:r>
              <a:rPr lang="en-US" sz="1400" dirty="0">
                <a:ln>
                  <a:solidFill>
                    <a:srgbClr val="FFFFFF">
                      <a:alpha val="0"/>
                    </a:srgbClr>
                  </a:solidFill>
                </a:ln>
                <a:solidFill>
                  <a:schemeClr val="accent6"/>
                </a:solidFill>
              </a:rPr>
              <a:t>&gt;</a:t>
            </a:r>
          </a:p>
          <a:p>
            <a:pPr marL="228600"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WorkerRole</a:t>
            </a:r>
            <a:r>
              <a:rPr lang="en-US" sz="1400" dirty="0">
                <a:ln>
                  <a:solidFill>
                    <a:srgbClr val="FFFFFF">
                      <a:alpha val="0"/>
                    </a:srgbClr>
                  </a:solidFill>
                </a:ln>
                <a:solidFill>
                  <a:schemeClr val="accent6"/>
                </a:solidFill>
              </a:rPr>
              <a:t>&gt;</a:t>
            </a:r>
          </a:p>
          <a:p>
            <a:pPr lvl="0"/>
            <a:r>
              <a:rPr lang="en-US" sz="1400" dirty="0">
                <a:ln>
                  <a:solidFill>
                    <a:srgbClr val="FFFFFF">
                      <a:alpha val="0"/>
                    </a:srgbClr>
                  </a:solidFill>
                </a:ln>
                <a:solidFill>
                  <a:schemeClr val="accent6"/>
                </a:solidFill>
              </a:rPr>
              <a:t>&lt;/</a:t>
            </a:r>
            <a:r>
              <a:rPr lang="en-US" sz="1400" dirty="0">
                <a:ln>
                  <a:solidFill>
                    <a:srgbClr val="FFFFFF">
                      <a:alpha val="0"/>
                    </a:srgbClr>
                  </a:solidFill>
                </a:ln>
                <a:solidFill>
                  <a:schemeClr val="accent3"/>
                </a:solidFill>
              </a:rPr>
              <a:t>ServiceDefinition</a:t>
            </a:r>
            <a:r>
              <a:rPr lang="en-US" sz="1400" dirty="0" smtClean="0">
                <a:ln>
                  <a:solidFill>
                    <a:srgbClr val="FFFFFF">
                      <a:alpha val="0"/>
                    </a:srgbClr>
                  </a:solidFill>
                </a:ln>
                <a:solidFill>
                  <a:schemeClr val="accent6"/>
                </a:solidFill>
              </a:rPr>
              <a:t>&gt;</a:t>
            </a:r>
            <a:endParaRPr lang="en-US" sz="1400" dirty="0">
              <a:ln>
                <a:solidFill>
                  <a:srgbClr val="FFFFFF">
                    <a:alpha val="0"/>
                  </a:srgbClr>
                </a:solidFill>
              </a:ln>
              <a:solidFill>
                <a:schemeClr val="accent6"/>
              </a:solidFill>
            </a:endParaRPr>
          </a:p>
        </p:txBody>
      </p:sp>
    </p:spTree>
    <p:extLst>
      <p:ext uri="{BB962C8B-B14F-4D97-AF65-F5344CB8AC3E}">
        <p14:creationId xmlns:p14="http://schemas.microsoft.com/office/powerpoint/2010/main" val="1816168450"/>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519113" y="1446179"/>
            <a:ext cx="11149012" cy="4821271"/>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168208902"/>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6494"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Worker Role Patterns</a:t>
            </a:r>
            <a:endParaRPr lang="en-US" dirty="0"/>
          </a:p>
        </p:txBody>
      </p:sp>
      <p:sp>
        <p:nvSpPr>
          <p:cNvPr id="3" name="Content Placeholder 2"/>
          <p:cNvSpPr>
            <a:spLocks noGrp="1"/>
          </p:cNvSpPr>
          <p:nvPr>
            <p:ph sz="quarter" idx="10"/>
            <p:custDataLst>
              <p:tags r:id="rId4"/>
            </p:custDataLst>
          </p:nvPr>
        </p:nvSpPr>
        <p:spPr>
          <a:xfrm>
            <a:off x="803926" y="1463675"/>
            <a:ext cx="11155680" cy="4924425"/>
          </a:xfrm>
        </p:spPr>
        <p:txBody>
          <a:bodyPr/>
          <a:lstStyle/>
          <a:p>
            <a:r>
              <a:rPr lang="en-US" sz="3600" dirty="0" smtClean="0">
                <a:solidFill>
                  <a:schemeClr val="bg1">
                    <a:alpha val="99000"/>
                  </a:schemeClr>
                </a:solidFill>
                <a:latin typeface="Segoe UI Light" pitchFamily="34" charset="0"/>
              </a:rPr>
              <a:t>Queue Polling Worker</a:t>
            </a:r>
          </a:p>
          <a:p>
            <a:pPr marL="0" lvl="1"/>
            <a:r>
              <a:rPr lang="en-US" sz="2000" dirty="0" smtClean="0">
                <a:solidFill>
                  <a:schemeClr val="accent6">
                    <a:lumMod val="20000"/>
                    <a:lumOff val="80000"/>
                    <a:alpha val="99000"/>
                  </a:schemeClr>
                </a:solidFill>
              </a:rPr>
              <a:t>Poll and Pop Messages within while(true) loop</a:t>
            </a:r>
          </a:p>
          <a:p>
            <a:pPr marL="0" lvl="1"/>
            <a:r>
              <a:rPr lang="en-US" sz="2000" dirty="0" smtClean="0">
                <a:solidFill>
                  <a:schemeClr val="accent6">
                    <a:lumMod val="20000"/>
                    <a:lumOff val="80000"/>
                    <a:alpha val="99000"/>
                  </a:schemeClr>
                </a:solidFill>
              </a:rPr>
              <a:t>E.g. Map/Reduce pattern, background image processing</a:t>
            </a:r>
          </a:p>
          <a:p>
            <a:r>
              <a:rPr lang="en-US" sz="3600" dirty="0" smtClean="0">
                <a:solidFill>
                  <a:schemeClr val="bg1">
                    <a:alpha val="99000"/>
                  </a:schemeClr>
                </a:solidFill>
                <a:latin typeface="Segoe UI Light" pitchFamily="34" charset="0"/>
              </a:rPr>
              <a:t>Listening Worker Role</a:t>
            </a:r>
          </a:p>
          <a:p>
            <a:pPr marL="0" lvl="1"/>
            <a:r>
              <a:rPr lang="en-US" sz="2000" dirty="0" smtClean="0">
                <a:solidFill>
                  <a:schemeClr val="accent6">
                    <a:lumMod val="20000"/>
                    <a:lumOff val="80000"/>
                    <a:alpha val="99000"/>
                  </a:schemeClr>
                </a:solidFill>
              </a:rPr>
              <a:t>Create TcpListener or WCF Service Host</a:t>
            </a:r>
          </a:p>
          <a:p>
            <a:pPr marL="0" lvl="1"/>
            <a:r>
              <a:rPr lang="en-US" sz="2000" dirty="0" smtClean="0">
                <a:solidFill>
                  <a:schemeClr val="accent6">
                    <a:lumMod val="20000"/>
                    <a:lumOff val="80000"/>
                    <a:alpha val="99000"/>
                  </a:schemeClr>
                </a:solidFill>
              </a:rPr>
              <a:t>E.g. Run a .NET SMTP server or WCF Service</a:t>
            </a:r>
          </a:p>
          <a:p>
            <a:r>
              <a:rPr lang="en-US" sz="3600" dirty="0" smtClean="0">
                <a:solidFill>
                  <a:schemeClr val="bg1">
                    <a:alpha val="99000"/>
                  </a:schemeClr>
                </a:solidFill>
                <a:latin typeface="Segoe UI Light" pitchFamily="34" charset="0"/>
              </a:rPr>
              <a:t>External Process Worker Role</a:t>
            </a:r>
          </a:p>
          <a:p>
            <a:pPr marL="0" lvl="1"/>
            <a:r>
              <a:rPr lang="en-US" sz="2000" dirty="0" smtClean="0">
                <a:solidFill>
                  <a:schemeClr val="accent6">
                    <a:lumMod val="20000"/>
                    <a:lumOff val="80000"/>
                    <a:alpha val="99000"/>
                  </a:schemeClr>
                </a:solidFill>
              </a:rPr>
              <a:t>OnStart or Run method executes Process.Start()</a:t>
            </a:r>
          </a:p>
          <a:p>
            <a:pPr marL="0" lvl="1"/>
            <a:r>
              <a:rPr lang="en-US" sz="2000" dirty="0" smtClean="0">
                <a:solidFill>
                  <a:schemeClr val="accent6">
                    <a:lumMod val="20000"/>
                    <a:lumOff val="80000"/>
                    <a:alpha val="99000"/>
                  </a:schemeClr>
                </a:solidFill>
              </a:rPr>
              <a:t>Startup Task installs or executes background/foreground process</a:t>
            </a:r>
          </a:p>
          <a:p>
            <a:pPr marL="0" lvl="1"/>
            <a:r>
              <a:rPr lang="en-US" sz="2000" dirty="0" smtClean="0">
                <a:solidFill>
                  <a:schemeClr val="accent6">
                    <a:lumMod val="20000"/>
                    <a:lumOff val="80000"/>
                    <a:alpha val="99000"/>
                  </a:schemeClr>
                </a:solidFill>
              </a:rPr>
              <a:t>Custom Role Entry Point (executable or .Net assembly)</a:t>
            </a:r>
          </a:p>
          <a:p>
            <a:pPr marL="0" lvl="1"/>
            <a:r>
              <a:rPr lang="en-US" sz="2000" dirty="0" smtClean="0">
                <a:solidFill>
                  <a:schemeClr val="accent6">
                    <a:lumMod val="20000"/>
                    <a:lumOff val="80000"/>
                    <a:alpha val="99000"/>
                  </a:schemeClr>
                </a:solidFill>
              </a:rPr>
              <a:t>E.g. Run a database server, web server, distributed cache</a:t>
            </a:r>
            <a:endParaRPr lang="en-US" sz="2000" dirty="0">
              <a:solidFill>
                <a:schemeClr val="accent6">
                  <a:lumMod val="20000"/>
                  <a:lumOff val="80000"/>
                  <a:alpha val="99000"/>
                </a:schemeClr>
              </a:solidFill>
            </a:endParaRPr>
          </a:p>
        </p:txBody>
      </p:sp>
      <p:grpSp>
        <p:nvGrpSpPr>
          <p:cNvPr id="10" name="Group 9"/>
          <p:cNvGrpSpPr/>
          <p:nvPr/>
        </p:nvGrpSpPr>
        <p:grpSpPr bwMode="black">
          <a:xfrm>
            <a:off x="8305449" y="2503357"/>
            <a:ext cx="2731340" cy="2222065"/>
            <a:chOff x="5184775" y="225425"/>
            <a:chExt cx="1500188" cy="1220788"/>
          </a:xfrm>
          <a:solidFill>
            <a:srgbClr val="FFFFFF"/>
          </a:solidFill>
        </p:grpSpPr>
        <p:sp>
          <p:nvSpPr>
            <p:cNvPr id="11"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12"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13"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spTree>
    <p:extLst>
      <p:ext uri="{BB962C8B-B14F-4D97-AF65-F5344CB8AC3E}">
        <p14:creationId xmlns:p14="http://schemas.microsoft.com/office/powerpoint/2010/main" val="1391112162"/>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519113" y="1446179"/>
            <a:ext cx="11149012" cy="482127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3508110946"/>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7519"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Web Role</a:t>
            </a:r>
            <a:endParaRPr lang="en-US" dirty="0"/>
          </a:p>
        </p:txBody>
      </p:sp>
      <p:sp>
        <p:nvSpPr>
          <p:cNvPr id="3" name="Content Placeholder 2"/>
          <p:cNvSpPr>
            <a:spLocks noGrp="1"/>
          </p:cNvSpPr>
          <p:nvPr>
            <p:ph sz="quarter" idx="10"/>
            <p:custDataLst>
              <p:tags r:id="rId4"/>
            </p:custDataLst>
          </p:nvPr>
        </p:nvSpPr>
        <p:spPr>
          <a:xfrm>
            <a:off x="818916" y="1463675"/>
            <a:ext cx="11155680" cy="4832092"/>
          </a:xfrm>
        </p:spPr>
        <p:txBody>
          <a:bodyPr/>
          <a:lstStyle/>
          <a:p>
            <a:r>
              <a:rPr lang="en-US" sz="3600" dirty="0" smtClean="0">
                <a:solidFill>
                  <a:schemeClr val="bg1">
                    <a:alpha val="99000"/>
                  </a:schemeClr>
                </a:solidFill>
                <a:latin typeface="Segoe UI Light" pitchFamily="34" charset="0"/>
              </a:rPr>
              <a:t>All features of a worker role + IIS 7 or 7.5</a:t>
            </a:r>
          </a:p>
          <a:p>
            <a:r>
              <a:rPr lang="en-US" sz="3600" dirty="0" smtClean="0">
                <a:solidFill>
                  <a:schemeClr val="bg1">
                    <a:alpha val="99000"/>
                  </a:schemeClr>
                </a:solidFill>
                <a:latin typeface="Segoe UI Light" pitchFamily="34" charset="0"/>
              </a:rPr>
              <a:t>ASP.NET 3.5 SP1 or 4.0 – 64bit</a:t>
            </a:r>
          </a:p>
          <a:p>
            <a:r>
              <a:rPr lang="en-US" sz="3600" dirty="0" smtClean="0">
                <a:solidFill>
                  <a:schemeClr val="bg1">
                    <a:alpha val="99000"/>
                  </a:schemeClr>
                </a:solidFill>
                <a:latin typeface="Segoe UI Light" pitchFamily="34" charset="0"/>
              </a:rPr>
              <a:t>Hosts</a:t>
            </a:r>
          </a:p>
          <a:p>
            <a:pPr marL="0" lvl="1"/>
            <a:r>
              <a:rPr lang="en-US" sz="2000" dirty="0" smtClean="0">
                <a:solidFill>
                  <a:schemeClr val="accent4">
                    <a:lumMod val="50000"/>
                    <a:alpha val="99000"/>
                  </a:schemeClr>
                </a:solidFill>
              </a:rPr>
              <a:t>Webforms or MVC</a:t>
            </a:r>
          </a:p>
          <a:p>
            <a:pPr marL="0" lvl="1"/>
            <a:r>
              <a:rPr lang="en-US" sz="2000" dirty="0" smtClean="0">
                <a:solidFill>
                  <a:schemeClr val="accent4">
                    <a:lumMod val="50000"/>
                    <a:alpha val="99000"/>
                  </a:schemeClr>
                </a:solidFill>
              </a:rPr>
              <a:t>FastCGI applications (e.g. PHP)</a:t>
            </a:r>
          </a:p>
          <a:p>
            <a:pPr marL="0" lvl="1"/>
            <a:r>
              <a:rPr lang="en-US" sz="2000" dirty="0" smtClean="0">
                <a:solidFill>
                  <a:schemeClr val="accent4">
                    <a:lumMod val="50000"/>
                    <a:alpha val="99000"/>
                  </a:schemeClr>
                </a:solidFill>
              </a:rPr>
              <a:t>Multiple Websites</a:t>
            </a:r>
          </a:p>
          <a:p>
            <a:r>
              <a:rPr lang="en-US" sz="3600" dirty="0" smtClean="0">
                <a:solidFill>
                  <a:schemeClr val="bg1">
                    <a:alpha val="99000"/>
                  </a:schemeClr>
                </a:solidFill>
                <a:latin typeface="Segoe UI Light" pitchFamily="34" charset="0"/>
              </a:rPr>
              <a:t>Http(s)</a:t>
            </a:r>
          </a:p>
          <a:p>
            <a:r>
              <a:rPr lang="en-US" sz="3600" dirty="0" smtClean="0">
                <a:solidFill>
                  <a:schemeClr val="bg1">
                    <a:alpha val="99000"/>
                  </a:schemeClr>
                </a:solidFill>
                <a:latin typeface="Segoe UI Light" pitchFamily="34" charset="0"/>
              </a:rPr>
              <a:t>Web/Worker Hybrid</a:t>
            </a:r>
          </a:p>
          <a:p>
            <a:pPr marL="0" lvl="1"/>
            <a:r>
              <a:rPr lang="en-US" sz="2000" dirty="0" smtClean="0">
                <a:solidFill>
                  <a:schemeClr val="accent4">
                    <a:lumMod val="50000"/>
                    <a:alpha val="99000"/>
                  </a:schemeClr>
                </a:solidFill>
              </a:rPr>
              <a:t>Can optionally implement RoleEntryPoint</a:t>
            </a:r>
            <a:endParaRPr lang="en-US" sz="2000" dirty="0">
              <a:solidFill>
                <a:schemeClr val="accent4">
                  <a:lumMod val="50000"/>
                  <a:alpha val="99000"/>
                </a:schemeClr>
              </a:solidFill>
            </a:endParaRPr>
          </a:p>
        </p:txBody>
      </p:sp>
      <p:sp>
        <p:nvSpPr>
          <p:cNvPr id="10" name="Freeform 62"/>
          <p:cNvSpPr>
            <a:spLocks noEditPoints="1"/>
          </p:cNvSpPr>
          <p:nvPr/>
        </p:nvSpPr>
        <p:spPr bwMode="black">
          <a:xfrm>
            <a:off x="8409483" y="2593299"/>
            <a:ext cx="2294722" cy="2294126"/>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3587887377"/>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103460267"/>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8543"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19112" y="228600"/>
            <a:ext cx="11149013" cy="609398"/>
          </a:xfrm>
        </p:spPr>
        <p:txBody>
          <a:bodyPr/>
          <a:lstStyle/>
          <a:p>
            <a:r>
              <a:rPr lang="en-US" sz="4400" dirty="0" smtClean="0"/>
              <a:t>Cloud Service</a:t>
            </a:r>
            <a:r>
              <a:rPr lang="zh-CN" altLang="en-US" sz="4400" dirty="0" smtClean="0"/>
              <a:t>的</a:t>
            </a:r>
            <a:r>
              <a:rPr lang="en-US" altLang="zh-CN" sz="4400" dirty="0" smtClean="0"/>
              <a:t>3</a:t>
            </a:r>
            <a:r>
              <a:rPr lang="zh-CN" altLang="en-US" sz="4400" dirty="0"/>
              <a:t>个</a:t>
            </a:r>
            <a:r>
              <a:rPr lang="zh-CN" altLang="en-US" sz="4400" dirty="0" smtClean="0"/>
              <a:t>部署文件</a:t>
            </a:r>
            <a:endParaRPr lang="en-US" sz="4400" dirty="0"/>
          </a:p>
        </p:txBody>
      </p:sp>
      <p:sp>
        <p:nvSpPr>
          <p:cNvPr id="3" name="Content Placeholder 2"/>
          <p:cNvSpPr>
            <a:spLocks noGrp="1"/>
          </p:cNvSpPr>
          <p:nvPr>
            <p:ph sz="quarter" idx="10"/>
            <p:custDataLst>
              <p:tags r:id="rId4"/>
            </p:custDataLst>
          </p:nvPr>
        </p:nvSpPr>
        <p:spPr>
          <a:xfrm>
            <a:off x="519113" y="1463675"/>
            <a:ext cx="11155680" cy="4131900"/>
          </a:xfrm>
        </p:spPr>
        <p:txBody>
          <a:bodyPr/>
          <a:lstStyle/>
          <a:p>
            <a:r>
              <a:rPr lang="en-US" dirty="0" smtClean="0">
                <a:solidFill>
                  <a:schemeClr val="accent2">
                    <a:alpha val="99000"/>
                  </a:schemeClr>
                </a:solidFill>
                <a:latin typeface="Segoe UI Light" pitchFamily="34" charset="0"/>
              </a:rPr>
              <a:t>Windows Azure Services are described by two important artifacts:</a:t>
            </a:r>
          </a:p>
          <a:p>
            <a:pPr marL="0" lvl="1"/>
            <a:r>
              <a:rPr lang="en-US" dirty="0" smtClean="0">
                <a:latin typeface="Consolas" pitchFamily="49" charset="0"/>
                <a:cs typeface="Consolas" pitchFamily="49" charset="0"/>
              </a:rPr>
              <a:t>Service Definition (*.csdef)</a:t>
            </a:r>
          </a:p>
          <a:p>
            <a:pPr marL="0" lvl="1"/>
            <a:r>
              <a:rPr lang="en-US" dirty="0" smtClean="0">
                <a:latin typeface="Consolas" pitchFamily="49" charset="0"/>
                <a:cs typeface="Consolas" pitchFamily="49" charset="0"/>
              </a:rPr>
              <a:t>Service Configuration (*.cscfg)</a:t>
            </a:r>
          </a:p>
          <a:p>
            <a:pPr lvl="1"/>
            <a:endParaRPr lang="en-US" dirty="0" smtClean="0">
              <a:latin typeface="Consolas" pitchFamily="49" charset="0"/>
              <a:cs typeface="Consolas" pitchFamily="49" charset="0"/>
            </a:endParaRPr>
          </a:p>
          <a:p>
            <a:r>
              <a:rPr lang="en-US" dirty="0" smtClean="0">
                <a:solidFill>
                  <a:schemeClr val="accent2">
                    <a:alpha val="99000"/>
                  </a:schemeClr>
                </a:solidFill>
                <a:latin typeface="Segoe UI Light" pitchFamily="34" charset="0"/>
              </a:rPr>
              <a:t>Your code is zipped and packaged with definition (*.cspkg)</a:t>
            </a:r>
          </a:p>
          <a:p>
            <a:pPr marL="0" lvl="1"/>
            <a:r>
              <a:rPr lang="en-US" dirty="0" smtClean="0">
                <a:latin typeface="Consolas" pitchFamily="49" charset="0"/>
                <a:cs typeface="Consolas" pitchFamily="49" charset="0"/>
              </a:rPr>
              <a:t>Encrypted(Zipped(Code + *.csdef)) == *.cspkg</a:t>
            </a:r>
          </a:p>
          <a:p>
            <a:pPr lvl="1"/>
            <a:endParaRPr lang="en-US" dirty="0" smtClean="0">
              <a:latin typeface="Consolas" pitchFamily="49" charset="0"/>
              <a:cs typeface="Consolas" pitchFamily="49" charset="0"/>
            </a:endParaRPr>
          </a:p>
          <a:p>
            <a:r>
              <a:rPr lang="en-US" dirty="0" smtClean="0">
                <a:solidFill>
                  <a:schemeClr val="accent2">
                    <a:alpha val="99000"/>
                  </a:schemeClr>
                </a:solidFill>
                <a:latin typeface="Segoe UI Light" pitchFamily="34" charset="0"/>
              </a:rPr>
              <a:t>Windows Azure consumes just (*.cspkg + *.cscfg)</a:t>
            </a:r>
            <a:endParaRPr lang="en-US" dirty="0">
              <a:solidFill>
                <a:schemeClr val="accent2">
                  <a:alpha val="99000"/>
                </a:schemeClr>
              </a:solidFill>
              <a:latin typeface="Segoe UI Light" pitchFamily="34" charset="0"/>
            </a:endParaRPr>
          </a:p>
        </p:txBody>
      </p:sp>
    </p:spTree>
    <p:extLst>
      <p:ext uri="{BB962C8B-B14F-4D97-AF65-F5344CB8AC3E}">
        <p14:creationId xmlns:p14="http://schemas.microsoft.com/office/powerpoint/2010/main" val="53590501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859662732"/>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0594"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9" name="TextBox 8"/>
          <p:cNvSpPr txBox="1"/>
          <p:nvPr>
            <p:custDataLst>
              <p:tags r:id="rId3"/>
            </p:custDataLst>
          </p:nvPr>
        </p:nvSpPr>
        <p:spPr>
          <a:xfrm>
            <a:off x="516572" y="1728788"/>
            <a:ext cx="11155680" cy="3041858"/>
          </a:xfrm>
          <a:prstGeom prst="rect">
            <a:avLst/>
          </a:prstGeom>
          <a:noFill/>
        </p:spPr>
        <p:txBody>
          <a:bodyPr wrap="square" lIns="0" tIns="0" rIns="0" bIns="0" rtlCol="0">
            <a:spAutoFit/>
          </a:bodyPr>
          <a:lstStyle/>
          <a:p>
            <a:pPr>
              <a:lnSpc>
                <a:spcPts val="3800"/>
              </a:lnSpc>
              <a:spcBef>
                <a:spcPts val="1200"/>
              </a:spcBef>
            </a:pPr>
            <a:r>
              <a:rPr lang="en-US" sz="4000" dirty="0" smtClean="0">
                <a:ln>
                  <a:solidFill>
                    <a:schemeClr val="bg1">
                      <a:alpha val="0"/>
                    </a:schemeClr>
                  </a:solidFill>
                </a:ln>
                <a:solidFill>
                  <a:schemeClr val="accent2">
                    <a:alpha val="99000"/>
                  </a:schemeClr>
                </a:solidFill>
                <a:latin typeface="Segoe UI Light" pitchFamily="34" charset="0"/>
              </a:rPr>
              <a:t>Describes the shape of your </a:t>
            </a:r>
            <a:br>
              <a:rPr lang="en-US" sz="4000" dirty="0" smtClean="0">
                <a:ln>
                  <a:solidFill>
                    <a:schemeClr val="bg1">
                      <a:alpha val="0"/>
                    </a:schemeClr>
                  </a:solidFill>
                </a:ln>
                <a:solidFill>
                  <a:schemeClr val="accent2">
                    <a:alpha val="99000"/>
                  </a:schemeClr>
                </a:solidFill>
                <a:latin typeface="Segoe UI Light" pitchFamily="34" charset="0"/>
              </a:rPr>
            </a:br>
            <a:r>
              <a:rPr lang="en-US" sz="4000" dirty="0" smtClean="0">
                <a:ln>
                  <a:solidFill>
                    <a:schemeClr val="bg1">
                      <a:alpha val="0"/>
                    </a:schemeClr>
                  </a:solidFill>
                </a:ln>
                <a:solidFill>
                  <a:schemeClr val="accent2">
                    <a:alpha val="99000"/>
                  </a:schemeClr>
                </a:solidFill>
                <a:latin typeface="Segoe UI Light" pitchFamily="34" charset="0"/>
              </a:rPr>
              <a:t>Windows Azure Service</a:t>
            </a:r>
          </a:p>
          <a:p>
            <a:pPr marL="0" lvl="1">
              <a:spcBef>
                <a:spcPts val="300"/>
              </a:spcBef>
            </a:pPr>
            <a:r>
              <a:rPr lang="en-US" sz="2400" dirty="0" smtClean="0">
                <a:ln>
                  <a:solidFill>
                    <a:schemeClr val="bg1">
                      <a:alpha val="0"/>
                    </a:schemeClr>
                  </a:solidFill>
                </a:ln>
                <a:solidFill>
                  <a:srgbClr val="595959">
                    <a:alpha val="99000"/>
                  </a:srgbClr>
                </a:solidFill>
              </a:rPr>
              <a:t>Defines Roles, Ports, Certificates, Configuration Settings, </a:t>
            </a:r>
            <a:br>
              <a:rPr lang="en-US" sz="2400" dirty="0" smtClean="0">
                <a:ln>
                  <a:solidFill>
                    <a:schemeClr val="bg1">
                      <a:alpha val="0"/>
                    </a:schemeClr>
                  </a:solidFill>
                </a:ln>
                <a:solidFill>
                  <a:srgbClr val="595959">
                    <a:alpha val="99000"/>
                  </a:srgbClr>
                </a:solidFill>
              </a:rPr>
            </a:br>
            <a:r>
              <a:rPr lang="en-US" sz="2400" dirty="0" smtClean="0">
                <a:ln>
                  <a:solidFill>
                    <a:schemeClr val="bg1">
                      <a:alpha val="0"/>
                    </a:schemeClr>
                  </a:solidFill>
                </a:ln>
                <a:solidFill>
                  <a:srgbClr val="595959">
                    <a:alpha val="99000"/>
                  </a:srgbClr>
                </a:solidFill>
              </a:rPr>
              <a:t>Startup Tasks, IIS Configuration, and more…</a:t>
            </a:r>
          </a:p>
          <a:p>
            <a:pPr marL="0" lvl="1">
              <a:spcBef>
                <a:spcPts val="300"/>
              </a:spcBef>
            </a:pPr>
            <a:endParaRPr lang="en-US" sz="800" dirty="0" smtClean="0">
              <a:ln>
                <a:solidFill>
                  <a:schemeClr val="bg1">
                    <a:alpha val="0"/>
                  </a:schemeClr>
                </a:solidFill>
              </a:ln>
              <a:solidFill>
                <a:srgbClr val="595959">
                  <a:alpha val="99000"/>
                </a:srgbClr>
              </a:solidFill>
            </a:endParaRPr>
          </a:p>
          <a:p>
            <a:pPr>
              <a:lnSpc>
                <a:spcPts val="3800"/>
              </a:lnSpc>
              <a:spcBef>
                <a:spcPts val="1200"/>
              </a:spcBef>
            </a:pPr>
            <a:r>
              <a:rPr lang="en-US" sz="4000" dirty="0" smtClean="0">
                <a:ln>
                  <a:solidFill>
                    <a:schemeClr val="bg1">
                      <a:alpha val="0"/>
                    </a:schemeClr>
                  </a:solidFill>
                </a:ln>
                <a:solidFill>
                  <a:schemeClr val="accent2">
                    <a:alpha val="99000"/>
                  </a:schemeClr>
                </a:solidFill>
                <a:latin typeface="Segoe UI Light" pitchFamily="34" charset="0"/>
              </a:rPr>
              <a:t>Can only be changed by upgrades </a:t>
            </a:r>
            <a:br>
              <a:rPr lang="en-US" sz="4000" dirty="0" smtClean="0">
                <a:ln>
                  <a:solidFill>
                    <a:schemeClr val="bg1">
                      <a:alpha val="0"/>
                    </a:schemeClr>
                  </a:solidFill>
                </a:ln>
                <a:solidFill>
                  <a:schemeClr val="accent2">
                    <a:alpha val="99000"/>
                  </a:schemeClr>
                </a:solidFill>
                <a:latin typeface="Segoe UI Light" pitchFamily="34" charset="0"/>
              </a:rPr>
            </a:br>
            <a:r>
              <a:rPr lang="en-US" sz="4000" dirty="0" smtClean="0">
                <a:ln>
                  <a:solidFill>
                    <a:schemeClr val="bg1">
                      <a:alpha val="0"/>
                    </a:schemeClr>
                  </a:solidFill>
                </a:ln>
                <a:solidFill>
                  <a:schemeClr val="accent2">
                    <a:alpha val="99000"/>
                  </a:schemeClr>
                </a:solidFill>
                <a:latin typeface="Segoe UI Light" pitchFamily="34" charset="0"/>
              </a:rPr>
              <a:t>or new deployments</a:t>
            </a:r>
            <a:endParaRPr lang="en-US" sz="4000" dirty="0">
              <a:ln>
                <a:solidFill>
                  <a:schemeClr val="bg1">
                    <a:alpha val="0"/>
                  </a:schemeClr>
                </a:solidFill>
              </a:ln>
              <a:solidFill>
                <a:schemeClr val="accent2">
                  <a:alpha val="99000"/>
                </a:schemeClr>
              </a:solidFill>
              <a:latin typeface="Segoe UI Light" pitchFamily="34" charset="0"/>
            </a:endParaRPr>
          </a:p>
        </p:txBody>
      </p:sp>
      <p:sp>
        <p:nvSpPr>
          <p:cNvPr id="2" name="Title 1"/>
          <p:cNvSpPr>
            <a:spLocks noGrp="1"/>
          </p:cNvSpPr>
          <p:nvPr>
            <p:ph type="title"/>
            <p:custDataLst>
              <p:tags r:id="rId4"/>
            </p:custDataLst>
          </p:nvPr>
        </p:nvSpPr>
        <p:spPr/>
        <p:txBody>
          <a:bodyPr/>
          <a:lstStyle/>
          <a:p>
            <a:r>
              <a:rPr lang="en-US" dirty="0">
                <a:cs typeface="Segoe UI"/>
              </a:rPr>
              <a:t>Service Definition</a:t>
            </a:r>
          </a:p>
        </p:txBody>
      </p:sp>
    </p:spTree>
    <p:extLst>
      <p:ext uri="{BB962C8B-B14F-4D97-AF65-F5344CB8AC3E}">
        <p14:creationId xmlns:p14="http://schemas.microsoft.com/office/powerpoint/2010/main" val="1288943791"/>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929748168"/>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42040"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a:cs typeface="Segoe UI"/>
              </a:rPr>
              <a:t>Service Definition</a:t>
            </a:r>
          </a:p>
        </p:txBody>
      </p:sp>
      <p:sp>
        <p:nvSpPr>
          <p:cNvPr id="3" name="Content Placeholder 2"/>
          <p:cNvSpPr>
            <a:spLocks noGrp="1"/>
          </p:cNvSpPr>
          <p:nvPr>
            <p:ph sz="quarter" idx="10"/>
            <p:custDataLst>
              <p:tags r:id="rId4"/>
            </p:custDataLst>
          </p:nvPr>
        </p:nvSpPr>
        <p:spPr>
          <a:xfrm>
            <a:off x="516571" y="1690688"/>
            <a:ext cx="11346877" cy="4524315"/>
          </a:xfrm>
          <a:noFill/>
        </p:spPr>
        <p:txBody>
          <a:bodyPr/>
          <a:lstStyle/>
          <a:p>
            <a:pPr lvl="0">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xml</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version</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1.0</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encoding</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utf-8</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0">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ServiceDefinition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WebDeploy</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xmlns</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hlinkClick r:id="rId9"/>
              </a:rPr>
              <a:t>http://schemas.microsoft.com/ServiceHosting/2008/10/ServiceDefinition</a:t>
            </a:r>
            <a:r>
              <a:rPr lang="en-US" sz="1400" dirty="0">
                <a:ln>
                  <a:solidFill>
                    <a:srgbClr val="FFFFFF">
                      <a:alpha val="0"/>
                    </a:srgbClr>
                  </a:solidFill>
                </a:ln>
                <a:solidFill>
                  <a:schemeClr val="accent6"/>
                </a:solidFill>
              </a:rPr>
              <a:t>"&gt;</a:t>
            </a:r>
          </a:p>
          <a:p>
            <a:pPr lvl="1">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WebRole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WebUX</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Startup</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Task</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commandLine</a:t>
            </a:r>
            <a:r>
              <a:rPr lang="en-US" sz="1400" dirty="0">
                <a:ln>
                  <a:solidFill>
                    <a:srgbClr val="FFFFFF">
                      <a:alpha val="0"/>
                    </a:srgbClr>
                  </a:solidFill>
                </a:ln>
                <a:solidFill>
                  <a:schemeClr val="accent6"/>
                </a:solidFill>
              </a:rPr>
              <a:t>="..\Startup\EnableWebAdmin.cmd" </a:t>
            </a:r>
            <a:r>
              <a:rPr lang="en-US" sz="1400" dirty="0" smtClean="0">
                <a:ln>
                  <a:solidFill>
                    <a:srgbClr val="FFFFFF">
                      <a:alpha val="0"/>
                    </a:srgbClr>
                  </a:solidFill>
                </a:ln>
                <a:solidFill>
                  <a:schemeClr val="accent5"/>
                </a:solidFill>
              </a:rPr>
              <a:t>executionContext</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elevated</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taskType</a:t>
            </a:r>
            <a:r>
              <a:rPr lang="en-US" sz="1400" dirty="0">
                <a:ln>
                  <a:solidFill>
                    <a:srgbClr val="FFFFFF">
                      <a:alpha val="0"/>
                    </a:srgbClr>
                  </a:solidFill>
                </a:ln>
                <a:solidFill>
                  <a:schemeClr val="accent6"/>
                </a:solidFill>
              </a:rPr>
              <a:t>="simple" </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Startup</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Imports</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Import</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moduleName</a:t>
            </a:r>
            <a:r>
              <a:rPr lang="en-US" sz="1400" dirty="0">
                <a:ln>
                  <a:solidFill>
                    <a:srgbClr val="FFFFFF">
                      <a:alpha val="0"/>
                    </a:srgbClr>
                  </a:solidFill>
                </a:ln>
                <a:solidFill>
                  <a:schemeClr val="accent6"/>
                </a:solidFill>
              </a:rPr>
              <a:t>="RemoteAccess" </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Import</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moduleName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RemoteForwarder</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Imports</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Sites</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Site</a:t>
            </a: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Web</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4">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Bindings</a:t>
            </a:r>
            <a:r>
              <a:rPr lang="en-US" sz="1400" dirty="0" smtClean="0">
                <a:ln>
                  <a:solidFill>
                    <a:srgbClr val="FFFFFF">
                      <a:alpha val="0"/>
                    </a:srgbClr>
                  </a:solidFill>
                </a:ln>
                <a:solidFill>
                  <a:schemeClr val="accent6"/>
                </a:solidFill>
              </a:rPr>
              <a:t>&gt;</a:t>
            </a:r>
          </a:p>
          <a:p>
            <a:pPr lvl="4">
              <a:spcBef>
                <a:spcPts val="0"/>
              </a:spcBef>
            </a:pPr>
            <a:r>
              <a:rPr lang="en-US" sz="1400" dirty="0" smtClean="0">
                <a:ln>
                  <a:solidFill>
                    <a:srgbClr val="FFFFFF">
                      <a:alpha val="0"/>
                    </a:srgbClr>
                  </a:solidFill>
                </a:ln>
                <a:solidFill>
                  <a:schemeClr val="accent6"/>
                </a:solidFill>
              </a:rPr>
              <a:t>     </a:t>
            </a:r>
            <a:r>
              <a:rPr lang="en-US" sz="1400" dirty="0" smtClean="0">
                <a:ln>
                  <a:solidFill>
                    <a:srgbClr val="FFFFFF">
                      <a:alpha val="0"/>
                    </a:srgbClr>
                  </a:solidFill>
                </a:ln>
                <a:solidFill>
                  <a:schemeClr val="accent6"/>
                </a:solidFill>
                <a:latin typeface="Consolas" pitchFamily="49" charset="0"/>
                <a:cs typeface="Consolas" pitchFamily="49" charset="0"/>
              </a:rPr>
              <a:t>&lt;</a:t>
            </a:r>
            <a:r>
              <a:rPr lang="en-US" sz="1400" dirty="0" smtClean="0">
                <a:ln>
                  <a:solidFill>
                    <a:srgbClr val="FFFFFF">
                      <a:alpha val="0"/>
                    </a:srgbClr>
                  </a:solidFill>
                </a:ln>
                <a:solidFill>
                  <a:schemeClr val="accent3"/>
                </a:solidFill>
                <a:latin typeface="Consolas" pitchFamily="49" charset="0"/>
                <a:cs typeface="Consolas" pitchFamily="49" charset="0"/>
              </a:rPr>
              <a:t>Binding</a:t>
            </a:r>
            <a:r>
              <a:rPr lang="en-US" sz="1400" dirty="0" smtClean="0">
                <a:ln>
                  <a:solidFill>
                    <a:srgbClr val="FFFFFF">
                      <a:alpha val="0"/>
                    </a:srgbClr>
                  </a:solidFill>
                </a:ln>
                <a:solidFill>
                  <a:schemeClr val="accent6"/>
                </a:solidFill>
                <a:latin typeface="Consolas" pitchFamily="49" charset="0"/>
                <a:cs typeface="Consolas" pitchFamily="49" charset="0"/>
              </a:rPr>
              <a:t> </a:t>
            </a:r>
            <a:r>
              <a:rPr lang="en-US" sz="1400" dirty="0" smtClean="0">
                <a:ln>
                  <a:solidFill>
                    <a:srgbClr val="FFFFFF">
                      <a:alpha val="0"/>
                    </a:srgbClr>
                  </a:solidFill>
                </a:ln>
                <a:solidFill>
                  <a:schemeClr val="accent5"/>
                </a:solidFill>
                <a:latin typeface="Consolas" pitchFamily="49" charset="0"/>
                <a:cs typeface="Consolas" pitchFamily="49" charset="0"/>
              </a:rPr>
              <a:t>name</a:t>
            </a:r>
            <a:r>
              <a:rPr lang="en-US" sz="1400" dirty="0">
                <a:ln>
                  <a:solidFill>
                    <a:srgbClr val="FFFFFF">
                      <a:alpha val="0"/>
                    </a:srgbClr>
                  </a:solidFill>
                </a:ln>
                <a:solidFill>
                  <a:schemeClr val="accent6"/>
                </a:solidFill>
                <a:latin typeface="Consolas" pitchFamily="49" charset="0"/>
                <a:cs typeface="Consolas" pitchFamily="49" charset="0"/>
              </a:rPr>
              <a:t>="</a:t>
            </a:r>
            <a:r>
              <a:rPr lang="en-US" sz="1400" dirty="0" smtClean="0">
                <a:ln>
                  <a:solidFill>
                    <a:srgbClr val="FFFFFF">
                      <a:alpha val="0"/>
                    </a:srgbClr>
                  </a:solidFill>
                </a:ln>
                <a:solidFill>
                  <a:schemeClr val="accent6"/>
                </a:solidFill>
                <a:latin typeface="Consolas" pitchFamily="49" charset="0"/>
                <a:cs typeface="Consolas" pitchFamily="49" charset="0"/>
              </a:rPr>
              <a:t>HttpIn</a:t>
            </a:r>
            <a:r>
              <a:rPr lang="en-US" sz="1400" dirty="0">
                <a:ln>
                  <a:solidFill>
                    <a:srgbClr val="FFFFFF">
                      <a:alpha val="0"/>
                    </a:srgbClr>
                  </a:solidFill>
                </a:ln>
                <a:solidFill>
                  <a:schemeClr val="accent6"/>
                </a:solidFill>
                <a:latin typeface="Consolas" pitchFamily="49" charset="0"/>
                <a:cs typeface="Consolas" pitchFamily="49" charset="0"/>
              </a:rPr>
              <a:t>" </a:t>
            </a:r>
            <a:r>
              <a:rPr lang="en-US" sz="1400" dirty="0" smtClean="0">
                <a:ln>
                  <a:solidFill>
                    <a:srgbClr val="FFFFFF">
                      <a:alpha val="0"/>
                    </a:srgbClr>
                  </a:solidFill>
                </a:ln>
                <a:solidFill>
                  <a:schemeClr val="accent5"/>
                </a:solidFill>
                <a:latin typeface="Consolas" pitchFamily="49" charset="0"/>
                <a:cs typeface="Consolas" pitchFamily="49" charset="0"/>
              </a:rPr>
              <a:t>endpointName</a:t>
            </a:r>
            <a:r>
              <a:rPr lang="en-US" sz="1400" dirty="0">
                <a:ln>
                  <a:solidFill>
                    <a:srgbClr val="FFFFFF">
                      <a:alpha val="0"/>
                    </a:srgbClr>
                  </a:solidFill>
                </a:ln>
                <a:solidFill>
                  <a:schemeClr val="accent6"/>
                </a:solidFill>
                <a:latin typeface="Consolas" pitchFamily="49" charset="0"/>
                <a:cs typeface="Consolas" pitchFamily="49" charset="0"/>
              </a:rPr>
              <a:t>="</a:t>
            </a:r>
            <a:r>
              <a:rPr lang="en-US" sz="1400" dirty="0" smtClean="0">
                <a:ln>
                  <a:solidFill>
                    <a:srgbClr val="FFFFFF">
                      <a:alpha val="0"/>
                    </a:srgbClr>
                  </a:solidFill>
                </a:ln>
                <a:solidFill>
                  <a:schemeClr val="accent6"/>
                </a:solidFill>
                <a:latin typeface="Consolas" pitchFamily="49" charset="0"/>
                <a:cs typeface="Consolas" pitchFamily="49" charset="0"/>
              </a:rPr>
              <a:t>HttpIn</a:t>
            </a:r>
            <a:r>
              <a:rPr lang="en-US" sz="1400" dirty="0">
                <a:ln>
                  <a:solidFill>
                    <a:srgbClr val="FFFFFF">
                      <a:alpha val="0"/>
                    </a:srgbClr>
                  </a:solidFill>
                </a:ln>
                <a:solidFill>
                  <a:schemeClr val="accent6"/>
                </a:solidFill>
                <a:latin typeface="Consolas" pitchFamily="49" charset="0"/>
                <a:cs typeface="Consolas" pitchFamily="49" charset="0"/>
              </a:rPr>
              <a:t>"/&gt;</a:t>
            </a:r>
            <a:endParaRPr lang="en-US" sz="1400" dirty="0" smtClean="0">
              <a:ln>
                <a:solidFill>
                  <a:srgbClr val="FFFFFF">
                    <a:alpha val="0"/>
                  </a:srgbClr>
                </a:solidFill>
              </a:ln>
              <a:solidFill>
                <a:schemeClr val="accent6"/>
              </a:solidFill>
              <a:latin typeface="Consolas" pitchFamily="49" charset="0"/>
              <a:cs typeface="Consolas" pitchFamily="49" charset="0"/>
            </a:endParaRPr>
          </a:p>
          <a:p>
            <a:pPr lvl="4">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Bindings</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Site</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Sites</a:t>
            </a:r>
            <a:r>
              <a:rPr lang="en-US" sz="1400" dirty="0" smtClean="0">
                <a:ln>
                  <a:solidFill>
                    <a:srgbClr val="FFFFFF">
                      <a:alpha val="0"/>
                    </a:srgbClr>
                  </a:solidFill>
                </a:ln>
                <a:solidFill>
                  <a:schemeClr val="accent6"/>
                </a:solidFill>
              </a:rPr>
              <a:t>&gt;</a:t>
            </a: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Endpoints</a:t>
            </a:r>
            <a:r>
              <a:rPr lang="en-US" sz="1400" dirty="0" smtClean="0">
                <a:ln>
                  <a:solidFill>
                    <a:srgbClr val="FFFFFF">
                      <a:alpha val="0"/>
                    </a:srgbClr>
                  </a:solidFill>
                </a:ln>
                <a:solidFill>
                  <a:schemeClr val="accent6"/>
                </a:solidFill>
              </a:rPr>
              <a:t>&gt;</a:t>
            </a: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InputEndpoint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HttpIn</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protocol</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http</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port</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80</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3">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InputEndpoint </a:t>
            </a:r>
            <a:r>
              <a:rPr lang="en-US" sz="1400" dirty="0" smtClean="0">
                <a:ln>
                  <a:solidFill>
                    <a:srgbClr val="FFFFFF">
                      <a:alpha val="0"/>
                    </a:srgbClr>
                  </a:solidFill>
                </a:ln>
                <a:solidFill>
                  <a:schemeClr val="accent5"/>
                </a:solidFill>
              </a:rPr>
              <a:t>name</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mgmtsvc</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protocol</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tcp</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solidFill>
              </a:rPr>
              <a:t>port</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8172</a:t>
            </a:r>
            <a:r>
              <a:rPr lang="en-US" sz="1400" dirty="0">
                <a:ln>
                  <a:solidFill>
                    <a:srgbClr val="FFFFFF">
                      <a:alpha val="0"/>
                    </a:srgbClr>
                  </a:solidFill>
                </a:ln>
                <a:solidFill>
                  <a:schemeClr val="accent6"/>
                </a:solidFill>
              </a:rPr>
              <a:t>" </a:t>
            </a:r>
            <a:r>
              <a:rPr lang="en-US" sz="1400" dirty="0" smtClean="0">
                <a:ln>
                  <a:solidFill>
                    <a:srgbClr val="FFFFFF">
                      <a:alpha val="0"/>
                    </a:srgbClr>
                  </a:solidFill>
                </a:ln>
                <a:solidFill>
                  <a:schemeClr val="accent5">
                    <a:alpha val="99000"/>
                  </a:schemeClr>
                </a:solidFill>
              </a:rPr>
              <a:t>localPort</a:t>
            </a:r>
            <a:r>
              <a:rPr lang="en-US" sz="1400" dirty="0">
                <a:ln>
                  <a:solidFill>
                    <a:srgbClr val="FFFFFF">
                      <a:alpha val="0"/>
                    </a:srgbClr>
                  </a:solidFill>
                </a:ln>
                <a:solidFill>
                  <a:schemeClr val="accent6"/>
                </a:solidFill>
              </a:rPr>
              <a:t>="</a:t>
            </a:r>
            <a:r>
              <a:rPr lang="en-US" sz="1400" dirty="0" smtClean="0">
                <a:ln>
                  <a:solidFill>
                    <a:srgbClr val="FFFFFF">
                      <a:alpha val="0"/>
                    </a:srgbClr>
                  </a:solidFill>
                </a:ln>
                <a:solidFill>
                  <a:schemeClr val="accent6"/>
                </a:solidFill>
              </a:rPr>
              <a:t>8712</a:t>
            </a:r>
            <a:r>
              <a:rPr lang="en-US" sz="1400" dirty="0">
                <a:ln>
                  <a:solidFill>
                    <a:srgbClr val="FFFFFF">
                      <a:alpha val="0"/>
                    </a:srgbClr>
                  </a:solidFill>
                </a:ln>
                <a:solidFill>
                  <a:schemeClr val="accent6"/>
                </a:solidFill>
              </a:rPr>
              <a:t>"/&gt;</a:t>
            </a:r>
            <a:endParaRPr lang="en-US" sz="1400" dirty="0" smtClean="0">
              <a:ln>
                <a:solidFill>
                  <a:srgbClr val="FFFFFF">
                    <a:alpha val="0"/>
                  </a:srgbClr>
                </a:solidFill>
              </a:ln>
              <a:solidFill>
                <a:schemeClr val="accent6"/>
              </a:solidFill>
            </a:endParaRPr>
          </a:p>
          <a:p>
            <a:pPr lvl="2">
              <a:spcBef>
                <a:spcPts val="0"/>
              </a:spcBef>
            </a:pPr>
            <a:r>
              <a:rPr lang="en-US" sz="1400" dirty="0" smtClean="0">
                <a:ln>
                  <a:solidFill>
                    <a:srgbClr val="FFFFFF">
                      <a:alpha val="0"/>
                    </a:srgbClr>
                  </a:solidFill>
                </a:ln>
                <a:solidFill>
                  <a:schemeClr val="accent6"/>
                </a:solidFill>
              </a:rPr>
              <a:t>&lt;/</a:t>
            </a:r>
            <a:r>
              <a:rPr lang="en-US" sz="1400" dirty="0" smtClean="0">
                <a:ln>
                  <a:solidFill>
                    <a:srgbClr val="FFFFFF">
                      <a:alpha val="0"/>
                    </a:srgbClr>
                  </a:solidFill>
                </a:ln>
                <a:solidFill>
                  <a:schemeClr val="accent3"/>
                </a:solidFill>
              </a:rPr>
              <a:t>Endpoints</a:t>
            </a:r>
            <a:r>
              <a:rPr lang="en-US" sz="1400" dirty="0" smtClean="0">
                <a:ln>
                  <a:solidFill>
                    <a:srgbClr val="FFFFFF">
                      <a:alpha val="0"/>
                    </a:srgbClr>
                  </a:solidFill>
                </a:ln>
                <a:solidFill>
                  <a:schemeClr val="accent6"/>
                </a:solidFill>
              </a:rPr>
              <a:t>&gt;</a:t>
            </a:r>
          </a:p>
        </p:txBody>
      </p:sp>
    </p:spTree>
    <p:extLst>
      <p:ext uri="{BB962C8B-B14F-4D97-AF65-F5344CB8AC3E}">
        <p14:creationId xmlns:p14="http://schemas.microsoft.com/office/powerpoint/2010/main" val="1472915283"/>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393934561"/>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9568"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8" name="TextBox 7"/>
          <p:cNvSpPr txBox="1"/>
          <p:nvPr>
            <p:custDataLst>
              <p:tags r:id="rId3"/>
            </p:custDataLst>
          </p:nvPr>
        </p:nvSpPr>
        <p:spPr>
          <a:xfrm>
            <a:off x="516572" y="1690688"/>
            <a:ext cx="11155680" cy="1569660"/>
          </a:xfrm>
          <a:prstGeom prst="rect">
            <a:avLst/>
          </a:prstGeom>
          <a:noFill/>
        </p:spPr>
        <p:txBody>
          <a:bodyPr wrap="square" lIns="0" tIns="0" rIns="0" bIns="0" rtlCol="0">
            <a:spAutoFit/>
          </a:bodyPr>
          <a:lstStyle/>
          <a:p>
            <a:pPr>
              <a:spcBef>
                <a:spcPts val="1200"/>
              </a:spcBef>
            </a:pPr>
            <a:r>
              <a:rPr lang="en-US" sz="3600" dirty="0">
                <a:ln>
                  <a:solidFill>
                    <a:schemeClr val="bg1">
                      <a:alpha val="0"/>
                    </a:schemeClr>
                  </a:solidFill>
                </a:ln>
                <a:solidFill>
                  <a:schemeClr val="accent2">
                    <a:alpha val="99000"/>
                  </a:schemeClr>
                </a:solidFill>
                <a:latin typeface="Segoe Light" pitchFamily="34" charset="0"/>
              </a:rPr>
              <a:t>Supplies Runtime Values </a:t>
            </a:r>
            <a:r>
              <a:rPr lang="en-US" sz="3200" dirty="0" smtClean="0">
                <a:ln>
                  <a:solidFill>
                    <a:schemeClr val="bg1">
                      <a:alpha val="0"/>
                    </a:schemeClr>
                  </a:solidFill>
                </a:ln>
                <a:solidFill>
                  <a:schemeClr val="tx2">
                    <a:alpha val="99000"/>
                  </a:schemeClr>
                </a:solidFill>
              </a:rPr>
              <a:t/>
            </a:r>
            <a:br>
              <a:rPr lang="en-US" sz="3200" dirty="0" smtClean="0">
                <a:ln>
                  <a:solidFill>
                    <a:schemeClr val="bg1">
                      <a:alpha val="0"/>
                    </a:schemeClr>
                  </a:solidFill>
                </a:ln>
                <a:solidFill>
                  <a:schemeClr val="tx2">
                    <a:alpha val="99000"/>
                  </a:schemeClr>
                </a:solidFill>
              </a:rPr>
            </a:br>
            <a:r>
              <a:rPr lang="en-US" sz="2000" dirty="0" smtClean="0">
                <a:ln>
                  <a:solidFill>
                    <a:schemeClr val="bg1">
                      <a:alpha val="0"/>
                    </a:schemeClr>
                  </a:solidFill>
                </a:ln>
                <a:solidFill>
                  <a:schemeClr val="tx2">
                    <a:alpha val="99000"/>
                  </a:schemeClr>
                </a:solidFill>
              </a:rPr>
              <a:t>(</a:t>
            </a:r>
            <a:r>
              <a:rPr lang="en-US" sz="2000" dirty="0">
                <a:ln>
                  <a:solidFill>
                    <a:schemeClr val="bg1">
                      <a:alpha val="0"/>
                    </a:schemeClr>
                  </a:solidFill>
                </a:ln>
                <a:solidFill>
                  <a:schemeClr val="tx2">
                    <a:alpha val="99000"/>
                  </a:schemeClr>
                </a:solidFill>
              </a:rPr>
              <a:t>Scale, Config Settings, Certificates to use, VHD, etc.)</a:t>
            </a:r>
          </a:p>
          <a:p>
            <a:pPr>
              <a:spcBef>
                <a:spcPts val="1200"/>
              </a:spcBef>
            </a:pPr>
            <a:r>
              <a:rPr lang="en-US" sz="3600" dirty="0">
                <a:ln>
                  <a:solidFill>
                    <a:schemeClr val="bg1">
                      <a:alpha val="0"/>
                    </a:schemeClr>
                  </a:solidFill>
                </a:ln>
                <a:solidFill>
                  <a:schemeClr val="accent2">
                    <a:alpha val="99000"/>
                  </a:schemeClr>
                </a:solidFill>
                <a:latin typeface="Segoe Light" pitchFamily="34" charset="0"/>
              </a:rPr>
              <a:t>Can be updated any time through Portal or API</a:t>
            </a:r>
          </a:p>
        </p:txBody>
      </p:sp>
      <p:sp>
        <p:nvSpPr>
          <p:cNvPr id="4" name="Title 3"/>
          <p:cNvSpPr>
            <a:spLocks noGrp="1"/>
          </p:cNvSpPr>
          <p:nvPr>
            <p:ph type="title"/>
            <p:custDataLst>
              <p:tags r:id="rId4"/>
            </p:custDataLst>
          </p:nvPr>
        </p:nvSpPr>
        <p:spPr/>
        <p:txBody>
          <a:bodyPr/>
          <a:lstStyle/>
          <a:p>
            <a:r>
              <a:rPr lang="en-US" dirty="0" smtClean="0">
                <a:cs typeface="Segoe UI"/>
              </a:rPr>
              <a:t>Service Configuration</a:t>
            </a:r>
            <a:endParaRPr lang="en-US" dirty="0">
              <a:cs typeface="Segoe UI"/>
            </a:endParaRPr>
          </a:p>
        </p:txBody>
      </p:sp>
    </p:spTree>
    <p:extLst>
      <p:ext uri="{BB962C8B-B14F-4D97-AF65-F5344CB8AC3E}">
        <p14:creationId xmlns:p14="http://schemas.microsoft.com/office/powerpoint/2010/main" val="3641005594"/>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008513204"/>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43064"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5" name="Text Placeholder 4"/>
          <p:cNvSpPr>
            <a:spLocks noGrp="1"/>
          </p:cNvSpPr>
          <p:nvPr>
            <p:ph sz="quarter" idx="10"/>
            <p:custDataLst>
              <p:tags r:id="rId3"/>
            </p:custDataLst>
          </p:nvPr>
        </p:nvSpPr>
        <p:spPr>
          <a:xfrm>
            <a:off x="516571" y="1690688"/>
            <a:ext cx="11155681" cy="3139321"/>
          </a:xfrm>
          <a:noFill/>
        </p:spPr>
        <p:txBody>
          <a:bodyPr/>
          <a:lstStyle/>
          <a:p>
            <a:pPr>
              <a:spcBef>
                <a:spcPts val="0"/>
              </a:spcBef>
            </a:pPr>
            <a:r>
              <a:rPr lang="en-US" sz="1200" dirty="0" smtClean="0">
                <a:solidFill>
                  <a:schemeClr val="accent6"/>
                </a:solidFill>
              </a:rPr>
              <a:t>&lt;?</a:t>
            </a:r>
            <a:r>
              <a:rPr lang="en-US" sz="1200" dirty="0" smtClean="0">
                <a:solidFill>
                  <a:schemeClr val="accent3"/>
                </a:solidFill>
              </a:rPr>
              <a:t>xml</a:t>
            </a:r>
            <a:r>
              <a:rPr lang="en-US" sz="1200" dirty="0" smtClean="0">
                <a:solidFill>
                  <a:schemeClr val="accent6"/>
                </a:solidFill>
              </a:rPr>
              <a:t> </a:t>
            </a:r>
            <a:r>
              <a:rPr lang="en-US" sz="1200" dirty="0" smtClean="0">
                <a:solidFill>
                  <a:schemeClr val="accent5"/>
                </a:solidFill>
              </a:rPr>
              <a:t>version</a:t>
            </a:r>
            <a:r>
              <a:rPr lang="en-US" sz="1200" dirty="0">
                <a:solidFill>
                  <a:schemeClr val="accent6"/>
                </a:solidFill>
              </a:rPr>
              <a:t>="</a:t>
            </a:r>
            <a:r>
              <a:rPr lang="en-US" sz="1200" dirty="0" smtClean="0">
                <a:solidFill>
                  <a:schemeClr val="accent6"/>
                </a:solidFill>
              </a:rPr>
              <a:t>1.0</a:t>
            </a:r>
            <a:r>
              <a:rPr lang="en-US" sz="1200" dirty="0">
                <a:solidFill>
                  <a:schemeClr val="accent6"/>
                </a:solidFill>
              </a:rPr>
              <a:t>"?&gt;</a:t>
            </a:r>
            <a:endParaRPr lang="en-US" sz="1200" dirty="0" smtClean="0">
              <a:solidFill>
                <a:schemeClr val="accent6"/>
              </a:solidFill>
            </a:endParaRPr>
          </a:p>
          <a:p>
            <a:pPr>
              <a:spcBef>
                <a:spcPts val="0"/>
              </a:spcBef>
            </a:pPr>
            <a:r>
              <a:rPr lang="en-US" sz="1200" dirty="0" smtClean="0">
                <a:solidFill>
                  <a:schemeClr val="accent6"/>
                </a:solidFill>
              </a:rPr>
              <a:t>&lt;</a:t>
            </a:r>
            <a:r>
              <a:rPr lang="en-US" sz="1200" dirty="0" smtClean="0">
                <a:solidFill>
                  <a:schemeClr val="accent3"/>
                </a:solidFill>
              </a:rPr>
              <a:t>ServiceConfiguration</a:t>
            </a:r>
            <a:r>
              <a:rPr lang="en-US" sz="1200" dirty="0" smtClean="0">
                <a:solidFill>
                  <a:schemeClr val="accent6"/>
                </a:solidFill>
              </a:rPr>
              <a:t> </a:t>
            </a:r>
            <a:r>
              <a:rPr lang="en-US" sz="1200" dirty="0" smtClean="0">
                <a:solidFill>
                  <a:schemeClr val="accent5"/>
                </a:solidFill>
              </a:rPr>
              <a:t>serviceName</a:t>
            </a:r>
            <a:r>
              <a:rPr lang="en-US" sz="1200" dirty="0">
                <a:solidFill>
                  <a:schemeClr val="accent6"/>
                </a:solidFill>
              </a:rPr>
              <a:t>="WebDeploy" </a:t>
            </a:r>
            <a:r>
              <a:rPr lang="en-US" sz="1200" dirty="0" smtClean="0">
                <a:solidFill>
                  <a:schemeClr val="accent5"/>
                </a:solidFill>
              </a:rPr>
              <a:t>xmlns</a:t>
            </a:r>
            <a:r>
              <a:rPr lang="en-US" sz="1200" dirty="0">
                <a:solidFill>
                  <a:schemeClr val="accent6"/>
                </a:solidFill>
              </a:rPr>
              <a:t>="</a:t>
            </a:r>
            <a:r>
              <a:rPr lang="en-US" sz="1200" dirty="0" smtClean="0">
                <a:solidFill>
                  <a:schemeClr val="accent6"/>
                </a:solidFill>
                <a:hlinkClick r:id="rId9"/>
              </a:rPr>
              <a:t>http://schemas.microsoft.com/serviceHosting/2008/10ServiceConfiguration</a:t>
            </a:r>
            <a:r>
              <a:rPr lang="en-US" sz="1200" dirty="0" smtClean="0">
                <a:solidFill>
                  <a:schemeClr val="accent6"/>
                </a:solidFill>
              </a:rPr>
              <a:t>"&gt;</a:t>
            </a:r>
          </a:p>
          <a:p>
            <a:pPr>
              <a:spcBef>
                <a:spcPts val="0"/>
              </a:spcBef>
            </a:pPr>
            <a:r>
              <a:rPr lang="en-US" sz="1200" dirty="0" smtClean="0">
                <a:solidFill>
                  <a:schemeClr val="accent6"/>
                </a:solidFill>
              </a:rPr>
              <a:t>   &lt;</a:t>
            </a:r>
            <a:r>
              <a:rPr lang="en-US" sz="1200" dirty="0" smtClean="0">
                <a:solidFill>
                  <a:schemeClr val="accent3"/>
                </a:solidFill>
              </a:rPr>
              <a:t>Role</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a:t>
            </a:r>
            <a:r>
              <a:rPr lang="en-US" sz="1200" dirty="0" smtClean="0">
                <a:solidFill>
                  <a:schemeClr val="accent6"/>
                </a:solidFill>
              </a:rPr>
              <a:t>Webux</a:t>
            </a:r>
            <a:r>
              <a:rPr lang="en-US" sz="1200" dirty="0">
                <a:solidFill>
                  <a:schemeClr val="accent6"/>
                </a:solidFill>
              </a:rPr>
              <a:t>"&gt;</a:t>
            </a:r>
            <a:endParaRPr lang="en-US" sz="1200" dirty="0" smtClean="0">
              <a:solidFill>
                <a:schemeClr val="accent6"/>
              </a:solidFill>
            </a:endParaRPr>
          </a:p>
          <a:p>
            <a:pPr marL="520700">
              <a:spcBef>
                <a:spcPts val="0"/>
              </a:spcBef>
            </a:pPr>
            <a:r>
              <a:rPr lang="en-US" sz="1200" dirty="0" smtClean="0">
                <a:solidFill>
                  <a:schemeClr val="accent6"/>
                </a:solidFill>
              </a:rPr>
              <a:t>&lt;</a:t>
            </a:r>
            <a:r>
              <a:rPr lang="en-US" sz="1200" dirty="0" smtClean="0">
                <a:solidFill>
                  <a:schemeClr val="accent3"/>
                </a:solidFill>
              </a:rPr>
              <a:t>Instances</a:t>
            </a:r>
            <a:r>
              <a:rPr lang="en-US" sz="1200" dirty="0" smtClean="0">
                <a:solidFill>
                  <a:schemeClr val="accent6"/>
                </a:solidFill>
              </a:rPr>
              <a:t> </a:t>
            </a:r>
            <a:r>
              <a:rPr lang="en-US" sz="1200" dirty="0" smtClean="0">
                <a:solidFill>
                  <a:schemeClr val="accent5"/>
                </a:solidFill>
              </a:rPr>
              <a:t>count</a:t>
            </a:r>
            <a:r>
              <a:rPr lang="en-US" sz="1200" dirty="0">
                <a:solidFill>
                  <a:schemeClr val="accent6"/>
                </a:solidFill>
              </a:rPr>
              <a:t>="</a:t>
            </a:r>
            <a:r>
              <a:rPr lang="en-US" sz="1200" dirty="0" smtClean="0">
                <a:solidFill>
                  <a:schemeClr val="accent6"/>
                </a:solidFill>
              </a:rPr>
              <a:t>1</a:t>
            </a:r>
            <a:r>
              <a:rPr lang="en-US" sz="1200" dirty="0">
                <a:solidFill>
                  <a:schemeClr val="accent6"/>
                </a:solidFill>
              </a:rPr>
              <a:t>"/&gt;</a:t>
            </a:r>
            <a:endParaRPr lang="en-US" sz="1200" dirty="0" smtClean="0">
              <a:solidFill>
                <a:schemeClr val="accent6"/>
              </a:solidFill>
            </a:endParaRPr>
          </a:p>
          <a:p>
            <a:pPr marL="520700">
              <a:spcBef>
                <a:spcPts val="0"/>
              </a:spcBef>
            </a:pPr>
            <a:r>
              <a:rPr lang="en-US" sz="1200" dirty="0" smtClean="0">
                <a:solidFill>
                  <a:schemeClr val="accent6"/>
                </a:solidFill>
              </a:rPr>
              <a:t>&lt;</a:t>
            </a:r>
            <a:r>
              <a:rPr lang="en-US" sz="1200" dirty="0" smtClean="0">
                <a:solidFill>
                  <a:schemeClr val="accent3"/>
                </a:solidFill>
              </a:rPr>
              <a:t>ConfigurationSettings</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smtClean="0">
                <a:solidFill>
                  <a:schemeClr val="accent6"/>
                </a:solidFill>
              </a:rPr>
              <a:t>="DiagnosticsConnectionString</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="UseDevelopmentStorage=true</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a:t>
            </a:r>
            <a:r>
              <a:rPr lang="en-US" sz="1200" dirty="0" smtClean="0">
                <a:solidFill>
                  <a:schemeClr val="accent6"/>
                </a:solidFill>
              </a:rPr>
              <a:t>Microsoft.WindowsAzure.plugins.RemoteAccess.Enabled</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a:t>
            </a:r>
            <a:r>
              <a:rPr lang="en-US" sz="1200" dirty="0" smtClean="0">
                <a:solidFill>
                  <a:schemeClr val="accent6"/>
                </a:solidFill>
              </a:rPr>
              <a:t>True</a:t>
            </a:r>
            <a:r>
              <a:rPr lang="en-US" sz="1200" dirty="0">
                <a:solidFill>
                  <a:schemeClr val="accent6"/>
                </a:solidFill>
              </a:rPr>
              <a:t>"/&gt;</a:t>
            </a:r>
            <a:endParaRPr lang="en-US" sz="1200" dirty="0" smtClean="0">
              <a:solidFill>
                <a:schemeClr val="accent6"/>
              </a:solidFill>
            </a:endParaRP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a:t>
            </a:r>
            <a:r>
              <a:rPr lang="en-US" sz="1200" dirty="0" smtClean="0">
                <a:solidFill>
                  <a:schemeClr val="accent6"/>
                </a:solidFill>
              </a:rPr>
              <a:t>Microsoft.WindowsAzure.plugins.RemoteAccess.AccountUsername</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a:t>
            </a:r>
            <a:r>
              <a:rPr lang="en-US" sz="1200" dirty="0" smtClean="0">
                <a:solidFill>
                  <a:schemeClr val="accent6"/>
                </a:solidFill>
              </a:rPr>
              <a:t>dunnry</a:t>
            </a:r>
            <a:r>
              <a:rPr lang="en-US" sz="1200" dirty="0">
                <a:solidFill>
                  <a:schemeClr val="accent6"/>
                </a:solidFill>
              </a:rPr>
              <a:t>"/&gt;</a:t>
            </a:r>
            <a:endParaRPr lang="en-US" sz="1200" dirty="0" smtClean="0">
              <a:solidFill>
                <a:schemeClr val="accent6"/>
              </a:solidFill>
            </a:endParaRPr>
          </a:p>
          <a:p>
            <a:pPr marL="863600">
              <a:spcBef>
                <a:spcPts val="0"/>
              </a:spcBef>
              <a:tabLst>
                <a:tab pos="2971800" algn="l"/>
              </a:tabLst>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smtClean="0">
                <a:solidFill>
                  <a:schemeClr val="accent6"/>
                </a:solidFill>
              </a:rPr>
              <a:t>="Microsoft.WindowsAzure.plugins.RemoteAccess.AccountEncryptedPassword</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="MIIBrAYJKoZIhvcNAQcDoIIB</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smtClean="0">
                <a:solidFill>
                  <a:schemeClr val="accent6"/>
                </a:solidFill>
              </a:rPr>
              <a:t>="Microsoft.WindowsAzure.plugins.RemoteAccess.AccountExpiration</a:t>
            </a:r>
            <a:r>
              <a:rPr lang="en-US" sz="1200" dirty="0">
                <a:solidFill>
                  <a:schemeClr val="accent6"/>
                </a:solidFill>
              </a:rPr>
              <a:t>" </a:t>
            </a:r>
            <a:r>
              <a:rPr lang="en-US" sz="1200" dirty="0" smtClean="0">
                <a:solidFill>
                  <a:schemeClr val="accent5"/>
                </a:solidFill>
              </a:rPr>
              <a:t>value</a:t>
            </a:r>
            <a:r>
              <a:rPr lang="en-US" sz="1200" dirty="0">
                <a:solidFill>
                  <a:schemeClr val="accent6"/>
                </a:solidFill>
              </a:rPr>
              <a:t>="2010-12-23T23:59:59.0000000-07</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Setting</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="Microsoft.Windows Azure.Plugins.RemoteForwarder.Enabled" </a:t>
            </a:r>
            <a:r>
              <a:rPr lang="en-US" sz="1200" dirty="0" smtClean="0">
                <a:solidFill>
                  <a:schemeClr val="accent5"/>
                </a:solidFill>
              </a:rPr>
              <a:t>value</a:t>
            </a:r>
            <a:r>
              <a:rPr lang="en-US" sz="1200" dirty="0">
                <a:solidFill>
                  <a:schemeClr val="accent6"/>
                </a:solidFill>
              </a:rPr>
              <a:t>="</a:t>
            </a:r>
            <a:r>
              <a:rPr lang="en-US" sz="1200" dirty="0" smtClean="0">
                <a:solidFill>
                  <a:schemeClr val="accent6"/>
                </a:solidFill>
              </a:rPr>
              <a:t>True</a:t>
            </a:r>
            <a:r>
              <a:rPr lang="en-US" sz="1200" dirty="0">
                <a:solidFill>
                  <a:schemeClr val="accent6"/>
                </a:solidFill>
              </a:rPr>
              <a:t>"/&gt;</a:t>
            </a:r>
            <a:endParaRPr lang="en-US" sz="1200" dirty="0" smtClean="0">
              <a:solidFill>
                <a:schemeClr val="accent6"/>
              </a:solidFill>
            </a:endParaRPr>
          </a:p>
          <a:p>
            <a:pPr marL="228600">
              <a:spcBef>
                <a:spcPts val="0"/>
              </a:spcBef>
            </a:pPr>
            <a:r>
              <a:rPr lang="en-US" sz="1200" dirty="0" smtClean="0">
                <a:solidFill>
                  <a:schemeClr val="accent6"/>
                </a:solidFill>
              </a:rPr>
              <a:t>&lt;</a:t>
            </a:r>
            <a:r>
              <a:rPr lang="en-US" sz="1200" dirty="0" smtClean="0">
                <a:solidFill>
                  <a:schemeClr val="accent3"/>
                </a:solidFill>
              </a:rPr>
              <a:t>ConfigurationSettings</a:t>
            </a:r>
            <a:r>
              <a:rPr lang="en-US" sz="1200" dirty="0" smtClean="0">
                <a:solidFill>
                  <a:schemeClr val="accent6"/>
                </a:solidFill>
              </a:rPr>
              <a:t>&gt;</a:t>
            </a:r>
          </a:p>
          <a:p>
            <a:pPr marL="228600">
              <a:spcBef>
                <a:spcPts val="0"/>
              </a:spcBef>
            </a:pPr>
            <a:r>
              <a:rPr lang="en-US" sz="1200" dirty="0" smtClean="0">
                <a:solidFill>
                  <a:schemeClr val="accent6"/>
                </a:solidFill>
              </a:rPr>
              <a:t>&lt;</a:t>
            </a:r>
            <a:r>
              <a:rPr lang="en-US" sz="1200" dirty="0" smtClean="0">
                <a:solidFill>
                  <a:schemeClr val="accent3"/>
                </a:solidFill>
              </a:rPr>
              <a:t>Certificate</a:t>
            </a:r>
            <a:r>
              <a:rPr lang="en-US" sz="1200" dirty="0" smtClean="0">
                <a:solidFill>
                  <a:schemeClr val="accent6"/>
                </a:solidFill>
              </a:rPr>
              <a:t>&gt;</a:t>
            </a:r>
          </a:p>
          <a:p>
            <a:pPr marL="863600">
              <a:spcBef>
                <a:spcPts val="0"/>
              </a:spcBef>
            </a:pPr>
            <a:r>
              <a:rPr lang="en-US" sz="1200" dirty="0" smtClean="0">
                <a:solidFill>
                  <a:schemeClr val="accent6"/>
                </a:solidFill>
              </a:rPr>
              <a:t>&lt;</a:t>
            </a:r>
            <a:r>
              <a:rPr lang="en-US" sz="1200" dirty="0" smtClean="0">
                <a:solidFill>
                  <a:schemeClr val="accent3"/>
                </a:solidFill>
              </a:rPr>
              <a:t>Certificates</a:t>
            </a:r>
            <a:r>
              <a:rPr lang="en-US" sz="1200" dirty="0" smtClean="0">
                <a:solidFill>
                  <a:schemeClr val="accent6"/>
                </a:solidFill>
              </a:rPr>
              <a:t> </a:t>
            </a:r>
            <a:r>
              <a:rPr lang="en-US" sz="1200" dirty="0" smtClean="0">
                <a:solidFill>
                  <a:schemeClr val="accent5"/>
                </a:solidFill>
              </a:rPr>
              <a:t>name</a:t>
            </a:r>
            <a:r>
              <a:rPr lang="en-US" sz="1200" dirty="0">
                <a:solidFill>
                  <a:schemeClr val="accent6"/>
                </a:solidFill>
              </a:rPr>
              <a:t>="</a:t>
            </a:r>
            <a:r>
              <a:rPr lang="en-US" sz="1200" dirty="0" smtClean="0">
                <a:solidFill>
                  <a:schemeClr val="accent6"/>
                </a:solidFill>
              </a:rPr>
              <a:t>Microsoft.WindowsAzure.Plugins.remoteAccess.PasswordEncryption</a:t>
            </a:r>
            <a:r>
              <a:rPr lang="en-US" sz="1200" dirty="0">
                <a:solidFill>
                  <a:schemeClr val="accent6"/>
                </a:solidFill>
              </a:rPr>
              <a:t>" </a:t>
            </a:r>
            <a:r>
              <a:rPr lang="en-US" sz="1200" dirty="0" smtClean="0">
                <a:solidFill>
                  <a:schemeClr val="accent5"/>
                </a:solidFill>
              </a:rPr>
              <a:t>thumbprint</a:t>
            </a:r>
            <a:r>
              <a:rPr lang="en-US" sz="1200" dirty="0">
                <a:solidFill>
                  <a:schemeClr val="accent6"/>
                </a:solidFill>
              </a:rPr>
              <a:t>="</a:t>
            </a:r>
            <a:r>
              <a:rPr lang="en-US" sz="1200" dirty="0" smtClean="0">
                <a:solidFill>
                  <a:schemeClr val="accent6"/>
                </a:solidFill>
              </a:rPr>
              <a:t>D6BE55AC439FAC6CBEBAF"/&gt;</a:t>
            </a:r>
          </a:p>
          <a:p>
            <a:pPr marL="228600">
              <a:spcBef>
                <a:spcPts val="0"/>
              </a:spcBef>
            </a:pPr>
            <a:r>
              <a:rPr lang="en-US" sz="1200" dirty="0" smtClean="0">
                <a:solidFill>
                  <a:schemeClr val="accent6"/>
                </a:solidFill>
              </a:rPr>
              <a:t>&lt;/</a:t>
            </a:r>
            <a:r>
              <a:rPr lang="en-US" sz="1200" dirty="0" smtClean="0">
                <a:solidFill>
                  <a:schemeClr val="accent3"/>
                </a:solidFill>
              </a:rPr>
              <a:t>Certificate</a:t>
            </a:r>
            <a:r>
              <a:rPr lang="en-US" sz="1200" dirty="0" smtClean="0">
                <a:solidFill>
                  <a:schemeClr val="accent6"/>
                </a:solidFill>
              </a:rPr>
              <a:t>&gt;</a:t>
            </a:r>
          </a:p>
          <a:p>
            <a:pPr marL="114300">
              <a:spcBef>
                <a:spcPts val="0"/>
              </a:spcBef>
            </a:pPr>
            <a:r>
              <a:rPr lang="en-US" sz="1200" dirty="0" smtClean="0">
                <a:solidFill>
                  <a:schemeClr val="accent6"/>
                </a:solidFill>
              </a:rPr>
              <a:t>&lt;/</a:t>
            </a:r>
            <a:r>
              <a:rPr lang="en-US" sz="1200" dirty="0" smtClean="0">
                <a:solidFill>
                  <a:schemeClr val="accent3"/>
                </a:solidFill>
              </a:rPr>
              <a:t>Role</a:t>
            </a:r>
            <a:r>
              <a:rPr lang="en-US" sz="1200" dirty="0" smtClean="0">
                <a:solidFill>
                  <a:schemeClr val="accent6"/>
                </a:solidFill>
              </a:rPr>
              <a:t>&gt;</a:t>
            </a:r>
          </a:p>
          <a:p>
            <a:pPr>
              <a:spcBef>
                <a:spcPts val="0"/>
              </a:spcBef>
            </a:pPr>
            <a:r>
              <a:rPr lang="en-US" sz="1200" dirty="0" smtClean="0">
                <a:solidFill>
                  <a:schemeClr val="accent6"/>
                </a:solidFill>
              </a:rPr>
              <a:t>&lt;/</a:t>
            </a:r>
            <a:r>
              <a:rPr lang="en-US" sz="1200" dirty="0" smtClean="0">
                <a:solidFill>
                  <a:schemeClr val="accent3"/>
                </a:solidFill>
              </a:rPr>
              <a:t>ServiceConfiguration</a:t>
            </a:r>
            <a:r>
              <a:rPr lang="en-US" sz="1200" dirty="0" smtClean="0">
                <a:solidFill>
                  <a:schemeClr val="accent6"/>
                </a:solidFill>
              </a:rPr>
              <a:t>&gt; </a:t>
            </a:r>
            <a:endParaRPr lang="en-US" sz="1200" dirty="0">
              <a:solidFill>
                <a:schemeClr val="accent6"/>
              </a:solidFill>
            </a:endParaRPr>
          </a:p>
        </p:txBody>
      </p:sp>
      <p:sp>
        <p:nvSpPr>
          <p:cNvPr id="4" name="Title 3"/>
          <p:cNvSpPr>
            <a:spLocks noGrp="1"/>
          </p:cNvSpPr>
          <p:nvPr>
            <p:ph type="title"/>
            <p:custDataLst>
              <p:tags r:id="rId4"/>
            </p:custDataLst>
          </p:nvPr>
        </p:nvSpPr>
        <p:spPr/>
        <p:txBody>
          <a:bodyPr/>
          <a:lstStyle/>
          <a:p>
            <a:r>
              <a:rPr lang="en-US" dirty="0" smtClean="0">
                <a:cs typeface="Segoe UI"/>
              </a:rPr>
              <a:t>Service Configuration</a:t>
            </a:r>
            <a:endParaRPr lang="en-US" dirty="0">
              <a:cs typeface="Segoe UI"/>
            </a:endParaRPr>
          </a:p>
        </p:txBody>
      </p:sp>
    </p:spTree>
    <p:extLst>
      <p:ext uri="{BB962C8B-B14F-4D97-AF65-F5344CB8AC3E}">
        <p14:creationId xmlns:p14="http://schemas.microsoft.com/office/powerpoint/2010/main" val="85843519"/>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435901934"/>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1615"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VM Size in Windows Azure</a:t>
            </a:r>
            <a:endParaRPr lang="en-US" dirty="0"/>
          </a:p>
        </p:txBody>
      </p:sp>
      <p:sp>
        <p:nvSpPr>
          <p:cNvPr id="3" name="Content Placeholder 2"/>
          <p:cNvSpPr>
            <a:spLocks noGrp="1"/>
          </p:cNvSpPr>
          <p:nvPr>
            <p:ph sz="quarter" idx="10"/>
            <p:custDataLst>
              <p:tags r:id="rId4"/>
            </p:custDataLst>
          </p:nvPr>
        </p:nvSpPr>
        <p:spPr>
          <a:xfrm>
            <a:off x="519113" y="1463675"/>
            <a:ext cx="11155680" cy="2000548"/>
          </a:xfrm>
        </p:spPr>
        <p:txBody>
          <a:bodyPr/>
          <a:lstStyle/>
          <a:p>
            <a:r>
              <a:rPr lang="en-US" sz="4000" dirty="0" smtClean="0">
                <a:solidFill>
                  <a:schemeClr val="accent2">
                    <a:alpha val="99000"/>
                  </a:schemeClr>
                </a:solidFill>
                <a:latin typeface="Segoe UI Light" pitchFamily="34" charset="0"/>
              </a:rPr>
              <a:t>Windows Azure</a:t>
            </a:r>
          </a:p>
          <a:p>
            <a:pPr marL="0" lvl="1"/>
            <a:r>
              <a:rPr lang="en-US" sz="2000" dirty="0" smtClean="0"/>
              <a:t>Supports Various VM Sizes</a:t>
            </a:r>
          </a:p>
          <a:p>
            <a:pPr marL="0" lvl="1"/>
            <a:r>
              <a:rPr lang="en-US" sz="2000" dirty="0" smtClean="0"/>
              <a:t>Size set on Role in Service Definition - All instances of role will be of equal size </a:t>
            </a:r>
          </a:p>
          <a:p>
            <a:pPr marL="0" lvl="1"/>
            <a:r>
              <a:rPr lang="en-US" sz="2000" dirty="0" smtClean="0"/>
              <a:t>Service can have multiple roles</a:t>
            </a:r>
          </a:p>
          <a:p>
            <a:pPr marL="0" lvl="1"/>
            <a:r>
              <a:rPr lang="en-US" sz="2000" dirty="0" smtClean="0"/>
              <a:t>Balance of Performance per node vs. High Availability from multiple nodes</a:t>
            </a:r>
            <a:endParaRPr lang="en-US" sz="2000" dirty="0"/>
          </a:p>
        </p:txBody>
      </p:sp>
      <p:graphicFrame>
        <p:nvGraphicFramePr>
          <p:cNvPr id="6" name="Table 5"/>
          <p:cNvGraphicFramePr>
            <a:graphicFrameLocks noGrp="1"/>
          </p:cNvGraphicFramePr>
          <p:nvPr>
            <p:extLst>
              <p:ext uri="{D42A27DB-BD31-4B8C-83A1-F6EECF244321}">
                <p14:modId xmlns:p14="http://schemas.microsoft.com/office/powerpoint/2010/main" val="68499544"/>
              </p:ext>
            </p:extLst>
          </p:nvPr>
        </p:nvGraphicFramePr>
        <p:xfrm>
          <a:off x="654468" y="3852946"/>
          <a:ext cx="10450679" cy="1977390"/>
        </p:xfrm>
        <a:graphic>
          <a:graphicData uri="http://schemas.openxmlformats.org/drawingml/2006/table">
            <a:tbl>
              <a:tblPr firstRow="1">
                <a:tableStyleId>{1E171933-4619-4E11-9A3F-F7608DF75F80}</a:tableStyleId>
              </a:tblPr>
              <a:tblGrid>
                <a:gridCol w="1221732"/>
                <a:gridCol w="1468372"/>
                <a:gridCol w="1284825"/>
                <a:gridCol w="1537202"/>
                <a:gridCol w="1634711"/>
                <a:gridCol w="1101279"/>
                <a:gridCol w="1101279"/>
                <a:gridCol w="1101279"/>
              </a:tblGrid>
              <a:tr h="190500">
                <a:tc>
                  <a:txBody>
                    <a:bodyPr/>
                    <a:lstStyle/>
                    <a:p>
                      <a:pPr algn="l" fontAlgn="b"/>
                      <a:r>
                        <a:rPr lang="en-US" sz="1800" u="none" strike="noStrike" dirty="0">
                          <a:effectLst/>
                        </a:rPr>
                        <a:t>VM Size</a:t>
                      </a:r>
                      <a:endParaRPr lang="en-US" sz="1800" b="1" i="0" u="none" strike="noStrike" dirty="0">
                        <a:solidFill>
                          <a:srgbClr val="FFFFFF"/>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CPU Cores</a:t>
                      </a:r>
                      <a:endParaRPr lang="en-US" sz="1800" b="1" i="0" u="none" strike="noStrike">
                        <a:solidFill>
                          <a:srgbClr val="FFFFFF"/>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CPU Speed</a:t>
                      </a:r>
                      <a:endParaRPr lang="en-US" sz="1800" b="1" i="0" u="none" strike="noStrike">
                        <a:solidFill>
                          <a:srgbClr val="FFFFFF"/>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Memory</a:t>
                      </a:r>
                      <a:endParaRPr lang="en-US" sz="1800" b="1" i="0" u="none" strike="noStrike">
                        <a:solidFill>
                          <a:srgbClr val="FFFFFF"/>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Bandwidth</a:t>
                      </a:r>
                      <a:endParaRPr lang="en-US" sz="1800" b="1" i="0" u="none" strike="noStrike">
                        <a:solidFill>
                          <a:srgbClr val="FFFFFF"/>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 Data Disks</a:t>
                      </a:r>
                      <a:endParaRPr lang="en-US" sz="1800" b="1" i="0" u="none" strike="noStrike">
                        <a:solidFill>
                          <a:srgbClr val="FFFFFF"/>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Local Storage</a:t>
                      </a:r>
                      <a:endParaRPr lang="en-US" sz="1800" b="1" i="0" u="none" strike="noStrike">
                        <a:solidFill>
                          <a:srgbClr val="FFFFFF"/>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Cost (USD)</a:t>
                      </a:r>
                      <a:endParaRPr lang="en-US" sz="1800" b="1" i="0" u="none" strike="noStrike">
                        <a:solidFill>
                          <a:srgbClr val="FFFFFF"/>
                        </a:solidFill>
                        <a:effectLst/>
                        <a:latin typeface="Calibri" panose="020F0502020204030204" pitchFamily="34" charset="0"/>
                      </a:endParaRPr>
                    </a:p>
                  </a:txBody>
                  <a:tcPr marL="9525" marR="9525" marT="9525" marB="0" anchor="b"/>
                </a:tc>
              </a:tr>
              <a:tr h="190500">
                <a:tc>
                  <a:txBody>
                    <a:bodyPr/>
                    <a:lstStyle/>
                    <a:p>
                      <a:pPr algn="l" fontAlgn="b"/>
                      <a:r>
                        <a:rPr lang="en-US" sz="1800" u="none" strike="noStrike">
                          <a:effectLst/>
                        </a:rPr>
                        <a:t>Extra Small</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Shared</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1.0 GHz</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768 MB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5 (Mbps)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20GB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0.02</a:t>
                      </a:r>
                      <a:endParaRPr lang="en-US" sz="18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800" u="none" strike="noStrike">
                          <a:effectLst/>
                        </a:rPr>
                        <a:t>Small</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1.6 GHz</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1.75 GB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100 (Mbps)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225GB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0.12</a:t>
                      </a:r>
                      <a:endParaRPr lang="en-US" sz="18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800" u="none" strike="noStrike">
                          <a:effectLst/>
                        </a:rPr>
                        <a:t>Medium</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1.6 GHz</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3.5 GB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200 (Mbps)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490GB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0.24</a:t>
                      </a:r>
                      <a:endParaRPr lang="en-US" sz="18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800" u="none" strike="noStrike">
                          <a:effectLst/>
                        </a:rPr>
                        <a:t>Large</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1.6 GHz</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7 GB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400 (Mbps)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1,000GB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0.48</a:t>
                      </a:r>
                      <a:endParaRPr lang="en-US" sz="18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en-US" sz="1800" u="none" strike="noStrike">
                          <a:effectLst/>
                        </a:rPr>
                        <a:t>Extra Large</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1.6 GHz</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14 GB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800 (Mbps)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16</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2,040GB</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rPr>
                        <a:t>0.96</a:t>
                      </a:r>
                      <a:endParaRPr lang="en-US" sz="18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757034971"/>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4238433789"/>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2638"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0" y="0"/>
                        <a:ext cx="158750" cy="158750"/>
                      </a:xfrm>
                      <a:prstGeom prst="rect">
                        <a:avLst/>
                      </a:prstGeom>
                    </p:spPr>
                  </p:pic>
                </p:oleObj>
              </mc:Fallback>
            </mc:AlternateContent>
          </a:graphicData>
        </a:graphic>
      </p:graphicFrame>
      <p:sp>
        <p:nvSpPr>
          <p:cNvPr id="5" name="Rectangle 4"/>
          <p:cNvSpPr/>
          <p:nvPr/>
        </p:nvSpPr>
        <p:spPr>
          <a:xfrm>
            <a:off x="517526" y="1695451"/>
            <a:ext cx="11158538" cy="405765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grpSp>
        <p:nvGrpSpPr>
          <p:cNvPr id="15" name="Group 14"/>
          <p:cNvGrpSpPr/>
          <p:nvPr/>
        </p:nvGrpSpPr>
        <p:grpSpPr>
          <a:xfrm>
            <a:off x="667263" y="1858122"/>
            <a:ext cx="10779179" cy="3757547"/>
            <a:chOff x="667263" y="228600"/>
            <a:chExt cx="10779179" cy="5353282"/>
          </a:xfrm>
        </p:grpSpPr>
        <p:sp>
          <p:nvSpPr>
            <p:cNvPr id="6" name="Rectangle 5"/>
            <p:cNvSpPr/>
            <p:nvPr/>
          </p:nvSpPr>
          <p:spPr bwMode="auto">
            <a:xfrm>
              <a:off x="684003" y="2983041"/>
              <a:ext cx="3474720" cy="259884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7" name="Rectangle 6"/>
            <p:cNvSpPr/>
            <p:nvPr/>
          </p:nvSpPr>
          <p:spPr bwMode="auto">
            <a:xfrm>
              <a:off x="4327863" y="2983041"/>
              <a:ext cx="3474720" cy="259884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8" name="Rectangle 7"/>
            <p:cNvSpPr/>
            <p:nvPr/>
          </p:nvSpPr>
          <p:spPr bwMode="auto">
            <a:xfrm>
              <a:off x="7971722" y="228600"/>
              <a:ext cx="3474720" cy="535328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2" name="Rectangle 11"/>
            <p:cNvSpPr/>
            <p:nvPr/>
          </p:nvSpPr>
          <p:spPr bwMode="auto">
            <a:xfrm>
              <a:off x="667263" y="228600"/>
              <a:ext cx="3474720" cy="259884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3" name="Rectangle 12"/>
            <p:cNvSpPr/>
            <p:nvPr/>
          </p:nvSpPr>
          <p:spPr bwMode="auto">
            <a:xfrm>
              <a:off x="4311123" y="228600"/>
              <a:ext cx="3474720" cy="259884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pSp>
      <p:sp>
        <p:nvSpPr>
          <p:cNvPr id="9" name="TextBox 8"/>
          <p:cNvSpPr txBox="1"/>
          <p:nvPr/>
        </p:nvSpPr>
        <p:spPr>
          <a:xfrm>
            <a:off x="4399100" y="3845199"/>
            <a:ext cx="3474720" cy="1329595"/>
          </a:xfrm>
          <a:prstGeom prst="rect">
            <a:avLst/>
          </a:prstGeom>
          <a:noFill/>
        </p:spPr>
        <p:txBody>
          <a:bodyPr wrap="square" lIns="91440" tIns="0" rIns="0" bIns="0" rtlCol="0">
            <a:spAutoFit/>
          </a:bodyPr>
          <a:lstStyle/>
          <a:p>
            <a:pPr>
              <a:lnSpc>
                <a:spcPct val="90000"/>
              </a:lnSpc>
              <a:spcBef>
                <a:spcPct val="20000"/>
              </a:spcBef>
              <a:buSzPct val="80000"/>
            </a:pPr>
            <a:r>
              <a:rPr lang="en-US" sz="3200" dirty="0">
                <a:solidFill>
                  <a:schemeClr val="bg1">
                    <a:alpha val="99000"/>
                  </a:schemeClr>
                </a:solidFill>
                <a:latin typeface="Segoe UI Light" pitchFamily="34" charset="0"/>
              </a:rPr>
              <a:t>More small instances == more redundancy</a:t>
            </a:r>
          </a:p>
        </p:txBody>
      </p:sp>
      <p:sp>
        <p:nvSpPr>
          <p:cNvPr id="10" name="TextBox 9"/>
          <p:cNvSpPr txBox="1"/>
          <p:nvPr/>
        </p:nvSpPr>
        <p:spPr>
          <a:xfrm>
            <a:off x="8108038" y="1974182"/>
            <a:ext cx="3163342" cy="2560701"/>
          </a:xfrm>
          <a:prstGeom prst="rect">
            <a:avLst/>
          </a:prstGeom>
          <a:noFill/>
        </p:spPr>
        <p:txBody>
          <a:bodyPr wrap="square" lIns="91440" tIns="0" rIns="0" bIns="0" rtlCol="0">
            <a:spAutoFit/>
          </a:bodyPr>
          <a:lstStyle/>
          <a:p>
            <a:pPr>
              <a:lnSpc>
                <a:spcPct val="90000"/>
              </a:lnSpc>
              <a:spcBef>
                <a:spcPct val="20000"/>
              </a:spcBef>
              <a:buSzPct val="80000"/>
            </a:pPr>
            <a:r>
              <a:rPr lang="en-US" sz="3200" dirty="0">
                <a:solidFill>
                  <a:schemeClr val="bg1">
                    <a:alpha val="99000"/>
                  </a:schemeClr>
                </a:solidFill>
                <a:latin typeface="Segoe UI Light" pitchFamily="34" charset="0"/>
              </a:rPr>
              <a:t>Some scenarios will benefit from more cores</a:t>
            </a:r>
          </a:p>
          <a:p>
            <a:pPr>
              <a:lnSpc>
                <a:spcPct val="90000"/>
              </a:lnSpc>
              <a:spcBef>
                <a:spcPct val="20000"/>
              </a:spcBef>
              <a:buSzPct val="80000"/>
            </a:pPr>
            <a:r>
              <a:rPr lang="en-US" sz="2000" dirty="0">
                <a:solidFill>
                  <a:schemeClr val="bg1">
                    <a:alpha val="99000"/>
                  </a:schemeClr>
                </a:solidFill>
              </a:rPr>
              <a:t>Where moving data &gt;$ parallel overhead</a:t>
            </a:r>
          </a:p>
          <a:p>
            <a:pPr>
              <a:lnSpc>
                <a:spcPct val="90000"/>
              </a:lnSpc>
              <a:spcBef>
                <a:spcPct val="20000"/>
              </a:spcBef>
              <a:buSzPct val="80000"/>
            </a:pPr>
            <a:r>
              <a:rPr lang="en-US" sz="2000" dirty="0">
                <a:solidFill>
                  <a:schemeClr val="bg1">
                    <a:alpha val="99000"/>
                  </a:schemeClr>
                </a:solidFill>
              </a:rPr>
              <a:t>E.g. Video processing, Stateful services (DBMS)</a:t>
            </a:r>
          </a:p>
        </p:txBody>
      </p:sp>
      <p:sp>
        <p:nvSpPr>
          <p:cNvPr id="2" name="Title 1"/>
          <p:cNvSpPr>
            <a:spLocks noGrp="1"/>
          </p:cNvSpPr>
          <p:nvPr>
            <p:ph type="title"/>
            <p:custDataLst>
              <p:tags r:id="rId3"/>
            </p:custDataLst>
          </p:nvPr>
        </p:nvSpPr>
        <p:spPr/>
        <p:txBody>
          <a:bodyPr/>
          <a:lstStyle/>
          <a:p>
            <a:r>
              <a:rPr lang="en-US" dirty="0" smtClean="0"/>
              <a:t>Choosing Your VM Size</a:t>
            </a:r>
            <a:endParaRPr lang="en-US" dirty="0"/>
          </a:p>
        </p:txBody>
      </p:sp>
      <p:sp>
        <p:nvSpPr>
          <p:cNvPr id="16" name="TextBox 15"/>
          <p:cNvSpPr txBox="1"/>
          <p:nvPr/>
        </p:nvSpPr>
        <p:spPr>
          <a:xfrm>
            <a:off x="715575" y="1974182"/>
            <a:ext cx="3203282" cy="1329595"/>
          </a:xfrm>
          <a:prstGeom prst="rect">
            <a:avLst/>
          </a:prstGeom>
          <a:noFill/>
        </p:spPr>
        <p:txBody>
          <a:bodyPr wrap="square" lIns="91440" tIns="0" rIns="0" bIns="0" rtlCol="0">
            <a:spAutoFit/>
          </a:bodyPr>
          <a:lstStyle/>
          <a:p>
            <a:pPr>
              <a:lnSpc>
                <a:spcPct val="90000"/>
              </a:lnSpc>
              <a:spcBef>
                <a:spcPct val="20000"/>
              </a:spcBef>
              <a:buSzPct val="80000"/>
            </a:pPr>
            <a:r>
              <a:rPr lang="en-US" sz="3200" dirty="0">
                <a:solidFill>
                  <a:schemeClr val="bg1">
                    <a:alpha val="99000"/>
                  </a:schemeClr>
                </a:solidFill>
                <a:latin typeface="Segoe UI Light" pitchFamily="34" charset="0"/>
              </a:rPr>
              <a:t>Don’t just throw big VMs at every problem</a:t>
            </a:r>
          </a:p>
        </p:txBody>
      </p:sp>
      <p:sp>
        <p:nvSpPr>
          <p:cNvPr id="17" name="TextBox 16"/>
          <p:cNvSpPr txBox="1"/>
          <p:nvPr/>
        </p:nvSpPr>
        <p:spPr>
          <a:xfrm>
            <a:off x="4359435" y="1974182"/>
            <a:ext cx="3474720" cy="1329595"/>
          </a:xfrm>
          <a:prstGeom prst="rect">
            <a:avLst/>
          </a:prstGeom>
          <a:noFill/>
        </p:spPr>
        <p:txBody>
          <a:bodyPr wrap="square" lIns="91440" tIns="0" rIns="0" bIns="0" rtlCol="0">
            <a:spAutoFit/>
          </a:bodyPr>
          <a:lstStyle/>
          <a:p>
            <a:pPr>
              <a:lnSpc>
                <a:spcPct val="90000"/>
              </a:lnSpc>
              <a:spcBef>
                <a:spcPct val="20000"/>
              </a:spcBef>
              <a:buSzPct val="80000"/>
            </a:pPr>
            <a:r>
              <a:rPr lang="en-US" sz="3200" dirty="0">
                <a:solidFill>
                  <a:schemeClr val="bg1">
                    <a:alpha val="99000"/>
                  </a:schemeClr>
                </a:solidFill>
                <a:latin typeface="Segoe UI Light" pitchFamily="34" charset="0"/>
              </a:rPr>
              <a:t>Scale out architectures have natural parallelism</a:t>
            </a:r>
          </a:p>
        </p:txBody>
      </p:sp>
      <p:sp>
        <p:nvSpPr>
          <p:cNvPr id="18" name="TextBox 17"/>
          <p:cNvSpPr txBox="1"/>
          <p:nvPr/>
        </p:nvSpPr>
        <p:spPr>
          <a:xfrm>
            <a:off x="836403" y="3855858"/>
            <a:ext cx="3474720" cy="1329595"/>
          </a:xfrm>
          <a:prstGeom prst="rect">
            <a:avLst/>
          </a:prstGeom>
          <a:noFill/>
        </p:spPr>
        <p:txBody>
          <a:bodyPr wrap="square" lIns="91440" tIns="0" rIns="0" bIns="0" rtlCol="0">
            <a:spAutoFit/>
          </a:bodyPr>
          <a:lstStyle/>
          <a:p>
            <a:pPr>
              <a:lnSpc>
                <a:spcPct val="90000"/>
              </a:lnSpc>
              <a:spcBef>
                <a:spcPct val="20000"/>
              </a:spcBef>
              <a:buSzPct val="80000"/>
            </a:pPr>
            <a:r>
              <a:rPr lang="en-US" sz="3200" dirty="0">
                <a:solidFill>
                  <a:schemeClr val="bg1">
                    <a:alpha val="99000"/>
                  </a:schemeClr>
                </a:solidFill>
                <a:latin typeface="Segoe UI Light" pitchFamily="34" charset="0"/>
              </a:rPr>
              <a:t>Test various configurations under load</a:t>
            </a:r>
          </a:p>
        </p:txBody>
      </p:sp>
    </p:spTree>
    <p:extLst>
      <p:ext uri="{BB962C8B-B14F-4D97-AF65-F5344CB8AC3E}">
        <p14:creationId xmlns:p14="http://schemas.microsoft.com/office/powerpoint/2010/main" val="3780262672"/>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custDataLst>
              <p:tags r:id="rId2"/>
            </p:custDataLst>
          </p:nvPr>
        </p:nvSpPr>
        <p:spPr bwMode="auto">
          <a:xfrm>
            <a:off x="860698" y="4090146"/>
            <a:ext cx="10807427" cy="2560493"/>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t" anchorCtr="0" compatLnSpc="1">
            <a:prstTxWarp prst="textNoShape">
              <a:avLst/>
            </a:prstTxWarp>
          </a:bodyPr>
          <a:lstStyle/>
          <a:p>
            <a:pPr algn="ctr" defTabSz="913825" fontAlgn="base">
              <a:spcBef>
                <a:spcPct val="0"/>
              </a:spcBef>
              <a:spcAft>
                <a:spcPct val="0"/>
              </a:spcAft>
            </a:pPr>
            <a:endParaRPr lang="en-US" sz="2000" b="1" cap="all" dirty="0">
              <a:ln>
                <a:solidFill>
                  <a:schemeClr val="bg1">
                    <a:alpha val="0"/>
                  </a:schemeClr>
                </a:solidFill>
              </a:ln>
              <a:solidFill>
                <a:schemeClr val="bg1">
                  <a:alpha val="99000"/>
                </a:schemeClr>
              </a:solidFill>
              <a:latin typeface="Segoe UI Light" pitchFamily="34" charset="0"/>
            </a:endParaRPr>
          </a:p>
        </p:txBody>
      </p:sp>
      <p:sp>
        <p:nvSpPr>
          <p:cNvPr id="19" name="Rectangle 18"/>
          <p:cNvSpPr/>
          <p:nvPr/>
        </p:nvSpPr>
        <p:spPr bwMode="auto">
          <a:xfrm>
            <a:off x="2153321" y="3970438"/>
            <a:ext cx="7327563" cy="312804"/>
          </a:xfrm>
          <a:prstGeom prst="rect">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aphicFrame>
        <p:nvGraphicFramePr>
          <p:cNvPr id="4" name="Object 3" hidden="1"/>
          <p:cNvGraphicFramePr>
            <a:graphicFrameLocks noChangeAspect="1"/>
          </p:cNvGraphicFramePr>
          <p:nvPr>
            <p:custDataLst>
              <p:tags r:id="rId3"/>
            </p:custDataLst>
            <p:extLst>
              <p:ext uri="{D42A27DB-BD31-4B8C-83A1-F6EECF244321}">
                <p14:modId xmlns:p14="http://schemas.microsoft.com/office/powerpoint/2010/main" val="2080899398"/>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3673" name="think-cell Slide" r:id="rId19" imgW="270" imgH="270" progId="TCLayout.ActiveDocument.1">
                  <p:embed/>
                </p:oleObj>
              </mc:Choice>
              <mc:Fallback>
                <p:oleObj name="think-cell Slide" r:id="rId19" imgW="270" imgH="270" progId="TCLayout.ActiveDocument.1">
                  <p:embed/>
                  <p:pic>
                    <p:nvPicPr>
                      <p:cNvPr id="0" name=""/>
                      <p:cNvPicPr/>
                      <p:nvPr/>
                    </p:nvPicPr>
                    <p:blipFill>
                      <a:blip r:embed="rId20"/>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4"/>
            </p:custDataLst>
          </p:nvPr>
        </p:nvSpPr>
        <p:spPr>
          <a:xfrm>
            <a:off x="519112" y="228600"/>
            <a:ext cx="11149013" cy="553998"/>
          </a:xfrm>
        </p:spPr>
        <p:txBody>
          <a:bodyPr/>
          <a:lstStyle/>
          <a:p>
            <a:r>
              <a:rPr lang="en-US" altLang="zh-CN" sz="4000" dirty="0" smtClean="0"/>
              <a:t>Cloud service</a:t>
            </a:r>
            <a:r>
              <a:rPr lang="zh-CN" altLang="en-US" sz="4000" dirty="0" smtClean="0"/>
              <a:t>网络配置</a:t>
            </a:r>
            <a:endParaRPr lang="en-US" sz="4000" dirty="0"/>
          </a:p>
        </p:txBody>
      </p:sp>
      <p:sp>
        <p:nvSpPr>
          <p:cNvPr id="7" name="Rectangle 6"/>
          <p:cNvSpPr/>
          <p:nvPr>
            <p:custDataLst>
              <p:tags r:id="rId5"/>
            </p:custDataLst>
          </p:nvPr>
        </p:nvSpPr>
        <p:spPr bwMode="auto">
          <a:xfrm>
            <a:off x="941716" y="4737432"/>
            <a:ext cx="2701354" cy="179269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b" anchorCtr="0" compatLnSpc="1">
            <a:prstTxWarp prst="textNoShape">
              <a:avLst/>
            </a:prstTxWarp>
          </a:bodyPr>
          <a:lstStyle/>
          <a:p>
            <a:pPr algn="ctr" defTabSz="913825" fontAlgn="base">
              <a:spcBef>
                <a:spcPct val="0"/>
              </a:spcBef>
              <a:spcAft>
                <a:spcPct val="0"/>
              </a:spcAft>
            </a:pPr>
            <a:r>
              <a:rPr lang="en-US" sz="1600" b="1" cap="all" dirty="0" smtClean="0">
                <a:ln>
                  <a:solidFill>
                    <a:schemeClr val="bg1">
                      <a:alpha val="0"/>
                    </a:schemeClr>
                  </a:solidFill>
                </a:ln>
                <a:gradFill>
                  <a:gsLst>
                    <a:gs pos="0">
                      <a:srgbClr val="FFFFFF"/>
                    </a:gs>
                    <a:gs pos="100000">
                      <a:srgbClr val="FFFFFF"/>
                    </a:gs>
                  </a:gsLst>
                  <a:lin ang="5400000" scaled="0"/>
                </a:gradFill>
              </a:rPr>
              <a:t>Role </a:t>
            </a:r>
            <a:r>
              <a:rPr lang="en-US" altLang="zh-CN" sz="1600" b="1" cap="all" dirty="0" smtClean="0">
                <a:ln>
                  <a:solidFill>
                    <a:schemeClr val="bg1">
                      <a:alpha val="0"/>
                    </a:schemeClr>
                  </a:solidFill>
                </a:ln>
                <a:gradFill>
                  <a:gsLst>
                    <a:gs pos="0">
                      <a:srgbClr val="FFFFFF"/>
                    </a:gs>
                    <a:gs pos="100000">
                      <a:srgbClr val="FFFFFF"/>
                    </a:gs>
                  </a:gsLst>
                  <a:lin ang="5400000" scaled="0"/>
                </a:gradFill>
              </a:rPr>
              <a:t>1</a:t>
            </a:r>
            <a:endParaRPr lang="en-US" sz="1600" b="1" cap="all" dirty="0">
              <a:ln>
                <a:solidFill>
                  <a:schemeClr val="bg1">
                    <a:alpha val="0"/>
                  </a:schemeClr>
                </a:solidFill>
              </a:ln>
              <a:gradFill>
                <a:gsLst>
                  <a:gs pos="0">
                    <a:srgbClr val="FFFFFF"/>
                  </a:gs>
                  <a:gs pos="100000">
                    <a:srgbClr val="FFFFFF"/>
                  </a:gs>
                </a:gsLst>
                <a:lin ang="5400000" scaled="0"/>
              </a:gradFill>
            </a:endParaRPr>
          </a:p>
        </p:txBody>
      </p:sp>
      <p:sp>
        <p:nvSpPr>
          <p:cNvPr id="8" name="Rectangle 7"/>
          <p:cNvSpPr/>
          <p:nvPr>
            <p:custDataLst>
              <p:tags r:id="rId6"/>
            </p:custDataLst>
          </p:nvPr>
        </p:nvSpPr>
        <p:spPr bwMode="auto">
          <a:xfrm>
            <a:off x="4092077" y="4737432"/>
            <a:ext cx="2733921" cy="179269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b" anchorCtr="0" compatLnSpc="1">
            <a:prstTxWarp prst="textNoShape">
              <a:avLst/>
            </a:prstTxWarp>
          </a:bodyPr>
          <a:lstStyle/>
          <a:p>
            <a:pPr algn="ctr" defTabSz="913825" fontAlgn="base">
              <a:spcBef>
                <a:spcPct val="0"/>
              </a:spcBef>
              <a:spcAft>
                <a:spcPct val="0"/>
              </a:spcAft>
            </a:pPr>
            <a:r>
              <a:rPr lang="en-US" sz="1600" b="1" cap="all" dirty="0" smtClean="0">
                <a:ln>
                  <a:solidFill>
                    <a:schemeClr val="bg1">
                      <a:alpha val="0"/>
                    </a:schemeClr>
                  </a:solidFill>
                </a:ln>
                <a:gradFill>
                  <a:gsLst>
                    <a:gs pos="0">
                      <a:srgbClr val="FFFFFF"/>
                    </a:gs>
                    <a:gs pos="100000">
                      <a:srgbClr val="FFFFFF"/>
                    </a:gs>
                  </a:gsLst>
                  <a:lin ang="5400000" scaled="0"/>
                </a:gradFill>
              </a:rPr>
              <a:t>Role </a:t>
            </a:r>
            <a:r>
              <a:rPr lang="en-US" altLang="zh-CN" sz="1600" b="1" cap="all" dirty="0" smtClean="0">
                <a:ln>
                  <a:solidFill>
                    <a:schemeClr val="bg1">
                      <a:alpha val="0"/>
                    </a:schemeClr>
                  </a:solidFill>
                </a:ln>
                <a:gradFill>
                  <a:gsLst>
                    <a:gs pos="0">
                      <a:srgbClr val="FFFFFF"/>
                    </a:gs>
                    <a:gs pos="100000">
                      <a:srgbClr val="FFFFFF"/>
                    </a:gs>
                  </a:gsLst>
                  <a:lin ang="5400000" scaled="0"/>
                </a:gradFill>
              </a:rPr>
              <a:t>2</a:t>
            </a:r>
            <a:endParaRPr lang="en-US" sz="1600" b="1" cap="all" dirty="0">
              <a:ln>
                <a:solidFill>
                  <a:schemeClr val="bg1">
                    <a:alpha val="0"/>
                  </a:schemeClr>
                </a:solidFill>
              </a:ln>
              <a:gradFill>
                <a:gsLst>
                  <a:gs pos="0">
                    <a:srgbClr val="FFFFFF"/>
                  </a:gs>
                  <a:gs pos="100000">
                    <a:srgbClr val="FFFFFF"/>
                  </a:gs>
                </a:gsLst>
                <a:lin ang="5400000" scaled="0"/>
              </a:gradFill>
            </a:endParaRPr>
          </a:p>
        </p:txBody>
      </p:sp>
      <p:sp>
        <p:nvSpPr>
          <p:cNvPr id="9" name="Rectangle 8"/>
          <p:cNvSpPr/>
          <p:nvPr>
            <p:custDataLst>
              <p:tags r:id="rId7"/>
            </p:custDataLst>
          </p:nvPr>
        </p:nvSpPr>
        <p:spPr bwMode="auto">
          <a:xfrm>
            <a:off x="1008906" y="5090863"/>
            <a:ext cx="795508" cy="533635"/>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1</a:t>
            </a:r>
          </a:p>
        </p:txBody>
      </p:sp>
      <p:sp>
        <p:nvSpPr>
          <p:cNvPr id="10" name="Rectangle 9"/>
          <p:cNvSpPr/>
          <p:nvPr>
            <p:custDataLst>
              <p:tags r:id="rId8"/>
            </p:custDataLst>
          </p:nvPr>
        </p:nvSpPr>
        <p:spPr bwMode="auto">
          <a:xfrm>
            <a:off x="1869543" y="5090863"/>
            <a:ext cx="795508" cy="533635"/>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2</a:t>
            </a:r>
          </a:p>
        </p:txBody>
      </p:sp>
      <p:sp>
        <p:nvSpPr>
          <p:cNvPr id="11" name="Rectangle 10"/>
          <p:cNvSpPr/>
          <p:nvPr>
            <p:custDataLst>
              <p:tags r:id="rId9"/>
            </p:custDataLst>
          </p:nvPr>
        </p:nvSpPr>
        <p:spPr bwMode="auto">
          <a:xfrm>
            <a:off x="2730181" y="5090863"/>
            <a:ext cx="795508" cy="533635"/>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3</a:t>
            </a:r>
          </a:p>
        </p:txBody>
      </p:sp>
      <p:sp>
        <p:nvSpPr>
          <p:cNvPr id="14" name="Rectangle 13"/>
          <p:cNvSpPr/>
          <p:nvPr>
            <p:custDataLst>
              <p:tags r:id="rId10"/>
            </p:custDataLst>
          </p:nvPr>
        </p:nvSpPr>
        <p:spPr bwMode="auto">
          <a:xfrm>
            <a:off x="4161859" y="5089272"/>
            <a:ext cx="795508" cy="533635"/>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1</a:t>
            </a:r>
          </a:p>
        </p:txBody>
      </p:sp>
      <p:sp>
        <p:nvSpPr>
          <p:cNvPr id="15" name="Rectangle 14"/>
          <p:cNvSpPr/>
          <p:nvPr>
            <p:custDataLst>
              <p:tags r:id="rId11"/>
            </p:custDataLst>
          </p:nvPr>
        </p:nvSpPr>
        <p:spPr bwMode="auto">
          <a:xfrm>
            <a:off x="5022496" y="5089272"/>
            <a:ext cx="795508" cy="533635"/>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2</a:t>
            </a:r>
          </a:p>
        </p:txBody>
      </p:sp>
      <p:sp>
        <p:nvSpPr>
          <p:cNvPr id="16" name="Rectangle 15"/>
          <p:cNvSpPr/>
          <p:nvPr>
            <p:custDataLst>
              <p:tags r:id="rId12"/>
            </p:custDataLst>
          </p:nvPr>
        </p:nvSpPr>
        <p:spPr bwMode="auto">
          <a:xfrm>
            <a:off x="5883133" y="5089272"/>
            <a:ext cx="830489" cy="533635"/>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3</a:t>
            </a:r>
          </a:p>
        </p:txBody>
      </p:sp>
      <p:sp>
        <p:nvSpPr>
          <p:cNvPr id="24" name="TextBox 23"/>
          <p:cNvSpPr txBox="1"/>
          <p:nvPr/>
        </p:nvSpPr>
        <p:spPr>
          <a:xfrm>
            <a:off x="472577" y="890791"/>
            <a:ext cx="10716791" cy="2382191"/>
          </a:xfrm>
          <a:prstGeom prst="rect">
            <a:avLst/>
          </a:prstGeom>
          <a:noFill/>
        </p:spPr>
        <p:txBody>
          <a:bodyPr wrap="square" lIns="0" tIns="0" rIns="0" bIns="0" rtlCol="0">
            <a:spAutoFit/>
          </a:bodyPr>
          <a:lstStyle/>
          <a:p>
            <a:pPr marL="457200" indent="-457200">
              <a:lnSpc>
                <a:spcPct val="90000"/>
              </a:lnSpc>
              <a:spcBef>
                <a:spcPct val="20000"/>
              </a:spcBef>
              <a:buSzPct val="80000"/>
              <a:buFont typeface="Arial" panose="020B0604020202020204" pitchFamily="34" charset="0"/>
              <a:buChar char="•"/>
            </a:pPr>
            <a:r>
              <a:rPr lang="zh-CN" altLang="en-US" dirty="0" smtClean="0">
                <a:gradFill>
                  <a:gsLst>
                    <a:gs pos="0">
                      <a:srgbClr val="292929">
                        <a:lumMod val="90000"/>
                        <a:lumOff val="10000"/>
                      </a:srgbClr>
                    </a:gs>
                    <a:gs pos="86000">
                      <a:srgbClr val="292929">
                        <a:lumMod val="90000"/>
                        <a:lumOff val="10000"/>
                      </a:srgbClr>
                    </a:gs>
                  </a:gsLst>
                  <a:lin ang="5400000" scaled="0"/>
                </a:gradFill>
              </a:rPr>
              <a:t>一个</a:t>
            </a:r>
            <a:r>
              <a:rPr lang="en-US" altLang="zh-CN" dirty="0" smtClean="0">
                <a:gradFill>
                  <a:gsLst>
                    <a:gs pos="0">
                      <a:srgbClr val="292929">
                        <a:lumMod val="90000"/>
                        <a:lumOff val="10000"/>
                      </a:srgbClr>
                    </a:gs>
                    <a:gs pos="86000">
                      <a:srgbClr val="292929">
                        <a:lumMod val="90000"/>
                        <a:lumOff val="10000"/>
                      </a:srgbClr>
                    </a:gs>
                  </a:gsLst>
                  <a:lin ang="5400000" scaled="0"/>
                </a:gradFill>
              </a:rPr>
              <a:t>Cloud Service</a:t>
            </a:r>
            <a:r>
              <a:rPr lang="zh-CN" altLang="en-US" dirty="0" smtClean="0">
                <a:gradFill>
                  <a:gsLst>
                    <a:gs pos="0">
                      <a:srgbClr val="292929">
                        <a:lumMod val="90000"/>
                        <a:lumOff val="10000"/>
                      </a:srgbClr>
                    </a:gs>
                    <a:gs pos="86000">
                      <a:srgbClr val="292929">
                        <a:lumMod val="90000"/>
                        <a:lumOff val="10000"/>
                      </a:srgbClr>
                    </a:gs>
                  </a:gsLst>
                  <a:lin ang="5400000" scaled="0"/>
                </a:gradFill>
              </a:rPr>
              <a:t>对外只有一个</a:t>
            </a:r>
            <a:r>
              <a:rPr lang="en-US" altLang="zh-CN" dirty="0" smtClean="0">
                <a:gradFill>
                  <a:gsLst>
                    <a:gs pos="0">
                      <a:srgbClr val="292929">
                        <a:lumMod val="90000"/>
                        <a:lumOff val="10000"/>
                      </a:srgbClr>
                    </a:gs>
                    <a:gs pos="86000">
                      <a:srgbClr val="292929">
                        <a:lumMod val="90000"/>
                        <a:lumOff val="10000"/>
                      </a:srgbClr>
                    </a:gs>
                  </a:gsLst>
                  <a:lin ang="5400000" scaled="0"/>
                </a:gradFill>
              </a:rPr>
              <a:t>DNS</a:t>
            </a:r>
            <a:r>
              <a:rPr lang="zh-CN" altLang="en-US" dirty="0">
                <a:gradFill>
                  <a:gsLst>
                    <a:gs pos="0">
                      <a:srgbClr val="292929">
                        <a:lumMod val="90000"/>
                        <a:lumOff val="10000"/>
                      </a:srgbClr>
                    </a:gs>
                    <a:gs pos="86000">
                      <a:srgbClr val="292929">
                        <a:lumMod val="90000"/>
                        <a:lumOff val="10000"/>
                      </a:srgbClr>
                    </a:gs>
                  </a:gsLst>
                  <a:lin ang="5400000" scaled="0"/>
                </a:gradFill>
              </a:rPr>
              <a:t>对应</a:t>
            </a:r>
            <a:r>
              <a:rPr lang="zh-CN" altLang="en-US" dirty="0" smtClean="0">
                <a:gradFill>
                  <a:gsLst>
                    <a:gs pos="0">
                      <a:srgbClr val="292929">
                        <a:lumMod val="90000"/>
                        <a:lumOff val="10000"/>
                      </a:srgbClr>
                    </a:gs>
                    <a:gs pos="86000">
                      <a:srgbClr val="292929">
                        <a:lumMod val="90000"/>
                        <a:lumOff val="10000"/>
                      </a:srgbClr>
                    </a:gs>
                  </a:gsLst>
                  <a:lin ang="5400000" scaled="0"/>
                </a:gradFill>
              </a:rPr>
              <a:t>一个</a:t>
            </a:r>
            <a:r>
              <a:rPr lang="en-US" altLang="zh-CN" dirty="0" smtClean="0">
                <a:gradFill>
                  <a:gsLst>
                    <a:gs pos="0">
                      <a:srgbClr val="292929">
                        <a:lumMod val="90000"/>
                        <a:lumOff val="10000"/>
                      </a:srgbClr>
                    </a:gs>
                    <a:gs pos="86000">
                      <a:srgbClr val="292929">
                        <a:lumMod val="90000"/>
                        <a:lumOff val="10000"/>
                      </a:srgbClr>
                    </a:gs>
                  </a:gsLst>
                  <a:lin ang="5400000" scaled="0"/>
                </a:gradFill>
              </a:rPr>
              <a:t>IP</a:t>
            </a:r>
            <a:r>
              <a:rPr lang="zh-CN" altLang="en-US" dirty="0" smtClean="0">
                <a:gradFill>
                  <a:gsLst>
                    <a:gs pos="0">
                      <a:srgbClr val="292929">
                        <a:lumMod val="90000"/>
                        <a:lumOff val="10000"/>
                      </a:srgbClr>
                    </a:gs>
                    <a:gs pos="86000">
                      <a:srgbClr val="292929">
                        <a:lumMod val="90000"/>
                        <a:lumOff val="10000"/>
                      </a:srgbClr>
                    </a:gs>
                  </a:gsLst>
                  <a:lin ang="5400000" scaled="0"/>
                </a:gradFill>
              </a:rPr>
              <a:t>，称为</a:t>
            </a:r>
            <a:r>
              <a:rPr lang="en-US" altLang="zh-CN" dirty="0" smtClean="0">
                <a:gradFill>
                  <a:gsLst>
                    <a:gs pos="0">
                      <a:srgbClr val="292929">
                        <a:lumMod val="90000"/>
                        <a:lumOff val="10000"/>
                      </a:srgbClr>
                    </a:gs>
                    <a:gs pos="86000">
                      <a:srgbClr val="292929">
                        <a:lumMod val="90000"/>
                        <a:lumOff val="10000"/>
                      </a:srgbClr>
                    </a:gs>
                  </a:gsLst>
                  <a:lin ang="5400000" scaled="0"/>
                </a:gradFill>
              </a:rPr>
              <a:t>VIP; </a:t>
            </a:r>
            <a:r>
              <a:rPr lang="zh-CN" altLang="en-US" dirty="0" smtClean="0">
                <a:gradFill>
                  <a:gsLst>
                    <a:gs pos="0">
                      <a:srgbClr val="292929">
                        <a:lumMod val="90000"/>
                        <a:lumOff val="10000"/>
                      </a:srgbClr>
                    </a:gs>
                    <a:gs pos="86000">
                      <a:srgbClr val="292929">
                        <a:lumMod val="90000"/>
                        <a:lumOff val="10000"/>
                      </a:srgbClr>
                    </a:gs>
                  </a:gsLst>
                  <a:lin ang="5400000" scaled="0"/>
                </a:gradFill>
              </a:rPr>
              <a:t>跨</a:t>
            </a:r>
            <a:r>
              <a:rPr lang="en-US" altLang="zh-CN" dirty="0" smtClean="0">
                <a:gradFill>
                  <a:gsLst>
                    <a:gs pos="0">
                      <a:srgbClr val="292929">
                        <a:lumMod val="90000"/>
                        <a:lumOff val="10000"/>
                      </a:srgbClr>
                    </a:gs>
                    <a:gs pos="86000">
                      <a:srgbClr val="292929">
                        <a:lumMod val="90000"/>
                        <a:lumOff val="10000"/>
                      </a:srgbClr>
                    </a:gs>
                  </a:gsLst>
                  <a:lin ang="5400000" scaled="0"/>
                </a:gradFill>
              </a:rPr>
              <a:t>Cloud service</a:t>
            </a:r>
            <a:r>
              <a:rPr lang="zh-CN" altLang="en-US" dirty="0" smtClean="0">
                <a:gradFill>
                  <a:gsLst>
                    <a:gs pos="0">
                      <a:srgbClr val="292929">
                        <a:lumMod val="90000"/>
                        <a:lumOff val="10000"/>
                      </a:srgbClr>
                    </a:gs>
                    <a:gs pos="86000">
                      <a:srgbClr val="292929">
                        <a:lumMod val="90000"/>
                        <a:lumOff val="10000"/>
                      </a:srgbClr>
                    </a:gs>
                  </a:gsLst>
                  <a:lin ang="5400000" scaled="0"/>
                </a:gradFill>
              </a:rPr>
              <a:t>的访问只能通过</a:t>
            </a:r>
            <a:r>
              <a:rPr lang="en-US" altLang="zh-CN" dirty="0" smtClean="0">
                <a:gradFill>
                  <a:gsLst>
                    <a:gs pos="0">
                      <a:srgbClr val="292929">
                        <a:lumMod val="90000"/>
                        <a:lumOff val="10000"/>
                      </a:srgbClr>
                    </a:gs>
                    <a:gs pos="86000">
                      <a:srgbClr val="292929">
                        <a:lumMod val="90000"/>
                        <a:lumOff val="10000"/>
                      </a:srgbClr>
                    </a:gs>
                  </a:gsLst>
                  <a:lin ang="5400000" scaled="0"/>
                </a:gradFill>
              </a:rPr>
              <a:t>VIP/DNS</a:t>
            </a:r>
          </a:p>
          <a:p>
            <a:pPr marL="457200" indent="-457200">
              <a:lnSpc>
                <a:spcPct val="90000"/>
              </a:lnSpc>
              <a:spcBef>
                <a:spcPct val="20000"/>
              </a:spcBef>
              <a:buSzPct val="80000"/>
              <a:buFont typeface="Arial" panose="020B0604020202020204" pitchFamily="34" charset="0"/>
              <a:buChar char="•"/>
            </a:pPr>
            <a:r>
              <a:rPr lang="zh-CN" altLang="en-US" dirty="0" smtClean="0">
                <a:gradFill>
                  <a:gsLst>
                    <a:gs pos="0">
                      <a:srgbClr val="292929">
                        <a:lumMod val="90000"/>
                        <a:lumOff val="10000"/>
                      </a:srgbClr>
                    </a:gs>
                    <a:gs pos="86000">
                      <a:srgbClr val="292929">
                        <a:lumMod val="90000"/>
                        <a:lumOff val="10000"/>
                      </a:srgbClr>
                    </a:gs>
                  </a:gsLst>
                  <a:lin ang="5400000" scaled="0"/>
                </a:gradFill>
              </a:rPr>
              <a:t>所有的虚机</a:t>
            </a:r>
            <a:r>
              <a:rPr lang="en-US" altLang="zh-CN" dirty="0" smtClean="0">
                <a:gradFill>
                  <a:gsLst>
                    <a:gs pos="0">
                      <a:srgbClr val="292929">
                        <a:lumMod val="90000"/>
                        <a:lumOff val="10000"/>
                      </a:srgbClr>
                    </a:gs>
                    <a:gs pos="86000">
                      <a:srgbClr val="292929">
                        <a:lumMod val="90000"/>
                        <a:lumOff val="10000"/>
                      </a:srgbClr>
                    </a:gs>
                  </a:gsLst>
                  <a:lin ang="5400000" scaled="0"/>
                </a:gradFill>
              </a:rPr>
              <a:t>IP</a:t>
            </a:r>
            <a:r>
              <a:rPr lang="zh-CN" altLang="en-US" dirty="0" smtClean="0">
                <a:gradFill>
                  <a:gsLst>
                    <a:gs pos="0">
                      <a:srgbClr val="292929">
                        <a:lumMod val="90000"/>
                        <a:lumOff val="10000"/>
                      </a:srgbClr>
                    </a:gs>
                    <a:gs pos="86000">
                      <a:srgbClr val="292929">
                        <a:lumMod val="90000"/>
                        <a:lumOff val="10000"/>
                      </a:srgbClr>
                    </a:gs>
                  </a:gsLst>
                  <a:lin ang="5400000" scaled="0"/>
                </a:gradFill>
              </a:rPr>
              <a:t>对外不可见，称为</a:t>
            </a:r>
            <a:r>
              <a:rPr lang="en-US" altLang="zh-CN" dirty="0" smtClean="0">
                <a:gradFill>
                  <a:gsLst>
                    <a:gs pos="0">
                      <a:srgbClr val="292929">
                        <a:lumMod val="90000"/>
                        <a:lumOff val="10000"/>
                      </a:srgbClr>
                    </a:gs>
                    <a:gs pos="86000">
                      <a:srgbClr val="292929">
                        <a:lumMod val="90000"/>
                        <a:lumOff val="10000"/>
                      </a:srgbClr>
                    </a:gs>
                  </a:gsLst>
                  <a:lin ang="5400000" scaled="0"/>
                </a:gradFill>
              </a:rPr>
              <a:t>DIP</a:t>
            </a:r>
          </a:p>
          <a:p>
            <a:pPr marL="457200" indent="-457200">
              <a:lnSpc>
                <a:spcPct val="90000"/>
              </a:lnSpc>
              <a:spcBef>
                <a:spcPct val="20000"/>
              </a:spcBef>
              <a:buSzPct val="80000"/>
              <a:buFont typeface="Arial" panose="020B0604020202020204" pitchFamily="34" charset="0"/>
              <a:buChar char="•"/>
            </a:pPr>
            <a:r>
              <a:rPr lang="en-US" altLang="zh-CN" dirty="0">
                <a:gradFill>
                  <a:gsLst>
                    <a:gs pos="0">
                      <a:srgbClr val="292929">
                        <a:lumMod val="90000"/>
                        <a:lumOff val="10000"/>
                      </a:srgbClr>
                    </a:gs>
                    <a:gs pos="86000">
                      <a:srgbClr val="292929">
                        <a:lumMod val="90000"/>
                        <a:lumOff val="10000"/>
                      </a:srgbClr>
                    </a:gs>
                  </a:gsLst>
                  <a:lin ang="5400000" scaled="0"/>
                </a:gradFill>
              </a:rPr>
              <a:t>Role</a:t>
            </a:r>
            <a:r>
              <a:rPr lang="zh-CN" altLang="en-US" dirty="0" smtClean="0">
                <a:gradFill>
                  <a:gsLst>
                    <a:gs pos="0">
                      <a:srgbClr val="292929">
                        <a:lumMod val="90000"/>
                        <a:lumOff val="10000"/>
                      </a:srgbClr>
                    </a:gs>
                    <a:gs pos="86000">
                      <a:srgbClr val="292929">
                        <a:lumMod val="90000"/>
                        <a:lumOff val="10000"/>
                      </a:srgbClr>
                    </a:gs>
                  </a:gsLst>
                  <a:lin ang="5400000" scaled="0"/>
                </a:gradFill>
              </a:rPr>
              <a:t>内部各虚机通过</a:t>
            </a:r>
            <a:r>
              <a:rPr lang="en-US" altLang="zh-CN" dirty="0" smtClean="0">
                <a:gradFill>
                  <a:gsLst>
                    <a:gs pos="0">
                      <a:srgbClr val="292929">
                        <a:lumMod val="90000"/>
                        <a:lumOff val="10000"/>
                      </a:srgbClr>
                    </a:gs>
                    <a:gs pos="86000">
                      <a:srgbClr val="292929">
                        <a:lumMod val="90000"/>
                        <a:lumOff val="10000"/>
                      </a:srgbClr>
                    </a:gs>
                  </a:gsLst>
                  <a:lin ang="5400000" scaled="0"/>
                </a:gradFill>
              </a:rPr>
              <a:t>DIP</a:t>
            </a:r>
            <a:r>
              <a:rPr lang="zh-CN" altLang="en-US" dirty="0" smtClean="0">
                <a:gradFill>
                  <a:gsLst>
                    <a:gs pos="0">
                      <a:srgbClr val="292929">
                        <a:lumMod val="90000"/>
                        <a:lumOff val="10000"/>
                      </a:srgbClr>
                    </a:gs>
                    <a:gs pos="86000">
                      <a:srgbClr val="292929">
                        <a:lumMod val="90000"/>
                        <a:lumOff val="10000"/>
                      </a:srgbClr>
                    </a:gs>
                  </a:gsLst>
                  <a:lin ang="5400000" scaled="0"/>
                </a:gradFill>
              </a:rPr>
              <a:t>可互访</a:t>
            </a:r>
            <a:endParaRPr lang="en-US" altLang="zh-CN" dirty="0" smtClean="0">
              <a:gradFill>
                <a:gsLst>
                  <a:gs pos="0">
                    <a:srgbClr val="292929">
                      <a:lumMod val="90000"/>
                      <a:lumOff val="10000"/>
                    </a:srgbClr>
                  </a:gs>
                  <a:gs pos="86000">
                    <a:srgbClr val="292929">
                      <a:lumMod val="90000"/>
                      <a:lumOff val="10000"/>
                    </a:srgbClr>
                  </a:gs>
                </a:gsLst>
                <a:lin ang="5400000" scaled="0"/>
              </a:gradFill>
            </a:endParaRPr>
          </a:p>
          <a:p>
            <a:pPr marL="457200" indent="-457200">
              <a:lnSpc>
                <a:spcPct val="90000"/>
              </a:lnSpc>
              <a:spcBef>
                <a:spcPct val="20000"/>
              </a:spcBef>
              <a:buSzPct val="80000"/>
              <a:buFont typeface="Arial" panose="020B0604020202020204" pitchFamily="34" charset="0"/>
              <a:buChar char="•"/>
            </a:pPr>
            <a:r>
              <a:rPr lang="zh-CN" altLang="en-US" dirty="0" smtClean="0">
                <a:gradFill>
                  <a:gsLst>
                    <a:gs pos="0">
                      <a:srgbClr val="292929">
                        <a:lumMod val="90000"/>
                        <a:lumOff val="10000"/>
                      </a:srgbClr>
                    </a:gs>
                    <a:gs pos="86000">
                      <a:srgbClr val="292929">
                        <a:lumMod val="90000"/>
                        <a:lumOff val="10000"/>
                      </a:srgbClr>
                    </a:gs>
                  </a:gsLst>
                  <a:lin ang="5400000" scaled="0"/>
                </a:gradFill>
              </a:rPr>
              <a:t>缺省情况下，不同</a:t>
            </a:r>
            <a:r>
              <a:rPr lang="en-US" altLang="zh-CN" dirty="0" smtClean="0">
                <a:gradFill>
                  <a:gsLst>
                    <a:gs pos="0">
                      <a:srgbClr val="292929">
                        <a:lumMod val="90000"/>
                        <a:lumOff val="10000"/>
                      </a:srgbClr>
                    </a:gs>
                    <a:gs pos="86000">
                      <a:srgbClr val="292929">
                        <a:lumMod val="90000"/>
                        <a:lumOff val="10000"/>
                      </a:srgbClr>
                    </a:gs>
                  </a:gsLst>
                  <a:lin ang="5400000" scaled="0"/>
                </a:gradFill>
              </a:rPr>
              <a:t>Role</a:t>
            </a:r>
            <a:r>
              <a:rPr lang="zh-CN" altLang="en-US" dirty="0" smtClean="0">
                <a:gradFill>
                  <a:gsLst>
                    <a:gs pos="0">
                      <a:srgbClr val="292929">
                        <a:lumMod val="90000"/>
                        <a:lumOff val="10000"/>
                      </a:srgbClr>
                    </a:gs>
                    <a:gs pos="86000">
                      <a:srgbClr val="292929">
                        <a:lumMod val="90000"/>
                        <a:lumOff val="10000"/>
                      </a:srgbClr>
                    </a:gs>
                  </a:gsLst>
                  <a:lin ang="5400000" scaled="0"/>
                </a:gradFill>
              </a:rPr>
              <a:t>的虚机不可互访</a:t>
            </a:r>
            <a:endParaRPr lang="en-US" altLang="zh-CN" dirty="0" smtClean="0">
              <a:gradFill>
                <a:gsLst>
                  <a:gs pos="0">
                    <a:srgbClr val="292929">
                      <a:lumMod val="90000"/>
                      <a:lumOff val="10000"/>
                    </a:srgbClr>
                  </a:gs>
                  <a:gs pos="86000">
                    <a:srgbClr val="292929">
                      <a:lumMod val="90000"/>
                      <a:lumOff val="10000"/>
                    </a:srgbClr>
                  </a:gs>
                </a:gsLst>
                <a:lin ang="5400000" scaled="0"/>
              </a:gradFill>
            </a:endParaRPr>
          </a:p>
          <a:p>
            <a:pPr marL="457200" indent="-457200">
              <a:lnSpc>
                <a:spcPct val="90000"/>
              </a:lnSpc>
              <a:spcBef>
                <a:spcPct val="20000"/>
              </a:spcBef>
              <a:buSzPct val="80000"/>
              <a:buFont typeface="Arial" panose="020B0604020202020204" pitchFamily="34" charset="0"/>
              <a:buChar char="•"/>
            </a:pPr>
            <a:r>
              <a:rPr lang="zh-CN" altLang="en-US" dirty="0" smtClean="0">
                <a:gradFill>
                  <a:gsLst>
                    <a:gs pos="0">
                      <a:srgbClr val="292929">
                        <a:lumMod val="90000"/>
                        <a:lumOff val="10000"/>
                      </a:srgbClr>
                    </a:gs>
                    <a:gs pos="86000">
                      <a:srgbClr val="292929">
                        <a:lumMod val="90000"/>
                        <a:lumOff val="10000"/>
                      </a:srgbClr>
                    </a:gs>
                  </a:gsLst>
                  <a:lin ang="5400000" scaled="0"/>
                </a:gradFill>
              </a:rPr>
              <a:t>定义端口访问策略后，</a:t>
            </a:r>
            <a:r>
              <a:rPr lang="en-US" altLang="zh-CN" dirty="0" smtClean="0">
                <a:gradFill>
                  <a:gsLst>
                    <a:gs pos="0">
                      <a:srgbClr val="292929">
                        <a:lumMod val="90000"/>
                        <a:lumOff val="10000"/>
                      </a:srgbClr>
                    </a:gs>
                    <a:gs pos="86000">
                      <a:srgbClr val="292929">
                        <a:lumMod val="90000"/>
                        <a:lumOff val="10000"/>
                      </a:srgbClr>
                    </a:gs>
                  </a:gsLst>
                  <a:lin ang="5400000" scaled="0"/>
                </a:gradFill>
              </a:rPr>
              <a:t>Role</a:t>
            </a:r>
            <a:r>
              <a:rPr lang="zh-CN" altLang="en-US" dirty="0" smtClean="0">
                <a:gradFill>
                  <a:gsLst>
                    <a:gs pos="0">
                      <a:srgbClr val="292929">
                        <a:lumMod val="90000"/>
                        <a:lumOff val="10000"/>
                      </a:srgbClr>
                    </a:gs>
                    <a:gs pos="86000">
                      <a:srgbClr val="292929">
                        <a:lumMod val="90000"/>
                        <a:lumOff val="10000"/>
                      </a:srgbClr>
                    </a:gs>
                  </a:gsLst>
                  <a:lin ang="5400000" scaled="0"/>
                </a:gradFill>
              </a:rPr>
              <a:t>才可以从外部访问</a:t>
            </a:r>
            <a:endParaRPr lang="en-US" altLang="zh-CN" dirty="0" smtClean="0">
              <a:gradFill>
                <a:gsLst>
                  <a:gs pos="0">
                    <a:srgbClr val="292929">
                      <a:lumMod val="90000"/>
                      <a:lumOff val="10000"/>
                    </a:srgbClr>
                  </a:gs>
                  <a:gs pos="86000">
                    <a:srgbClr val="292929">
                      <a:lumMod val="90000"/>
                      <a:lumOff val="10000"/>
                    </a:srgbClr>
                  </a:gs>
                </a:gsLst>
                <a:lin ang="5400000" scaled="0"/>
              </a:gradFill>
            </a:endParaRPr>
          </a:p>
          <a:p>
            <a:pPr marL="914382" lvl="1" indent="-457200">
              <a:lnSpc>
                <a:spcPct val="90000"/>
              </a:lnSpc>
              <a:spcBef>
                <a:spcPct val="20000"/>
              </a:spcBef>
              <a:buSzPct val="80000"/>
              <a:buFont typeface="Arial" panose="020B0604020202020204" pitchFamily="34" charset="0"/>
              <a:buChar char="•"/>
            </a:pPr>
            <a:r>
              <a:rPr lang="en-US" altLang="zh-CN" dirty="0" smtClean="0">
                <a:gradFill>
                  <a:gsLst>
                    <a:gs pos="0">
                      <a:srgbClr val="292929">
                        <a:lumMod val="90000"/>
                        <a:lumOff val="10000"/>
                      </a:srgbClr>
                    </a:gs>
                    <a:gs pos="86000">
                      <a:srgbClr val="292929">
                        <a:lumMod val="90000"/>
                        <a:lumOff val="10000"/>
                      </a:srgbClr>
                    </a:gs>
                  </a:gsLst>
                  <a:lin ang="5400000" scaled="0"/>
                </a:gradFill>
              </a:rPr>
              <a:t>Input endpoint: </a:t>
            </a:r>
            <a:r>
              <a:rPr lang="zh-CN" altLang="en-US" dirty="0" smtClean="0">
                <a:gradFill>
                  <a:gsLst>
                    <a:gs pos="0">
                      <a:srgbClr val="292929">
                        <a:lumMod val="90000"/>
                        <a:lumOff val="10000"/>
                      </a:srgbClr>
                    </a:gs>
                    <a:gs pos="86000">
                      <a:srgbClr val="292929">
                        <a:lumMod val="90000"/>
                        <a:lumOff val="10000"/>
                      </a:srgbClr>
                    </a:gs>
                  </a:gsLst>
                  <a:lin ang="5400000" scaled="0"/>
                </a:gradFill>
              </a:rPr>
              <a:t>从互联网可访问，多个虚机负载均衡</a:t>
            </a:r>
            <a:endParaRPr lang="en-US" altLang="zh-CN" dirty="0" smtClean="0">
              <a:gradFill>
                <a:gsLst>
                  <a:gs pos="0">
                    <a:srgbClr val="292929">
                      <a:lumMod val="90000"/>
                      <a:lumOff val="10000"/>
                    </a:srgbClr>
                  </a:gs>
                  <a:gs pos="86000">
                    <a:srgbClr val="292929">
                      <a:lumMod val="90000"/>
                      <a:lumOff val="10000"/>
                    </a:srgbClr>
                  </a:gs>
                </a:gsLst>
                <a:lin ang="5400000" scaled="0"/>
              </a:gradFill>
            </a:endParaRPr>
          </a:p>
          <a:p>
            <a:pPr marL="914382" lvl="1" indent="-457200">
              <a:lnSpc>
                <a:spcPct val="90000"/>
              </a:lnSpc>
              <a:spcBef>
                <a:spcPct val="20000"/>
              </a:spcBef>
              <a:buSzPct val="80000"/>
              <a:buFont typeface="Arial" panose="020B0604020202020204" pitchFamily="34" charset="0"/>
              <a:buChar char="•"/>
            </a:pPr>
            <a:r>
              <a:rPr lang="en-US" altLang="zh-CN" dirty="0" smtClean="0">
                <a:gradFill>
                  <a:gsLst>
                    <a:gs pos="0">
                      <a:srgbClr val="292929">
                        <a:lumMod val="90000"/>
                        <a:lumOff val="10000"/>
                      </a:srgbClr>
                    </a:gs>
                    <a:gs pos="86000">
                      <a:srgbClr val="292929">
                        <a:lumMod val="90000"/>
                        <a:lumOff val="10000"/>
                      </a:srgbClr>
                    </a:gs>
                  </a:gsLst>
                  <a:lin ang="5400000" scaled="0"/>
                </a:gradFill>
              </a:rPr>
              <a:t>Internal endpoint</a:t>
            </a:r>
            <a:r>
              <a:rPr lang="zh-CN" altLang="en-US" dirty="0" smtClean="0">
                <a:gradFill>
                  <a:gsLst>
                    <a:gs pos="0">
                      <a:srgbClr val="292929">
                        <a:lumMod val="90000"/>
                        <a:lumOff val="10000"/>
                      </a:srgbClr>
                    </a:gs>
                    <a:gs pos="86000">
                      <a:srgbClr val="292929">
                        <a:lumMod val="90000"/>
                        <a:lumOff val="10000"/>
                      </a:srgbClr>
                    </a:gs>
                  </a:gsLst>
                  <a:lin ang="5400000" scaled="0"/>
                </a:gradFill>
              </a:rPr>
              <a:t>：从</a:t>
            </a:r>
            <a:r>
              <a:rPr lang="en-US" altLang="zh-CN" dirty="0" smtClean="0">
                <a:gradFill>
                  <a:gsLst>
                    <a:gs pos="0">
                      <a:srgbClr val="292929">
                        <a:lumMod val="90000"/>
                        <a:lumOff val="10000"/>
                      </a:srgbClr>
                    </a:gs>
                    <a:gs pos="86000">
                      <a:srgbClr val="292929">
                        <a:lumMod val="90000"/>
                        <a:lumOff val="10000"/>
                      </a:srgbClr>
                    </a:gs>
                  </a:gsLst>
                  <a:lin ang="5400000" scaled="0"/>
                </a:gradFill>
              </a:rPr>
              <a:t>Service</a:t>
            </a:r>
            <a:r>
              <a:rPr lang="zh-CN" altLang="en-US" dirty="0" smtClean="0">
                <a:gradFill>
                  <a:gsLst>
                    <a:gs pos="0">
                      <a:srgbClr val="292929">
                        <a:lumMod val="90000"/>
                        <a:lumOff val="10000"/>
                      </a:srgbClr>
                    </a:gs>
                    <a:gs pos="86000">
                      <a:srgbClr val="292929">
                        <a:lumMod val="90000"/>
                        <a:lumOff val="10000"/>
                      </a:srgbClr>
                    </a:gs>
                  </a:gsLst>
                  <a:lin ang="5400000" scaled="0"/>
                </a:gradFill>
              </a:rPr>
              <a:t>内其他</a:t>
            </a:r>
            <a:r>
              <a:rPr lang="en-US" altLang="zh-CN" dirty="0" smtClean="0">
                <a:gradFill>
                  <a:gsLst>
                    <a:gs pos="0">
                      <a:srgbClr val="292929">
                        <a:lumMod val="90000"/>
                        <a:lumOff val="10000"/>
                      </a:srgbClr>
                    </a:gs>
                    <a:gs pos="86000">
                      <a:srgbClr val="292929">
                        <a:lumMod val="90000"/>
                        <a:lumOff val="10000"/>
                      </a:srgbClr>
                    </a:gs>
                  </a:gsLst>
                  <a:lin ang="5400000" scaled="0"/>
                </a:gradFill>
              </a:rPr>
              <a:t>Role</a:t>
            </a:r>
            <a:r>
              <a:rPr lang="zh-CN" altLang="en-US" dirty="0" smtClean="0">
                <a:gradFill>
                  <a:gsLst>
                    <a:gs pos="0">
                      <a:srgbClr val="292929">
                        <a:lumMod val="90000"/>
                        <a:lumOff val="10000"/>
                      </a:srgbClr>
                    </a:gs>
                    <a:gs pos="86000">
                      <a:srgbClr val="292929">
                        <a:lumMod val="90000"/>
                        <a:lumOff val="10000"/>
                      </a:srgbClr>
                    </a:gs>
                  </a:gsLst>
                  <a:lin ang="5400000" scaled="0"/>
                </a:gradFill>
              </a:rPr>
              <a:t>可访问，可细化定义允许哪些</a:t>
            </a:r>
            <a:r>
              <a:rPr lang="en-US" altLang="zh-CN" dirty="0" smtClean="0">
                <a:gradFill>
                  <a:gsLst>
                    <a:gs pos="0">
                      <a:srgbClr val="292929">
                        <a:lumMod val="90000"/>
                        <a:lumOff val="10000"/>
                      </a:srgbClr>
                    </a:gs>
                    <a:gs pos="86000">
                      <a:srgbClr val="292929">
                        <a:lumMod val="90000"/>
                        <a:lumOff val="10000"/>
                      </a:srgbClr>
                    </a:gs>
                  </a:gsLst>
                  <a:lin ang="5400000" scaled="0"/>
                </a:gradFill>
              </a:rPr>
              <a:t>Role</a:t>
            </a:r>
            <a:r>
              <a:rPr lang="zh-CN" altLang="en-US" dirty="0" smtClean="0">
                <a:gradFill>
                  <a:gsLst>
                    <a:gs pos="0">
                      <a:srgbClr val="292929">
                        <a:lumMod val="90000"/>
                        <a:lumOff val="10000"/>
                      </a:srgbClr>
                    </a:gs>
                    <a:gs pos="86000">
                      <a:srgbClr val="292929">
                        <a:lumMod val="90000"/>
                        <a:lumOff val="10000"/>
                      </a:srgbClr>
                    </a:gs>
                  </a:gsLst>
                  <a:lin ang="5400000" scaled="0"/>
                </a:gradFill>
              </a:rPr>
              <a:t>访问</a:t>
            </a:r>
            <a:endParaRPr lang="en-US" altLang="zh-CN" dirty="0" smtClean="0">
              <a:gradFill>
                <a:gsLst>
                  <a:gs pos="0">
                    <a:srgbClr val="292929">
                      <a:lumMod val="90000"/>
                      <a:lumOff val="10000"/>
                    </a:srgbClr>
                  </a:gs>
                  <a:gs pos="86000">
                    <a:srgbClr val="292929">
                      <a:lumMod val="90000"/>
                      <a:lumOff val="10000"/>
                    </a:srgbClr>
                  </a:gs>
                </a:gsLst>
                <a:lin ang="5400000" scaled="0"/>
              </a:gradFill>
            </a:endParaRPr>
          </a:p>
          <a:p>
            <a:pPr marL="914382" lvl="1" indent="-457200">
              <a:lnSpc>
                <a:spcPct val="90000"/>
              </a:lnSpc>
              <a:spcBef>
                <a:spcPct val="20000"/>
              </a:spcBef>
              <a:buSzPct val="80000"/>
              <a:buFont typeface="Arial" panose="020B0604020202020204" pitchFamily="34" charset="0"/>
              <a:buChar char="•"/>
            </a:pPr>
            <a:r>
              <a:rPr lang="en-US" altLang="zh-CN" dirty="0" smtClean="0">
                <a:gradFill>
                  <a:gsLst>
                    <a:gs pos="0">
                      <a:srgbClr val="292929">
                        <a:lumMod val="90000"/>
                        <a:lumOff val="10000"/>
                      </a:srgbClr>
                    </a:gs>
                    <a:gs pos="86000">
                      <a:srgbClr val="292929">
                        <a:lumMod val="90000"/>
                        <a:lumOff val="10000"/>
                      </a:srgbClr>
                    </a:gs>
                  </a:gsLst>
                  <a:lin ang="5400000" scaled="0"/>
                </a:gradFill>
              </a:rPr>
              <a:t>Instance endpoint</a:t>
            </a:r>
            <a:r>
              <a:rPr lang="zh-CN" altLang="en-US" dirty="0">
                <a:gradFill>
                  <a:gsLst>
                    <a:gs pos="0">
                      <a:srgbClr val="292929">
                        <a:lumMod val="90000"/>
                        <a:lumOff val="10000"/>
                      </a:srgbClr>
                    </a:gs>
                    <a:gs pos="86000">
                      <a:srgbClr val="292929">
                        <a:lumMod val="90000"/>
                        <a:lumOff val="10000"/>
                      </a:srgbClr>
                    </a:gs>
                  </a:gsLst>
                  <a:lin ang="5400000" scaled="0"/>
                </a:gradFill>
              </a:rPr>
              <a:t>：从互联网可</a:t>
            </a:r>
            <a:r>
              <a:rPr lang="zh-CN" altLang="en-US" dirty="0" smtClean="0">
                <a:gradFill>
                  <a:gsLst>
                    <a:gs pos="0">
                      <a:srgbClr val="292929">
                        <a:lumMod val="90000"/>
                        <a:lumOff val="10000"/>
                      </a:srgbClr>
                    </a:gs>
                    <a:gs pos="86000">
                      <a:srgbClr val="292929">
                        <a:lumMod val="90000"/>
                        <a:lumOff val="10000"/>
                      </a:srgbClr>
                    </a:gs>
                  </a:gsLst>
                  <a:lin ang="5400000" scaled="0"/>
                </a:gradFill>
              </a:rPr>
              <a:t>访问，虚机与外部端口一一对应</a:t>
            </a:r>
            <a:endParaRPr lang="en-US" altLang="zh-CN" dirty="0">
              <a:gradFill>
                <a:gsLst>
                  <a:gs pos="0">
                    <a:srgbClr val="292929">
                      <a:lumMod val="90000"/>
                      <a:lumOff val="10000"/>
                    </a:srgbClr>
                  </a:gs>
                  <a:gs pos="86000">
                    <a:srgbClr val="292929">
                      <a:lumMod val="90000"/>
                      <a:lumOff val="10000"/>
                    </a:srgbClr>
                  </a:gs>
                </a:gsLst>
                <a:lin ang="5400000" scaled="0"/>
              </a:gradFill>
            </a:endParaRPr>
          </a:p>
        </p:txBody>
      </p:sp>
      <p:sp>
        <p:nvSpPr>
          <p:cNvPr id="25" name="Rectangle 24"/>
          <p:cNvSpPr/>
          <p:nvPr/>
        </p:nvSpPr>
        <p:spPr bwMode="auto">
          <a:xfrm>
            <a:off x="1186037" y="5012681"/>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80</a:t>
            </a:r>
            <a:endParaRPr lang="en-US" sz="1000" dirty="0" smtClean="0">
              <a:gradFill>
                <a:gsLst>
                  <a:gs pos="0">
                    <a:srgbClr val="FFFFFF"/>
                  </a:gs>
                  <a:gs pos="100000">
                    <a:srgbClr val="FFFFFF"/>
                  </a:gs>
                </a:gsLst>
                <a:lin ang="5400000" scaled="0"/>
              </a:gradFill>
            </a:endParaRPr>
          </a:p>
        </p:txBody>
      </p:sp>
      <p:sp>
        <p:nvSpPr>
          <p:cNvPr id="26" name="Rectangle 25"/>
          <p:cNvSpPr/>
          <p:nvPr/>
        </p:nvSpPr>
        <p:spPr bwMode="auto">
          <a:xfrm>
            <a:off x="2061250" y="5012680"/>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80</a:t>
            </a:r>
            <a:endParaRPr lang="en-US" sz="1000" dirty="0" smtClean="0">
              <a:gradFill>
                <a:gsLst>
                  <a:gs pos="0">
                    <a:srgbClr val="FFFFFF"/>
                  </a:gs>
                  <a:gs pos="100000">
                    <a:srgbClr val="FFFFFF"/>
                  </a:gs>
                </a:gsLst>
                <a:lin ang="5400000" scaled="0"/>
              </a:gradFill>
            </a:endParaRPr>
          </a:p>
        </p:txBody>
      </p:sp>
      <p:sp>
        <p:nvSpPr>
          <p:cNvPr id="27" name="Rectangle 26"/>
          <p:cNvSpPr/>
          <p:nvPr/>
        </p:nvSpPr>
        <p:spPr bwMode="auto">
          <a:xfrm>
            <a:off x="2865865" y="5018766"/>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80</a:t>
            </a:r>
            <a:endParaRPr lang="en-US" sz="1000" dirty="0" smtClean="0">
              <a:gradFill>
                <a:gsLst>
                  <a:gs pos="0">
                    <a:srgbClr val="FFFFFF"/>
                  </a:gs>
                  <a:gs pos="100000">
                    <a:srgbClr val="FFFFFF"/>
                  </a:gs>
                </a:gsLst>
                <a:lin ang="5400000" scaled="0"/>
              </a:gradFill>
            </a:endParaRPr>
          </a:p>
        </p:txBody>
      </p:sp>
      <p:sp>
        <p:nvSpPr>
          <p:cNvPr id="29" name="Rectangle 28"/>
          <p:cNvSpPr/>
          <p:nvPr/>
        </p:nvSpPr>
        <p:spPr bwMode="auto">
          <a:xfrm>
            <a:off x="2276515" y="4024292"/>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80</a:t>
            </a:r>
            <a:endParaRPr lang="en-US" sz="1000" dirty="0" smtClean="0">
              <a:gradFill>
                <a:gsLst>
                  <a:gs pos="0">
                    <a:srgbClr val="FFFFFF"/>
                  </a:gs>
                  <a:gs pos="100000">
                    <a:srgbClr val="FFFFFF"/>
                  </a:gs>
                </a:gsLst>
                <a:lin ang="5400000" scaled="0"/>
              </a:gradFill>
            </a:endParaRPr>
          </a:p>
        </p:txBody>
      </p:sp>
      <p:cxnSp>
        <p:nvCxnSpPr>
          <p:cNvPr id="33" name="Straight Arrow Connector 32"/>
          <p:cNvCxnSpPr>
            <a:endCxn id="29" idx="0"/>
          </p:cNvCxnSpPr>
          <p:nvPr/>
        </p:nvCxnSpPr>
        <p:spPr>
          <a:xfrm>
            <a:off x="2535285" y="3645862"/>
            <a:ext cx="1" cy="3784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29" idx="2"/>
            <a:endCxn id="25" idx="0"/>
          </p:cNvCxnSpPr>
          <p:nvPr/>
        </p:nvCxnSpPr>
        <p:spPr>
          <a:xfrm flipH="1">
            <a:off x="1444808" y="4180655"/>
            <a:ext cx="1090478" cy="83202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29" idx="2"/>
            <a:endCxn id="26" idx="0"/>
          </p:cNvCxnSpPr>
          <p:nvPr/>
        </p:nvCxnSpPr>
        <p:spPr>
          <a:xfrm flipH="1">
            <a:off x="2320021" y="4180655"/>
            <a:ext cx="215265" cy="8320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9" idx="2"/>
            <a:endCxn id="27" idx="0"/>
          </p:cNvCxnSpPr>
          <p:nvPr/>
        </p:nvCxnSpPr>
        <p:spPr>
          <a:xfrm>
            <a:off x="2535286" y="4180655"/>
            <a:ext cx="589350" cy="83811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1008906" y="5815591"/>
            <a:ext cx="2339102" cy="276999"/>
          </a:xfrm>
          <a:prstGeom prst="rect">
            <a:avLst/>
          </a:prstGeom>
        </p:spPr>
        <p:txBody>
          <a:bodyPr wrap="none">
            <a:spAutoFit/>
          </a:bodyPr>
          <a:lstStyle/>
          <a:p>
            <a:pPr>
              <a:spcBef>
                <a:spcPts val="1000"/>
              </a:spcBef>
            </a:pPr>
            <a:r>
              <a:rPr lang="en-US" sz="1200" dirty="0">
                <a:solidFill>
                  <a:schemeClr val="bg1">
                    <a:alpha val="99000"/>
                  </a:schemeClr>
                </a:solidFill>
                <a:latin typeface="新宋体" panose="02010609030101010101" pitchFamily="49" charset="-122"/>
                <a:ea typeface="新宋体" panose="02010609030101010101" pitchFamily="49" charset="-122"/>
              </a:rPr>
              <a:t>Input </a:t>
            </a:r>
            <a:r>
              <a:rPr lang="en-US" sz="1200" dirty="0" smtClean="0">
                <a:solidFill>
                  <a:schemeClr val="bg1">
                    <a:alpha val="99000"/>
                  </a:schemeClr>
                </a:solidFill>
                <a:latin typeface="新宋体" panose="02010609030101010101" pitchFamily="49" charset="-122"/>
                <a:ea typeface="新宋体" panose="02010609030101010101" pitchFamily="49" charset="-122"/>
              </a:rPr>
              <a:t>Endpoint</a:t>
            </a:r>
            <a:r>
              <a:rPr lang="zh-CN" altLang="en-US" sz="1200" dirty="0" smtClean="0">
                <a:solidFill>
                  <a:schemeClr val="bg1">
                    <a:alpha val="99000"/>
                  </a:schemeClr>
                </a:solidFill>
                <a:latin typeface="新宋体" panose="02010609030101010101" pitchFamily="49" charset="-122"/>
                <a:ea typeface="新宋体" panose="02010609030101010101" pitchFamily="49" charset="-122"/>
              </a:rPr>
              <a:t>：</a:t>
            </a:r>
            <a:r>
              <a:rPr lang="en-US" altLang="zh-CN" sz="1200" dirty="0" smtClean="0">
                <a:solidFill>
                  <a:schemeClr val="bg1">
                    <a:alpha val="99000"/>
                  </a:schemeClr>
                </a:solidFill>
                <a:latin typeface="新宋体" panose="02010609030101010101" pitchFamily="49" charset="-122"/>
                <a:ea typeface="新宋体" panose="02010609030101010101" pitchFamily="49" charset="-122"/>
              </a:rPr>
              <a:t>80</a:t>
            </a:r>
            <a:r>
              <a:rPr lang="zh-CN" altLang="en-US" sz="1200" dirty="0" smtClean="0">
                <a:solidFill>
                  <a:schemeClr val="bg1">
                    <a:alpha val="99000"/>
                  </a:schemeClr>
                </a:solidFill>
                <a:latin typeface="新宋体" panose="02010609030101010101" pitchFamily="49" charset="-122"/>
                <a:ea typeface="新宋体" panose="02010609030101010101" pitchFamily="49" charset="-122"/>
              </a:rPr>
              <a:t>，对外</a:t>
            </a:r>
            <a:r>
              <a:rPr lang="en-US" altLang="zh-CN" sz="1200" dirty="0" smtClean="0">
                <a:solidFill>
                  <a:schemeClr val="bg1">
                    <a:alpha val="99000"/>
                  </a:schemeClr>
                </a:solidFill>
                <a:latin typeface="新宋体" panose="02010609030101010101" pitchFamily="49" charset="-122"/>
                <a:ea typeface="新宋体" panose="02010609030101010101" pitchFamily="49" charset="-122"/>
              </a:rPr>
              <a:t>8080</a:t>
            </a:r>
            <a:endParaRPr lang="en-US" sz="1200" dirty="0">
              <a:solidFill>
                <a:schemeClr val="bg1">
                  <a:alpha val="99000"/>
                </a:schemeClr>
              </a:solidFill>
              <a:latin typeface="新宋体" panose="02010609030101010101" pitchFamily="49" charset="-122"/>
              <a:ea typeface="新宋体" panose="02010609030101010101" pitchFamily="49" charset="-122"/>
            </a:endParaRPr>
          </a:p>
        </p:txBody>
      </p:sp>
      <p:sp>
        <p:nvSpPr>
          <p:cNvPr id="60" name="Rectangle 59"/>
          <p:cNvSpPr/>
          <p:nvPr/>
        </p:nvSpPr>
        <p:spPr>
          <a:xfrm>
            <a:off x="3993749" y="5827823"/>
            <a:ext cx="2954655" cy="276999"/>
          </a:xfrm>
          <a:prstGeom prst="rect">
            <a:avLst/>
          </a:prstGeom>
        </p:spPr>
        <p:txBody>
          <a:bodyPr wrap="none">
            <a:spAutoFit/>
          </a:bodyPr>
          <a:lstStyle/>
          <a:p>
            <a:pPr>
              <a:spcBef>
                <a:spcPts val="1000"/>
              </a:spcBef>
            </a:pPr>
            <a:r>
              <a:rPr lang="en-US" sz="1200" dirty="0" smtClean="0">
                <a:solidFill>
                  <a:schemeClr val="bg1">
                    <a:alpha val="99000"/>
                  </a:schemeClr>
                </a:solidFill>
                <a:latin typeface="新宋体" panose="02010609030101010101" pitchFamily="49" charset="-122"/>
                <a:ea typeface="新宋体" panose="02010609030101010101" pitchFamily="49" charset="-122"/>
              </a:rPr>
              <a:t>Internal Endpoint</a:t>
            </a:r>
            <a:r>
              <a:rPr lang="zh-CN" altLang="en-US" sz="1200" dirty="0" smtClean="0">
                <a:solidFill>
                  <a:schemeClr val="bg1">
                    <a:alpha val="99000"/>
                  </a:schemeClr>
                </a:solidFill>
                <a:latin typeface="新宋体" panose="02010609030101010101" pitchFamily="49" charset="-122"/>
                <a:ea typeface="新宋体" panose="02010609030101010101" pitchFamily="49" charset="-122"/>
              </a:rPr>
              <a:t>：</a:t>
            </a:r>
            <a:r>
              <a:rPr lang="en-US" altLang="zh-CN" sz="1200" dirty="0" smtClean="0">
                <a:solidFill>
                  <a:schemeClr val="bg1">
                    <a:alpha val="99000"/>
                  </a:schemeClr>
                </a:solidFill>
                <a:latin typeface="新宋体" panose="02010609030101010101" pitchFamily="49" charset="-122"/>
                <a:ea typeface="新宋体" panose="02010609030101010101" pitchFamily="49" charset="-122"/>
              </a:rPr>
              <a:t>80</a:t>
            </a:r>
            <a:r>
              <a:rPr lang="zh-CN" altLang="en-US" sz="1200" dirty="0" smtClean="0">
                <a:solidFill>
                  <a:schemeClr val="bg1">
                    <a:alpha val="99000"/>
                  </a:schemeClr>
                </a:solidFill>
                <a:latin typeface="新宋体" panose="02010609030101010101" pitchFamily="49" charset="-122"/>
                <a:ea typeface="新宋体" panose="02010609030101010101" pitchFamily="49" charset="-122"/>
              </a:rPr>
              <a:t>，允许</a:t>
            </a:r>
            <a:r>
              <a:rPr lang="en-US" altLang="zh-CN" sz="1200" dirty="0" smtClean="0">
                <a:solidFill>
                  <a:schemeClr val="bg1">
                    <a:alpha val="99000"/>
                  </a:schemeClr>
                </a:solidFill>
                <a:latin typeface="新宋体" panose="02010609030101010101" pitchFamily="49" charset="-122"/>
                <a:ea typeface="新宋体" panose="02010609030101010101" pitchFamily="49" charset="-122"/>
              </a:rPr>
              <a:t>Role1</a:t>
            </a:r>
            <a:r>
              <a:rPr lang="zh-CN" altLang="en-US" sz="1200" dirty="0" smtClean="0">
                <a:solidFill>
                  <a:schemeClr val="bg1">
                    <a:alpha val="99000"/>
                  </a:schemeClr>
                </a:solidFill>
                <a:latin typeface="新宋体" panose="02010609030101010101" pitchFamily="49" charset="-122"/>
                <a:ea typeface="新宋体" panose="02010609030101010101" pitchFamily="49" charset="-122"/>
              </a:rPr>
              <a:t>访问</a:t>
            </a:r>
            <a:endParaRPr lang="en-US" altLang="zh-CN" sz="1200" dirty="0" smtClean="0">
              <a:solidFill>
                <a:schemeClr val="bg1">
                  <a:alpha val="99000"/>
                </a:schemeClr>
              </a:solidFill>
              <a:latin typeface="新宋体" panose="02010609030101010101" pitchFamily="49" charset="-122"/>
              <a:ea typeface="新宋体" panose="02010609030101010101" pitchFamily="49" charset="-122"/>
            </a:endParaRPr>
          </a:p>
        </p:txBody>
      </p:sp>
      <p:sp>
        <p:nvSpPr>
          <p:cNvPr id="76" name="Rectangle 75"/>
          <p:cNvSpPr/>
          <p:nvPr/>
        </p:nvSpPr>
        <p:spPr bwMode="auto">
          <a:xfrm>
            <a:off x="4303722" y="5012681"/>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80</a:t>
            </a:r>
            <a:endParaRPr lang="en-US" sz="1000" dirty="0" smtClean="0">
              <a:gradFill>
                <a:gsLst>
                  <a:gs pos="0">
                    <a:srgbClr val="FFFFFF"/>
                  </a:gs>
                  <a:gs pos="100000">
                    <a:srgbClr val="FFFFFF"/>
                  </a:gs>
                </a:gsLst>
                <a:lin ang="5400000" scaled="0"/>
              </a:gradFill>
            </a:endParaRPr>
          </a:p>
        </p:txBody>
      </p:sp>
      <p:sp>
        <p:nvSpPr>
          <p:cNvPr id="77" name="Rectangle 76"/>
          <p:cNvSpPr/>
          <p:nvPr/>
        </p:nvSpPr>
        <p:spPr bwMode="auto">
          <a:xfrm>
            <a:off x="5178935" y="5012680"/>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80</a:t>
            </a:r>
            <a:endParaRPr lang="en-US" sz="1000" dirty="0" smtClean="0">
              <a:gradFill>
                <a:gsLst>
                  <a:gs pos="0">
                    <a:srgbClr val="FFFFFF"/>
                  </a:gs>
                  <a:gs pos="100000">
                    <a:srgbClr val="FFFFFF"/>
                  </a:gs>
                </a:gsLst>
                <a:lin ang="5400000" scaled="0"/>
              </a:gradFill>
            </a:endParaRPr>
          </a:p>
        </p:txBody>
      </p:sp>
      <p:sp>
        <p:nvSpPr>
          <p:cNvPr id="78" name="Rectangle 77"/>
          <p:cNvSpPr/>
          <p:nvPr/>
        </p:nvSpPr>
        <p:spPr bwMode="auto">
          <a:xfrm>
            <a:off x="5983550" y="5018766"/>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80</a:t>
            </a:r>
            <a:endParaRPr lang="en-US" sz="1000" dirty="0" smtClean="0">
              <a:gradFill>
                <a:gsLst>
                  <a:gs pos="0">
                    <a:srgbClr val="FFFFFF"/>
                  </a:gs>
                  <a:gs pos="100000">
                    <a:srgbClr val="FFFFFF"/>
                  </a:gs>
                </a:gsLst>
                <a:lin ang="5400000" scaled="0"/>
              </a:gradFill>
            </a:endParaRPr>
          </a:p>
        </p:txBody>
      </p:sp>
      <p:cxnSp>
        <p:nvCxnSpPr>
          <p:cNvPr id="81" name="Straight Arrow Connector 80"/>
          <p:cNvCxnSpPr>
            <a:endCxn id="76" idx="0"/>
          </p:cNvCxnSpPr>
          <p:nvPr/>
        </p:nvCxnSpPr>
        <p:spPr>
          <a:xfrm flipH="1">
            <a:off x="4562493" y="4535723"/>
            <a:ext cx="3848" cy="47695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endCxn id="77" idx="0"/>
          </p:cNvCxnSpPr>
          <p:nvPr/>
        </p:nvCxnSpPr>
        <p:spPr>
          <a:xfrm>
            <a:off x="5432641" y="4510674"/>
            <a:ext cx="5065" cy="50200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Rectangle 90"/>
          <p:cNvSpPr/>
          <p:nvPr>
            <p:custDataLst>
              <p:tags r:id="rId13"/>
            </p:custDataLst>
          </p:nvPr>
        </p:nvSpPr>
        <p:spPr bwMode="auto">
          <a:xfrm>
            <a:off x="7050220" y="4741250"/>
            <a:ext cx="2951858" cy="179269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b" anchorCtr="0" compatLnSpc="1">
            <a:prstTxWarp prst="textNoShape">
              <a:avLst/>
            </a:prstTxWarp>
          </a:bodyPr>
          <a:lstStyle/>
          <a:p>
            <a:pPr algn="ctr" defTabSz="913825" fontAlgn="base">
              <a:spcBef>
                <a:spcPct val="0"/>
              </a:spcBef>
              <a:spcAft>
                <a:spcPct val="0"/>
              </a:spcAft>
            </a:pPr>
            <a:r>
              <a:rPr lang="en-US" sz="1600" b="1" cap="all" dirty="0" smtClean="0">
                <a:ln>
                  <a:solidFill>
                    <a:schemeClr val="bg1">
                      <a:alpha val="0"/>
                    </a:schemeClr>
                  </a:solidFill>
                </a:ln>
                <a:gradFill>
                  <a:gsLst>
                    <a:gs pos="0">
                      <a:srgbClr val="FFFFFF"/>
                    </a:gs>
                    <a:gs pos="100000">
                      <a:srgbClr val="FFFFFF"/>
                    </a:gs>
                  </a:gsLst>
                  <a:lin ang="5400000" scaled="0"/>
                </a:gradFill>
              </a:rPr>
              <a:t>Role </a:t>
            </a:r>
            <a:r>
              <a:rPr lang="en-US" altLang="zh-CN" sz="1600" b="1" cap="all" dirty="0" smtClean="0">
                <a:ln>
                  <a:solidFill>
                    <a:schemeClr val="bg1">
                      <a:alpha val="0"/>
                    </a:schemeClr>
                  </a:solidFill>
                </a:ln>
                <a:gradFill>
                  <a:gsLst>
                    <a:gs pos="0">
                      <a:srgbClr val="FFFFFF"/>
                    </a:gs>
                    <a:gs pos="100000">
                      <a:srgbClr val="FFFFFF"/>
                    </a:gs>
                  </a:gsLst>
                  <a:lin ang="5400000" scaled="0"/>
                </a:gradFill>
              </a:rPr>
              <a:t>3</a:t>
            </a:r>
            <a:endParaRPr lang="en-US" sz="1600" b="1" cap="all" dirty="0">
              <a:ln>
                <a:solidFill>
                  <a:schemeClr val="bg1">
                    <a:alpha val="0"/>
                  </a:schemeClr>
                </a:solidFill>
              </a:ln>
              <a:gradFill>
                <a:gsLst>
                  <a:gs pos="0">
                    <a:srgbClr val="FFFFFF"/>
                  </a:gs>
                  <a:gs pos="100000">
                    <a:srgbClr val="FFFFFF"/>
                  </a:gs>
                </a:gsLst>
                <a:lin ang="5400000" scaled="0"/>
              </a:gradFill>
            </a:endParaRPr>
          </a:p>
        </p:txBody>
      </p:sp>
      <p:sp>
        <p:nvSpPr>
          <p:cNvPr id="92" name="Rectangle 91"/>
          <p:cNvSpPr/>
          <p:nvPr>
            <p:custDataLst>
              <p:tags r:id="rId14"/>
            </p:custDataLst>
          </p:nvPr>
        </p:nvSpPr>
        <p:spPr bwMode="auto">
          <a:xfrm>
            <a:off x="7225696" y="5094681"/>
            <a:ext cx="795508" cy="533635"/>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1</a:t>
            </a:r>
          </a:p>
        </p:txBody>
      </p:sp>
      <p:sp>
        <p:nvSpPr>
          <p:cNvPr id="93" name="Rectangle 92"/>
          <p:cNvSpPr/>
          <p:nvPr>
            <p:custDataLst>
              <p:tags r:id="rId15"/>
            </p:custDataLst>
          </p:nvPr>
        </p:nvSpPr>
        <p:spPr bwMode="auto">
          <a:xfrm>
            <a:off x="8086333" y="5094681"/>
            <a:ext cx="795508" cy="533635"/>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2</a:t>
            </a:r>
          </a:p>
        </p:txBody>
      </p:sp>
      <p:sp>
        <p:nvSpPr>
          <p:cNvPr id="94" name="Rectangle 93"/>
          <p:cNvSpPr/>
          <p:nvPr>
            <p:custDataLst>
              <p:tags r:id="rId16"/>
            </p:custDataLst>
          </p:nvPr>
        </p:nvSpPr>
        <p:spPr bwMode="auto">
          <a:xfrm>
            <a:off x="8946971" y="5094681"/>
            <a:ext cx="795508" cy="533635"/>
          </a:xfrm>
          <a:prstGeom prst="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r>
              <a:rPr lang="en-US" sz="1200" dirty="0">
                <a:ln>
                  <a:solidFill>
                    <a:schemeClr val="bg1">
                      <a:alpha val="0"/>
                    </a:schemeClr>
                  </a:solidFill>
                </a:ln>
                <a:solidFill>
                  <a:srgbClr val="595959">
                    <a:alpha val="99000"/>
                  </a:srgbClr>
                </a:solidFill>
              </a:rPr>
              <a:t>VM</a:t>
            </a:r>
            <a:r>
              <a:rPr lang="en-US" sz="1200" baseline="-25000" dirty="0">
                <a:ln>
                  <a:solidFill>
                    <a:schemeClr val="bg1">
                      <a:alpha val="0"/>
                    </a:schemeClr>
                  </a:solidFill>
                </a:ln>
                <a:solidFill>
                  <a:srgbClr val="595959">
                    <a:alpha val="99000"/>
                  </a:srgbClr>
                </a:solidFill>
              </a:rPr>
              <a:t>3</a:t>
            </a:r>
          </a:p>
        </p:txBody>
      </p:sp>
      <p:sp>
        <p:nvSpPr>
          <p:cNvPr id="95" name="Rectangle 94"/>
          <p:cNvSpPr/>
          <p:nvPr/>
        </p:nvSpPr>
        <p:spPr bwMode="auto">
          <a:xfrm>
            <a:off x="7402827" y="5016499"/>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1000</a:t>
            </a:r>
            <a:endParaRPr lang="en-US" sz="1000" dirty="0" smtClean="0">
              <a:gradFill>
                <a:gsLst>
                  <a:gs pos="0">
                    <a:srgbClr val="FFFFFF"/>
                  </a:gs>
                  <a:gs pos="100000">
                    <a:srgbClr val="FFFFFF"/>
                  </a:gs>
                </a:gsLst>
                <a:lin ang="5400000" scaled="0"/>
              </a:gradFill>
            </a:endParaRPr>
          </a:p>
        </p:txBody>
      </p:sp>
      <p:sp>
        <p:nvSpPr>
          <p:cNvPr id="96" name="Rectangle 95"/>
          <p:cNvSpPr/>
          <p:nvPr/>
        </p:nvSpPr>
        <p:spPr bwMode="auto">
          <a:xfrm>
            <a:off x="8278040" y="5016498"/>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1000</a:t>
            </a:r>
            <a:endParaRPr lang="en-US" sz="1000" dirty="0" smtClean="0">
              <a:gradFill>
                <a:gsLst>
                  <a:gs pos="0">
                    <a:srgbClr val="FFFFFF"/>
                  </a:gs>
                  <a:gs pos="100000">
                    <a:srgbClr val="FFFFFF"/>
                  </a:gs>
                </a:gsLst>
                <a:lin ang="5400000" scaled="0"/>
              </a:gradFill>
            </a:endParaRPr>
          </a:p>
        </p:txBody>
      </p:sp>
      <p:sp>
        <p:nvSpPr>
          <p:cNvPr id="97" name="Rectangle 96"/>
          <p:cNvSpPr/>
          <p:nvPr/>
        </p:nvSpPr>
        <p:spPr bwMode="auto">
          <a:xfrm>
            <a:off x="9082655" y="5022584"/>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1000</a:t>
            </a:r>
            <a:endParaRPr lang="en-US" sz="1000" dirty="0" smtClean="0">
              <a:gradFill>
                <a:gsLst>
                  <a:gs pos="0">
                    <a:srgbClr val="FFFFFF"/>
                  </a:gs>
                  <a:gs pos="100000">
                    <a:srgbClr val="FFFFFF"/>
                  </a:gs>
                </a:gsLst>
                <a:lin ang="5400000" scaled="0"/>
              </a:gradFill>
            </a:endParaRPr>
          </a:p>
        </p:txBody>
      </p:sp>
      <p:cxnSp>
        <p:nvCxnSpPr>
          <p:cNvPr id="100" name="Straight Arrow Connector 99"/>
          <p:cNvCxnSpPr>
            <a:stCxn id="104" idx="2"/>
            <a:endCxn id="95" idx="0"/>
          </p:cNvCxnSpPr>
          <p:nvPr/>
        </p:nvCxnSpPr>
        <p:spPr>
          <a:xfrm flipH="1">
            <a:off x="7661598" y="4189236"/>
            <a:ext cx="208664" cy="82726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endCxn id="96" idx="0"/>
          </p:cNvCxnSpPr>
          <p:nvPr/>
        </p:nvCxnSpPr>
        <p:spPr>
          <a:xfrm flipH="1">
            <a:off x="8536811" y="4188773"/>
            <a:ext cx="37972" cy="8277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a:stCxn id="110" idx="2"/>
            <a:endCxn id="97" idx="0"/>
          </p:cNvCxnSpPr>
          <p:nvPr/>
        </p:nvCxnSpPr>
        <p:spPr>
          <a:xfrm>
            <a:off x="9046846" y="4188773"/>
            <a:ext cx="294580" cy="83381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7093347" y="5819409"/>
            <a:ext cx="3027770" cy="461665"/>
          </a:xfrm>
          <a:prstGeom prst="rect">
            <a:avLst/>
          </a:prstGeom>
        </p:spPr>
        <p:txBody>
          <a:bodyPr wrap="square">
            <a:spAutoFit/>
          </a:bodyPr>
          <a:lstStyle/>
          <a:p>
            <a:pPr>
              <a:spcBef>
                <a:spcPts val="1000"/>
              </a:spcBef>
            </a:pPr>
            <a:r>
              <a:rPr lang="en-US" altLang="zh-CN" sz="1200" dirty="0" smtClean="0">
                <a:solidFill>
                  <a:schemeClr val="bg1">
                    <a:alpha val="99000"/>
                  </a:schemeClr>
                </a:solidFill>
                <a:latin typeface="新宋体" panose="02010609030101010101" pitchFamily="49" charset="-122"/>
                <a:ea typeface="新宋体" panose="02010609030101010101" pitchFamily="49" charset="-122"/>
              </a:rPr>
              <a:t>Instance </a:t>
            </a:r>
            <a:r>
              <a:rPr lang="en-US" sz="1200" dirty="0" smtClean="0">
                <a:solidFill>
                  <a:schemeClr val="bg1">
                    <a:alpha val="99000"/>
                  </a:schemeClr>
                </a:solidFill>
                <a:latin typeface="新宋体" panose="02010609030101010101" pitchFamily="49" charset="-122"/>
                <a:ea typeface="新宋体" panose="02010609030101010101" pitchFamily="49" charset="-122"/>
              </a:rPr>
              <a:t>Input Endpoint</a:t>
            </a:r>
            <a:r>
              <a:rPr lang="zh-CN" altLang="en-US" sz="1200" dirty="0" smtClean="0">
                <a:solidFill>
                  <a:schemeClr val="bg1">
                    <a:alpha val="99000"/>
                  </a:schemeClr>
                </a:solidFill>
                <a:latin typeface="新宋体" panose="02010609030101010101" pitchFamily="49" charset="-122"/>
                <a:ea typeface="新宋体" panose="02010609030101010101" pitchFamily="49" charset="-122"/>
              </a:rPr>
              <a:t>：</a:t>
            </a:r>
            <a:r>
              <a:rPr lang="en-US" altLang="zh-CN" sz="1200" dirty="0" smtClean="0">
                <a:solidFill>
                  <a:schemeClr val="bg1">
                    <a:alpha val="99000"/>
                  </a:schemeClr>
                </a:solidFill>
                <a:latin typeface="新宋体" panose="02010609030101010101" pitchFamily="49" charset="-122"/>
                <a:ea typeface="新宋体" panose="02010609030101010101" pitchFamily="49" charset="-122"/>
              </a:rPr>
              <a:t>1000</a:t>
            </a:r>
            <a:r>
              <a:rPr lang="zh-CN" altLang="en-US" sz="1200" dirty="0" smtClean="0">
                <a:solidFill>
                  <a:schemeClr val="bg1">
                    <a:alpha val="99000"/>
                  </a:schemeClr>
                </a:solidFill>
                <a:latin typeface="新宋体" panose="02010609030101010101" pitchFamily="49" charset="-122"/>
                <a:ea typeface="新宋体" panose="02010609030101010101" pitchFamily="49" charset="-122"/>
              </a:rPr>
              <a:t>，对外</a:t>
            </a:r>
            <a:r>
              <a:rPr lang="en-US" altLang="zh-CN" sz="1200" dirty="0" smtClean="0">
                <a:solidFill>
                  <a:schemeClr val="bg1">
                    <a:alpha val="99000"/>
                  </a:schemeClr>
                </a:solidFill>
                <a:latin typeface="新宋体" panose="02010609030101010101" pitchFamily="49" charset="-122"/>
                <a:ea typeface="新宋体" panose="02010609030101010101" pitchFamily="49" charset="-122"/>
              </a:rPr>
              <a:t>1000-1002</a:t>
            </a:r>
            <a:endParaRPr lang="en-US" sz="1200" dirty="0">
              <a:solidFill>
                <a:schemeClr val="bg1">
                  <a:alpha val="99000"/>
                </a:schemeClr>
              </a:solidFill>
              <a:latin typeface="新宋体" panose="02010609030101010101" pitchFamily="49" charset="-122"/>
              <a:ea typeface="新宋体" panose="02010609030101010101" pitchFamily="49" charset="-122"/>
            </a:endParaRPr>
          </a:p>
        </p:txBody>
      </p:sp>
      <p:sp>
        <p:nvSpPr>
          <p:cNvPr id="104" name="Rectangle 103"/>
          <p:cNvSpPr/>
          <p:nvPr/>
        </p:nvSpPr>
        <p:spPr bwMode="auto">
          <a:xfrm>
            <a:off x="7611491" y="4032873"/>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1000</a:t>
            </a:r>
            <a:endParaRPr lang="en-US" sz="1000" dirty="0" smtClean="0">
              <a:gradFill>
                <a:gsLst>
                  <a:gs pos="0">
                    <a:srgbClr val="FFFFFF"/>
                  </a:gs>
                  <a:gs pos="100000">
                    <a:srgbClr val="FFFFFF"/>
                  </a:gs>
                </a:gsLst>
                <a:lin ang="5400000" scaled="0"/>
              </a:gradFill>
            </a:endParaRPr>
          </a:p>
        </p:txBody>
      </p:sp>
      <p:cxnSp>
        <p:nvCxnSpPr>
          <p:cNvPr id="105" name="Straight Arrow Connector 104"/>
          <p:cNvCxnSpPr>
            <a:endCxn id="104" idx="0"/>
          </p:cNvCxnSpPr>
          <p:nvPr/>
        </p:nvCxnSpPr>
        <p:spPr>
          <a:xfrm>
            <a:off x="7866607" y="3623492"/>
            <a:ext cx="3655" cy="40938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9" name="Rectangle 108"/>
          <p:cNvSpPr/>
          <p:nvPr/>
        </p:nvSpPr>
        <p:spPr bwMode="auto">
          <a:xfrm>
            <a:off x="8201223" y="4032873"/>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1001</a:t>
            </a:r>
            <a:endParaRPr lang="en-US" sz="1000" dirty="0" smtClean="0">
              <a:gradFill>
                <a:gsLst>
                  <a:gs pos="0">
                    <a:srgbClr val="FFFFFF"/>
                  </a:gs>
                  <a:gs pos="100000">
                    <a:srgbClr val="FFFFFF"/>
                  </a:gs>
                </a:gsLst>
                <a:lin ang="5400000" scaled="0"/>
              </a:gradFill>
            </a:endParaRPr>
          </a:p>
        </p:txBody>
      </p:sp>
      <p:sp>
        <p:nvSpPr>
          <p:cNvPr id="110" name="Rectangle 109"/>
          <p:cNvSpPr/>
          <p:nvPr/>
        </p:nvSpPr>
        <p:spPr bwMode="auto">
          <a:xfrm>
            <a:off x="8788075" y="4032410"/>
            <a:ext cx="517541" cy="156363"/>
          </a:xfrm>
          <a:prstGeom prst="rect">
            <a:avLst/>
          </a:prstGeom>
          <a:solidFill>
            <a:srgbClr val="00B05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000" dirty="0" smtClean="0">
                <a:gradFill>
                  <a:gsLst>
                    <a:gs pos="0">
                      <a:srgbClr val="FFFFFF"/>
                    </a:gs>
                    <a:gs pos="100000">
                      <a:srgbClr val="FFFFFF"/>
                    </a:gs>
                  </a:gsLst>
                  <a:lin ang="5400000" scaled="0"/>
                </a:gradFill>
              </a:rPr>
              <a:t>1002</a:t>
            </a:r>
            <a:endParaRPr lang="en-US" sz="1000" dirty="0" smtClean="0">
              <a:gradFill>
                <a:gsLst>
                  <a:gs pos="0">
                    <a:srgbClr val="FFFFFF"/>
                  </a:gs>
                  <a:gs pos="100000">
                    <a:srgbClr val="FFFFFF"/>
                  </a:gs>
                </a:gsLst>
                <a:lin ang="5400000" scaled="0"/>
              </a:gradFill>
            </a:endParaRPr>
          </a:p>
        </p:txBody>
      </p:sp>
      <p:cxnSp>
        <p:nvCxnSpPr>
          <p:cNvPr id="111" name="Straight Arrow Connector 110"/>
          <p:cNvCxnSpPr/>
          <p:nvPr/>
        </p:nvCxnSpPr>
        <p:spPr>
          <a:xfrm>
            <a:off x="8459993" y="3634691"/>
            <a:ext cx="0" cy="40912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H="1">
            <a:off x="9027143" y="3613184"/>
            <a:ext cx="19702" cy="43063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a:off x="2846501" y="3640872"/>
            <a:ext cx="4776949" cy="276999"/>
          </a:xfrm>
          <a:prstGeom prst="rect">
            <a:avLst/>
          </a:prstGeom>
          <a:noFill/>
          <a:ln>
            <a:solidFill>
              <a:schemeClr val="bg1"/>
            </a:solidFill>
          </a:ln>
        </p:spPr>
        <p:txBody>
          <a:bodyPr wrap="none" lIns="0" tIns="0" rIns="0" bIns="0" rtlCol="0">
            <a:spAutoFit/>
          </a:bodyPr>
          <a:lstStyle/>
          <a:p>
            <a:pPr>
              <a:lnSpc>
                <a:spcPct val="90000"/>
              </a:lnSpc>
              <a:spcBef>
                <a:spcPct val="20000"/>
              </a:spcBef>
              <a:buSzPct val="80000"/>
            </a:pPr>
            <a:r>
              <a:rPr lang="en-US" altLang="zh-CN" sz="2000" b="1" dirty="0" smtClean="0">
                <a:gradFill>
                  <a:gsLst>
                    <a:gs pos="0">
                      <a:srgbClr val="292929">
                        <a:lumMod val="90000"/>
                        <a:lumOff val="10000"/>
                      </a:srgbClr>
                    </a:gs>
                    <a:gs pos="86000">
                      <a:srgbClr val="292929">
                        <a:lumMod val="90000"/>
                        <a:lumOff val="10000"/>
                      </a:srgbClr>
                    </a:gs>
                  </a:gsLst>
                  <a:lin ang="5400000" scaled="0"/>
                </a:gradFill>
              </a:rPr>
              <a:t>DNS: </a:t>
            </a:r>
            <a:r>
              <a:rPr lang="en-US" sz="2000" b="1" dirty="0" smtClean="0">
                <a:gradFill>
                  <a:gsLst>
                    <a:gs pos="0">
                      <a:srgbClr val="292929">
                        <a:lumMod val="90000"/>
                        <a:lumOff val="10000"/>
                      </a:srgbClr>
                    </a:gs>
                    <a:gs pos="86000">
                      <a:srgbClr val="292929">
                        <a:lumMod val="90000"/>
                        <a:lumOff val="10000"/>
                      </a:srgbClr>
                    </a:gs>
                  </a:gsLst>
                  <a:lin ang="5400000" scaled="0"/>
                </a:gradFill>
              </a:rPr>
              <a:t>xxx.cloudapp.net, VIP: </a:t>
            </a:r>
            <a:r>
              <a:rPr lang="en-US" sz="2000" b="1" dirty="0" err="1" smtClean="0">
                <a:gradFill>
                  <a:gsLst>
                    <a:gs pos="0">
                      <a:srgbClr val="292929">
                        <a:lumMod val="90000"/>
                        <a:lumOff val="10000"/>
                      </a:srgbClr>
                    </a:gs>
                    <a:gs pos="86000">
                      <a:srgbClr val="292929">
                        <a:lumMod val="90000"/>
                        <a:lumOff val="10000"/>
                      </a:srgbClr>
                    </a:gs>
                  </a:gsLst>
                  <a:lin ang="5400000" scaled="0"/>
                </a:gradFill>
              </a:rPr>
              <a:t>xx.xx.xx.xx</a:t>
            </a:r>
            <a:endParaRPr lang="en-US" sz="2000" b="1" dirty="0">
              <a:gradFill>
                <a:gsLst>
                  <a:gs pos="0">
                    <a:srgbClr val="292929">
                      <a:lumMod val="90000"/>
                      <a:lumOff val="10000"/>
                    </a:srgbClr>
                  </a:gs>
                  <a:gs pos="86000">
                    <a:srgbClr val="292929">
                      <a:lumMod val="90000"/>
                      <a:lumOff val="10000"/>
                    </a:srgbClr>
                  </a:gs>
                </a:gsLst>
                <a:lin ang="5400000" scaled="0"/>
              </a:gradFill>
            </a:endParaRPr>
          </a:p>
        </p:txBody>
      </p:sp>
      <p:sp>
        <p:nvSpPr>
          <p:cNvPr id="20" name="TextBox 19"/>
          <p:cNvSpPr txBox="1"/>
          <p:nvPr/>
        </p:nvSpPr>
        <p:spPr>
          <a:xfrm>
            <a:off x="10053019" y="4180655"/>
            <a:ext cx="1521891" cy="276999"/>
          </a:xfrm>
          <a:prstGeom prst="rect">
            <a:avLst/>
          </a:prstGeom>
          <a:noFill/>
        </p:spPr>
        <p:txBody>
          <a:bodyPr wrap="none" lIns="0" tIns="0" rIns="0" bIns="0" rtlCol="0">
            <a:spAutoFit/>
          </a:bodyPr>
          <a:lstStyle/>
          <a:p>
            <a:pPr>
              <a:lnSpc>
                <a:spcPct val="90000"/>
              </a:lnSpc>
              <a:spcBef>
                <a:spcPct val="20000"/>
              </a:spcBef>
              <a:buSzPct val="80000"/>
            </a:pPr>
            <a:r>
              <a:rPr lang="en-US" altLang="zh-CN" sz="2000" dirty="0" smtClean="0">
                <a:solidFill>
                  <a:schemeClr val="bg1"/>
                </a:solidFill>
              </a:rPr>
              <a:t>Cloud service</a:t>
            </a:r>
            <a:endParaRPr lang="en-US" sz="2000" dirty="0">
              <a:solidFill>
                <a:schemeClr val="bg1"/>
              </a:solidFill>
            </a:endParaRPr>
          </a:p>
        </p:txBody>
      </p:sp>
      <p:sp>
        <p:nvSpPr>
          <p:cNvPr id="57" name="TextBox 56"/>
          <p:cNvSpPr txBox="1"/>
          <p:nvPr/>
        </p:nvSpPr>
        <p:spPr>
          <a:xfrm>
            <a:off x="4400473" y="3994821"/>
            <a:ext cx="2564805" cy="276999"/>
          </a:xfrm>
          <a:prstGeom prst="rect">
            <a:avLst/>
          </a:prstGeom>
          <a:noFill/>
        </p:spPr>
        <p:txBody>
          <a:bodyPr wrap="none" lIns="0" tIns="0" rIns="0" bIns="0" rtlCol="0">
            <a:spAutoFit/>
          </a:bodyPr>
          <a:lstStyle/>
          <a:p>
            <a:pPr>
              <a:lnSpc>
                <a:spcPct val="90000"/>
              </a:lnSpc>
              <a:spcBef>
                <a:spcPct val="20000"/>
              </a:spcBef>
              <a:buSzPct val="80000"/>
            </a:pPr>
            <a:r>
              <a:rPr lang="zh-CN" altLang="en-US" sz="2000" dirty="0" smtClean="0">
                <a:solidFill>
                  <a:schemeClr val="bg1"/>
                </a:solidFill>
              </a:rPr>
              <a:t>边界防火墙及负载均衡</a:t>
            </a:r>
            <a:endParaRPr lang="en-US" sz="2000" dirty="0">
              <a:solidFill>
                <a:schemeClr val="bg1"/>
              </a:solidFill>
            </a:endParaRPr>
          </a:p>
        </p:txBody>
      </p:sp>
      <p:cxnSp>
        <p:nvCxnSpPr>
          <p:cNvPr id="30" name="Elbow Connector 29"/>
          <p:cNvCxnSpPr>
            <a:stCxn id="7" idx="3"/>
            <a:endCxn id="78" idx="0"/>
          </p:cNvCxnSpPr>
          <p:nvPr/>
        </p:nvCxnSpPr>
        <p:spPr>
          <a:xfrm flipV="1">
            <a:off x="3643070" y="5018766"/>
            <a:ext cx="2599251" cy="615013"/>
          </a:xfrm>
          <a:prstGeom prst="bentConnector4">
            <a:avLst>
              <a:gd name="adj1" fmla="val 10768"/>
              <a:gd name="adj2" fmla="val 182914"/>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384158"/>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677124835"/>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4688"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19112" y="228600"/>
            <a:ext cx="11149013" cy="553998"/>
          </a:xfrm>
        </p:spPr>
        <p:txBody>
          <a:bodyPr/>
          <a:lstStyle/>
          <a:p>
            <a:r>
              <a:rPr lang="zh-CN" altLang="en-US" sz="4000" dirty="0" smtClean="0"/>
              <a:t>本地磁盘仅用于存储临时数据</a:t>
            </a:r>
            <a:endParaRPr lang="en-US" sz="4000" dirty="0"/>
          </a:p>
        </p:txBody>
      </p:sp>
      <p:sp>
        <p:nvSpPr>
          <p:cNvPr id="3" name="Content Placeholder 2"/>
          <p:cNvSpPr>
            <a:spLocks noGrp="1"/>
          </p:cNvSpPr>
          <p:nvPr>
            <p:ph sz="quarter" idx="10"/>
            <p:custDataLst>
              <p:tags r:id="rId4"/>
            </p:custDataLst>
          </p:nvPr>
        </p:nvSpPr>
        <p:spPr>
          <a:xfrm>
            <a:off x="519113" y="1463675"/>
            <a:ext cx="11155680" cy="4844916"/>
          </a:xfrm>
        </p:spPr>
        <p:txBody>
          <a:bodyPr/>
          <a:lstStyle/>
          <a:p>
            <a:r>
              <a:rPr lang="en-US" sz="2800" dirty="0" smtClean="0">
                <a:solidFill>
                  <a:schemeClr val="accent2">
                    <a:alpha val="99000"/>
                  </a:schemeClr>
                </a:solidFill>
                <a:latin typeface="Segoe UI Light" pitchFamily="34" charset="0"/>
              </a:rPr>
              <a:t>Role instances have available disk storage</a:t>
            </a:r>
          </a:p>
          <a:p>
            <a:pPr>
              <a:lnSpc>
                <a:spcPts val="3400"/>
              </a:lnSpc>
            </a:pPr>
            <a:r>
              <a:rPr lang="en-US" sz="2800" dirty="0">
                <a:solidFill>
                  <a:schemeClr val="accent2">
                    <a:alpha val="99000"/>
                  </a:schemeClr>
                </a:solidFill>
                <a:latin typeface="Segoe UI Light" pitchFamily="34" charset="0"/>
              </a:rPr>
              <a:t>Use LocalStorage element </a:t>
            </a:r>
            <a:br>
              <a:rPr lang="en-US" sz="2800" dirty="0">
                <a:solidFill>
                  <a:schemeClr val="accent2">
                    <a:alpha val="99000"/>
                  </a:schemeClr>
                </a:solidFill>
                <a:latin typeface="Segoe UI Light" pitchFamily="34" charset="0"/>
              </a:rPr>
            </a:br>
            <a:r>
              <a:rPr lang="en-US" sz="2800" dirty="0">
                <a:solidFill>
                  <a:schemeClr val="accent2">
                    <a:alpha val="99000"/>
                  </a:schemeClr>
                </a:solidFill>
                <a:latin typeface="Segoe UI Light" pitchFamily="34" charset="0"/>
              </a:rPr>
              <a:t>in service definition</a:t>
            </a:r>
          </a:p>
          <a:p>
            <a:pPr marL="0" lvl="1"/>
            <a:r>
              <a:rPr lang="en-US" sz="2000" dirty="0" smtClean="0"/>
              <a:t>Name</a:t>
            </a:r>
          </a:p>
          <a:p>
            <a:pPr marL="0" lvl="1"/>
            <a:r>
              <a:rPr lang="en-US" sz="2000" dirty="0" smtClean="0"/>
              <a:t>CleanOnRoleRecycle</a:t>
            </a:r>
          </a:p>
          <a:p>
            <a:pPr marL="0" lvl="1"/>
            <a:r>
              <a:rPr lang="en-US" sz="2000" dirty="0" smtClean="0"/>
              <a:t>Size</a:t>
            </a:r>
          </a:p>
          <a:p>
            <a:pPr marL="0" lvl="1"/>
            <a:endParaRPr lang="en-US" sz="800" dirty="0" smtClean="0"/>
          </a:p>
          <a:p>
            <a:pPr marL="0" lvl="1"/>
            <a:r>
              <a:rPr lang="en-US" dirty="0" smtClean="0">
                <a:solidFill>
                  <a:schemeClr val="accent2">
                    <a:alpha val="99000"/>
                  </a:schemeClr>
                </a:solidFill>
                <a:latin typeface="Segoe UI Light" pitchFamily="34" charset="0"/>
              </a:rPr>
              <a:t>Persistent but not guaranteed durable</a:t>
            </a:r>
          </a:p>
          <a:p>
            <a:pPr marL="0" lvl="1"/>
            <a:r>
              <a:rPr lang="en-US" sz="2000" dirty="0" smtClean="0"/>
              <a:t>Good for cached resources or temporary files</a:t>
            </a:r>
          </a:p>
          <a:p>
            <a:pPr marL="0" lvl="1"/>
            <a:endParaRPr lang="en-US" sz="800" dirty="0" smtClean="0"/>
          </a:p>
          <a:p>
            <a:pPr>
              <a:lnSpc>
                <a:spcPts val="3400"/>
              </a:lnSpc>
            </a:pPr>
            <a:r>
              <a:rPr lang="en-US" sz="2800" dirty="0" smtClean="0">
                <a:solidFill>
                  <a:schemeClr val="accent2">
                    <a:alpha val="99000"/>
                  </a:schemeClr>
                </a:solidFill>
                <a:latin typeface="Segoe UI Light" pitchFamily="34" charset="0"/>
              </a:rPr>
              <a:t>Windows Azure Storage Drives provide </a:t>
            </a:r>
            <a:br>
              <a:rPr lang="en-US" sz="2800" dirty="0" smtClean="0">
                <a:solidFill>
                  <a:schemeClr val="accent2">
                    <a:alpha val="99000"/>
                  </a:schemeClr>
                </a:solidFill>
                <a:latin typeface="Segoe UI Light" pitchFamily="34" charset="0"/>
              </a:rPr>
            </a:br>
            <a:r>
              <a:rPr lang="en-US" sz="2800" dirty="0" smtClean="0">
                <a:solidFill>
                  <a:schemeClr val="accent2">
                    <a:alpha val="99000"/>
                  </a:schemeClr>
                </a:solidFill>
                <a:latin typeface="Segoe UI Light" pitchFamily="34" charset="0"/>
              </a:rPr>
              <a:t>guaranteed durable storage</a:t>
            </a:r>
            <a:endParaRPr lang="en-US" sz="2800" dirty="0">
              <a:solidFill>
                <a:schemeClr val="accent2">
                  <a:alpha val="99000"/>
                </a:schemeClr>
              </a:solidFill>
              <a:latin typeface="Segoe UI Light" pitchFamily="34" charset="0"/>
            </a:endParaRPr>
          </a:p>
        </p:txBody>
      </p:sp>
      <p:sp>
        <p:nvSpPr>
          <p:cNvPr id="5" name="Freeform 34"/>
          <p:cNvSpPr>
            <a:spLocks noEditPoints="1"/>
          </p:cNvSpPr>
          <p:nvPr/>
        </p:nvSpPr>
        <p:spPr bwMode="auto">
          <a:xfrm>
            <a:off x="8571061" y="2193398"/>
            <a:ext cx="2367308" cy="2323040"/>
          </a:xfrm>
          <a:custGeom>
            <a:avLst/>
            <a:gdLst>
              <a:gd name="T0" fmla="*/ 1691 w 1811"/>
              <a:gd name="T1" fmla="*/ 192 h 1777"/>
              <a:gd name="T2" fmla="*/ 907 w 1811"/>
              <a:gd name="T3" fmla="*/ 0 h 1777"/>
              <a:gd name="T4" fmla="*/ 330 w 1811"/>
              <a:gd name="T5" fmla="*/ 83 h 1777"/>
              <a:gd name="T6" fmla="*/ 120 w 1811"/>
              <a:gd name="T7" fmla="*/ 192 h 1777"/>
              <a:gd name="T8" fmla="*/ 0 w 1811"/>
              <a:gd name="T9" fmla="*/ 419 h 1777"/>
              <a:gd name="T10" fmla="*/ 0 w 1811"/>
              <a:gd name="T11" fmla="*/ 1306 h 1777"/>
              <a:gd name="T12" fmla="*/ 108 w 1811"/>
              <a:gd name="T13" fmla="*/ 1543 h 1777"/>
              <a:gd name="T14" fmla="*/ 907 w 1811"/>
              <a:gd name="T15" fmla="*/ 1777 h 1777"/>
              <a:gd name="T16" fmla="*/ 1150 w 1811"/>
              <a:gd name="T17" fmla="*/ 1762 h 1777"/>
              <a:gd name="T18" fmla="*/ 1700 w 1811"/>
              <a:gd name="T19" fmla="*/ 1547 h 1777"/>
              <a:gd name="T20" fmla="*/ 1703 w 1811"/>
              <a:gd name="T21" fmla="*/ 1547 h 1777"/>
              <a:gd name="T22" fmla="*/ 1811 w 1811"/>
              <a:gd name="T23" fmla="*/ 1310 h 1777"/>
              <a:gd name="T24" fmla="*/ 1811 w 1811"/>
              <a:gd name="T25" fmla="*/ 832 h 1777"/>
              <a:gd name="T26" fmla="*/ 1811 w 1811"/>
              <a:gd name="T27" fmla="*/ 832 h 1777"/>
              <a:gd name="T28" fmla="*/ 1811 w 1811"/>
              <a:gd name="T29" fmla="*/ 419 h 1777"/>
              <a:gd name="T30" fmla="*/ 1691 w 1811"/>
              <a:gd name="T31" fmla="*/ 192 h 1777"/>
              <a:gd name="T32" fmla="*/ 907 w 1811"/>
              <a:gd name="T33" fmla="*/ 167 h 1777"/>
              <a:gd name="T34" fmla="*/ 1646 w 1811"/>
              <a:gd name="T35" fmla="*/ 419 h 1777"/>
              <a:gd name="T36" fmla="*/ 907 w 1811"/>
              <a:gd name="T37" fmla="*/ 672 h 1777"/>
              <a:gd name="T38" fmla="*/ 167 w 1811"/>
              <a:gd name="T39" fmla="*/ 419 h 1777"/>
              <a:gd name="T40" fmla="*/ 907 w 1811"/>
              <a:gd name="T41" fmla="*/ 167 h 1777"/>
              <a:gd name="T42" fmla="*/ 167 w 1811"/>
              <a:gd name="T43" fmla="*/ 593 h 1777"/>
              <a:gd name="T44" fmla="*/ 232 w 1811"/>
              <a:gd name="T45" fmla="*/ 638 h 1777"/>
              <a:gd name="T46" fmla="*/ 907 w 1811"/>
              <a:gd name="T47" fmla="*/ 771 h 1777"/>
              <a:gd name="T48" fmla="*/ 1455 w 1811"/>
              <a:gd name="T49" fmla="*/ 692 h 1777"/>
              <a:gd name="T50" fmla="*/ 1641 w 1811"/>
              <a:gd name="T51" fmla="*/ 598 h 1777"/>
              <a:gd name="T52" fmla="*/ 1646 w 1811"/>
              <a:gd name="T53" fmla="*/ 593 h 1777"/>
              <a:gd name="T54" fmla="*/ 1646 w 1811"/>
              <a:gd name="T55" fmla="*/ 774 h 1777"/>
              <a:gd name="T56" fmla="*/ 1646 w 1811"/>
              <a:gd name="T57" fmla="*/ 822 h 1777"/>
              <a:gd name="T58" fmla="*/ 1245 w 1811"/>
              <a:gd name="T59" fmla="*/ 932 h 1777"/>
              <a:gd name="T60" fmla="*/ 901 w 1811"/>
              <a:gd name="T61" fmla="*/ 962 h 1777"/>
              <a:gd name="T62" fmla="*/ 167 w 1811"/>
              <a:gd name="T63" fmla="*/ 722 h 1777"/>
              <a:gd name="T64" fmla="*/ 167 w 1811"/>
              <a:gd name="T65" fmla="*/ 593 h 1777"/>
              <a:gd name="T66" fmla="*/ 167 w 1811"/>
              <a:gd name="T67" fmla="*/ 1049 h 1777"/>
              <a:gd name="T68" fmla="*/ 167 w 1811"/>
              <a:gd name="T69" fmla="*/ 884 h 1777"/>
              <a:gd name="T70" fmla="*/ 232 w 1811"/>
              <a:gd name="T71" fmla="*/ 929 h 1777"/>
              <a:gd name="T72" fmla="*/ 901 w 1811"/>
              <a:gd name="T73" fmla="*/ 1058 h 1777"/>
              <a:gd name="T74" fmla="*/ 1183 w 1811"/>
              <a:gd name="T75" fmla="*/ 1040 h 1777"/>
              <a:gd name="T76" fmla="*/ 1646 w 1811"/>
              <a:gd name="T77" fmla="*/ 934 h 1777"/>
              <a:gd name="T78" fmla="*/ 1646 w 1811"/>
              <a:gd name="T79" fmla="*/ 1138 h 1777"/>
              <a:gd name="T80" fmla="*/ 1159 w 1811"/>
              <a:gd name="T81" fmla="*/ 1252 h 1777"/>
              <a:gd name="T82" fmla="*/ 901 w 1811"/>
              <a:gd name="T83" fmla="*/ 1268 h 1777"/>
              <a:gd name="T84" fmla="*/ 167 w 1811"/>
              <a:gd name="T85" fmla="*/ 1053 h 1777"/>
              <a:gd name="T86" fmla="*/ 167 w 1811"/>
              <a:gd name="T87" fmla="*/ 1049 h 1777"/>
              <a:gd name="T88" fmla="*/ 907 w 1811"/>
              <a:gd name="T89" fmla="*/ 1611 h 1777"/>
              <a:gd name="T90" fmla="*/ 167 w 1811"/>
              <a:gd name="T91" fmla="*/ 1306 h 1777"/>
              <a:gd name="T92" fmla="*/ 167 w 1811"/>
              <a:gd name="T93" fmla="*/ 1196 h 1777"/>
              <a:gd name="T94" fmla="*/ 226 w 1811"/>
              <a:gd name="T95" fmla="*/ 1233 h 1777"/>
              <a:gd name="T96" fmla="*/ 901 w 1811"/>
              <a:gd name="T97" fmla="*/ 1365 h 1777"/>
              <a:gd name="T98" fmla="*/ 1157 w 1811"/>
              <a:gd name="T99" fmla="*/ 1350 h 1777"/>
              <a:gd name="T100" fmla="*/ 1646 w 1811"/>
              <a:gd name="T101" fmla="*/ 1241 h 1777"/>
              <a:gd name="T102" fmla="*/ 1646 w 1811"/>
              <a:gd name="T103" fmla="*/ 1394 h 1777"/>
              <a:gd name="T104" fmla="*/ 1517 w 1811"/>
              <a:gd name="T105" fmla="*/ 1510 h 1777"/>
              <a:gd name="T106" fmla="*/ 1153 w 1811"/>
              <a:gd name="T107" fmla="*/ 1594 h 1777"/>
              <a:gd name="T108" fmla="*/ 907 w 1811"/>
              <a:gd name="T109" fmla="*/ 1611 h 1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11" h="1777">
                <a:moveTo>
                  <a:pt x="1691" y="192"/>
                </a:moveTo>
                <a:cubicBezTo>
                  <a:pt x="1512" y="56"/>
                  <a:pt x="1237" y="5"/>
                  <a:pt x="907" y="0"/>
                </a:cubicBezTo>
                <a:cubicBezTo>
                  <a:pt x="686" y="0"/>
                  <a:pt x="486" y="30"/>
                  <a:pt x="330" y="83"/>
                </a:cubicBezTo>
                <a:cubicBezTo>
                  <a:pt x="250" y="111"/>
                  <a:pt x="181" y="143"/>
                  <a:pt x="120" y="192"/>
                </a:cubicBezTo>
                <a:cubicBezTo>
                  <a:pt x="61" y="237"/>
                  <a:pt x="0" y="315"/>
                  <a:pt x="0" y="419"/>
                </a:cubicBezTo>
                <a:cubicBezTo>
                  <a:pt x="0" y="1306"/>
                  <a:pt x="0" y="1306"/>
                  <a:pt x="0" y="1306"/>
                </a:cubicBezTo>
                <a:cubicBezTo>
                  <a:pt x="0" y="1405"/>
                  <a:pt x="49" y="1488"/>
                  <a:pt x="108" y="1543"/>
                </a:cubicBezTo>
                <a:cubicBezTo>
                  <a:pt x="286" y="1707"/>
                  <a:pt x="571" y="1772"/>
                  <a:pt x="907" y="1777"/>
                </a:cubicBezTo>
                <a:cubicBezTo>
                  <a:pt x="989" y="1777"/>
                  <a:pt x="1074" y="1772"/>
                  <a:pt x="1150" y="1762"/>
                </a:cubicBezTo>
                <a:cubicBezTo>
                  <a:pt x="1150" y="1762"/>
                  <a:pt x="1560" y="1688"/>
                  <a:pt x="1700" y="1547"/>
                </a:cubicBezTo>
                <a:cubicBezTo>
                  <a:pt x="1703" y="1547"/>
                  <a:pt x="1703" y="1547"/>
                  <a:pt x="1703" y="1547"/>
                </a:cubicBezTo>
                <a:cubicBezTo>
                  <a:pt x="1762" y="1492"/>
                  <a:pt x="1811" y="1409"/>
                  <a:pt x="1811" y="1310"/>
                </a:cubicBezTo>
                <a:cubicBezTo>
                  <a:pt x="1811" y="1310"/>
                  <a:pt x="1811" y="1310"/>
                  <a:pt x="1811" y="832"/>
                </a:cubicBezTo>
                <a:cubicBezTo>
                  <a:pt x="1811" y="832"/>
                  <a:pt x="1811" y="832"/>
                  <a:pt x="1811" y="832"/>
                </a:cubicBezTo>
                <a:cubicBezTo>
                  <a:pt x="1811" y="419"/>
                  <a:pt x="1811" y="419"/>
                  <a:pt x="1811" y="419"/>
                </a:cubicBezTo>
                <a:cubicBezTo>
                  <a:pt x="1811" y="315"/>
                  <a:pt x="1750" y="237"/>
                  <a:pt x="1691" y="192"/>
                </a:cubicBezTo>
                <a:close/>
                <a:moveTo>
                  <a:pt x="907" y="167"/>
                </a:moveTo>
                <a:cubicBezTo>
                  <a:pt x="1313" y="167"/>
                  <a:pt x="1646" y="280"/>
                  <a:pt x="1646" y="419"/>
                </a:cubicBezTo>
                <a:cubicBezTo>
                  <a:pt x="1646" y="559"/>
                  <a:pt x="1313" y="672"/>
                  <a:pt x="907" y="672"/>
                </a:cubicBezTo>
                <a:cubicBezTo>
                  <a:pt x="498" y="672"/>
                  <a:pt x="167" y="559"/>
                  <a:pt x="167" y="419"/>
                </a:cubicBezTo>
                <a:cubicBezTo>
                  <a:pt x="167" y="280"/>
                  <a:pt x="498" y="167"/>
                  <a:pt x="907" y="167"/>
                </a:cubicBezTo>
                <a:close/>
                <a:moveTo>
                  <a:pt x="167" y="593"/>
                </a:moveTo>
                <a:cubicBezTo>
                  <a:pt x="186" y="609"/>
                  <a:pt x="208" y="625"/>
                  <a:pt x="232" y="638"/>
                </a:cubicBezTo>
                <a:cubicBezTo>
                  <a:pt x="385" y="722"/>
                  <a:pt x="626" y="769"/>
                  <a:pt x="907" y="771"/>
                </a:cubicBezTo>
                <a:cubicBezTo>
                  <a:pt x="1117" y="771"/>
                  <a:pt x="1310" y="742"/>
                  <a:pt x="1455" y="692"/>
                </a:cubicBezTo>
                <a:cubicBezTo>
                  <a:pt x="1529" y="667"/>
                  <a:pt x="1590" y="636"/>
                  <a:pt x="1641" y="598"/>
                </a:cubicBezTo>
                <a:cubicBezTo>
                  <a:pt x="1642" y="596"/>
                  <a:pt x="1644" y="594"/>
                  <a:pt x="1646" y="593"/>
                </a:cubicBezTo>
                <a:cubicBezTo>
                  <a:pt x="1646" y="774"/>
                  <a:pt x="1646" y="774"/>
                  <a:pt x="1646" y="774"/>
                </a:cubicBezTo>
                <a:cubicBezTo>
                  <a:pt x="1646" y="822"/>
                  <a:pt x="1646" y="822"/>
                  <a:pt x="1646" y="822"/>
                </a:cubicBezTo>
                <a:cubicBezTo>
                  <a:pt x="1472" y="895"/>
                  <a:pt x="1245" y="932"/>
                  <a:pt x="1245" y="932"/>
                </a:cubicBezTo>
                <a:cubicBezTo>
                  <a:pt x="1143" y="950"/>
                  <a:pt x="1025" y="962"/>
                  <a:pt x="901" y="962"/>
                </a:cubicBezTo>
                <a:cubicBezTo>
                  <a:pt x="505" y="962"/>
                  <a:pt x="182" y="854"/>
                  <a:pt x="167" y="722"/>
                </a:cubicBezTo>
                <a:cubicBezTo>
                  <a:pt x="167" y="593"/>
                  <a:pt x="167" y="593"/>
                  <a:pt x="167" y="593"/>
                </a:cubicBezTo>
                <a:close/>
                <a:moveTo>
                  <a:pt x="167" y="1049"/>
                </a:moveTo>
                <a:cubicBezTo>
                  <a:pt x="167" y="940"/>
                  <a:pt x="167" y="899"/>
                  <a:pt x="167" y="884"/>
                </a:cubicBezTo>
                <a:cubicBezTo>
                  <a:pt x="187" y="901"/>
                  <a:pt x="209" y="914"/>
                  <a:pt x="232" y="929"/>
                </a:cubicBezTo>
                <a:cubicBezTo>
                  <a:pt x="385" y="1012"/>
                  <a:pt x="625" y="1058"/>
                  <a:pt x="901" y="1058"/>
                </a:cubicBezTo>
                <a:cubicBezTo>
                  <a:pt x="1000" y="1058"/>
                  <a:pt x="1096" y="1048"/>
                  <a:pt x="1183" y="1040"/>
                </a:cubicBezTo>
                <a:cubicBezTo>
                  <a:pt x="1381" y="1022"/>
                  <a:pt x="1569" y="961"/>
                  <a:pt x="1646" y="934"/>
                </a:cubicBezTo>
                <a:cubicBezTo>
                  <a:pt x="1646" y="1138"/>
                  <a:pt x="1646" y="1138"/>
                  <a:pt x="1646" y="1138"/>
                </a:cubicBezTo>
                <a:cubicBezTo>
                  <a:pt x="1283" y="1244"/>
                  <a:pt x="1159" y="1252"/>
                  <a:pt x="1159" y="1252"/>
                </a:cubicBezTo>
                <a:cubicBezTo>
                  <a:pt x="1079" y="1262"/>
                  <a:pt x="991" y="1268"/>
                  <a:pt x="901" y="1268"/>
                </a:cubicBezTo>
                <a:cubicBezTo>
                  <a:pt x="527" y="1268"/>
                  <a:pt x="218" y="1174"/>
                  <a:pt x="167" y="1053"/>
                </a:cubicBezTo>
                <a:cubicBezTo>
                  <a:pt x="167" y="1049"/>
                  <a:pt x="167" y="1049"/>
                  <a:pt x="167" y="1049"/>
                </a:cubicBezTo>
                <a:close/>
                <a:moveTo>
                  <a:pt x="907" y="1611"/>
                </a:moveTo>
                <a:cubicBezTo>
                  <a:pt x="498" y="1611"/>
                  <a:pt x="167" y="1474"/>
                  <a:pt x="167" y="1306"/>
                </a:cubicBezTo>
                <a:cubicBezTo>
                  <a:pt x="167" y="1262"/>
                  <a:pt x="167" y="1226"/>
                  <a:pt x="167" y="1196"/>
                </a:cubicBezTo>
                <a:cubicBezTo>
                  <a:pt x="186" y="1210"/>
                  <a:pt x="205" y="1221"/>
                  <a:pt x="226" y="1233"/>
                </a:cubicBezTo>
                <a:cubicBezTo>
                  <a:pt x="378" y="1318"/>
                  <a:pt x="622" y="1365"/>
                  <a:pt x="901" y="1365"/>
                </a:cubicBezTo>
                <a:cubicBezTo>
                  <a:pt x="991" y="1365"/>
                  <a:pt x="1076" y="1359"/>
                  <a:pt x="1157" y="1350"/>
                </a:cubicBezTo>
                <a:cubicBezTo>
                  <a:pt x="1346" y="1327"/>
                  <a:pt x="1544" y="1272"/>
                  <a:pt x="1646" y="1241"/>
                </a:cubicBezTo>
                <a:cubicBezTo>
                  <a:pt x="1646" y="1394"/>
                  <a:pt x="1646" y="1394"/>
                  <a:pt x="1646" y="1394"/>
                </a:cubicBezTo>
                <a:cubicBezTo>
                  <a:pt x="1636" y="1419"/>
                  <a:pt x="1607" y="1462"/>
                  <a:pt x="1517" y="1510"/>
                </a:cubicBezTo>
                <a:cubicBezTo>
                  <a:pt x="1291" y="1579"/>
                  <a:pt x="1153" y="1594"/>
                  <a:pt x="1153" y="1594"/>
                </a:cubicBezTo>
                <a:cubicBezTo>
                  <a:pt x="1077" y="1606"/>
                  <a:pt x="991" y="1611"/>
                  <a:pt x="907" y="1611"/>
                </a:cubicBezTo>
                <a:close/>
              </a:path>
            </a:pathLst>
          </a:custGeom>
          <a:solidFill>
            <a:schemeClr val="tx2"/>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82302" tIns="41151" rIns="82302" bIns="41151" numCol="1" rtlCol="0" anchor="ctr" anchorCtr="0" compatLnSpc="1">
            <a:prstTxWarp prst="textNoShape">
              <a:avLst/>
            </a:prstTxWarp>
          </a:bodyPr>
          <a:lstStyle/>
          <a:p>
            <a:pPr defTabSz="740740"/>
            <a:endParaRPr lang="en-US" spc="-122" dirty="0">
              <a:solidFill>
                <a:schemeClr val="tx1">
                  <a:lumMod val="50000"/>
                </a:schemeClr>
              </a:solidFill>
              <a:latin typeface="Segoe Light" pitchFamily="34" charset="0"/>
            </a:endParaRPr>
          </a:p>
        </p:txBody>
      </p:sp>
    </p:spTree>
    <p:extLst>
      <p:ext uri="{BB962C8B-B14F-4D97-AF65-F5344CB8AC3E}">
        <p14:creationId xmlns:p14="http://schemas.microsoft.com/office/powerpoint/2010/main" val="2129028116"/>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20130219"/>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6735" name="think-cell Slide" r:id="rId10" imgW="270" imgH="270" progId="TCLayout.ActiveDocument.1">
                  <p:embed/>
                </p:oleObj>
              </mc:Choice>
              <mc:Fallback>
                <p:oleObj name="think-cell Slide" r:id="rId10" imgW="270" imgH="270" progId="TCLayout.ActiveDocument.1">
                  <p:embed/>
                  <p:pic>
                    <p:nvPicPr>
                      <p:cNvPr id="0" name=""/>
                      <p:cNvPicPr/>
                      <p:nvPr/>
                    </p:nvPicPr>
                    <p:blipFill>
                      <a:blip r:embed="rId11"/>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519112" y="228600"/>
            <a:ext cx="11149013" cy="886397"/>
          </a:xfrm>
        </p:spPr>
        <p:txBody>
          <a:bodyPr/>
          <a:lstStyle/>
          <a:p>
            <a:r>
              <a:rPr lang="zh-CN" altLang="en-US" sz="3200" dirty="0" smtClean="0">
                <a:cs typeface="Segoe UI"/>
              </a:rPr>
              <a:t>不建议直接用绝对路径访问本地磁盘，应采用</a:t>
            </a:r>
            <a:r>
              <a:rPr lang="en-US" altLang="zh-CN" sz="3200" dirty="0" err="1" smtClean="0">
                <a:cs typeface="Segoe UI"/>
              </a:rPr>
              <a:t>RoleEnvironment</a:t>
            </a:r>
            <a:r>
              <a:rPr lang="zh-CN" altLang="en-US" sz="3200" dirty="0" smtClean="0">
                <a:cs typeface="Segoe UI"/>
              </a:rPr>
              <a:t>获得访问路径</a:t>
            </a:r>
            <a:endParaRPr lang="en-US" sz="3200" dirty="0">
              <a:cs typeface="Segoe UI"/>
            </a:endParaRPr>
          </a:p>
        </p:txBody>
      </p:sp>
      <p:sp>
        <p:nvSpPr>
          <p:cNvPr id="4" name="Rectangle 3"/>
          <p:cNvSpPr/>
          <p:nvPr>
            <p:custDataLst>
              <p:tags r:id="rId4"/>
            </p:custDataLst>
          </p:nvPr>
        </p:nvSpPr>
        <p:spPr bwMode="auto">
          <a:xfrm>
            <a:off x="517523" y="1463674"/>
            <a:ext cx="11150601" cy="240347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685800" rIns="91436" bIns="45718" numCol="1" rtlCol="0" anchor="t" anchorCtr="0" compatLnSpc="1">
            <a:prstTxWarp prst="textNoShape">
              <a:avLst/>
            </a:prstTxWarp>
          </a:bodyPr>
          <a:lstStyle/>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&lt;LocalResources&gt;</a:t>
            </a:r>
          </a:p>
          <a:p>
            <a:pPr marL="465138" defTabSz="914099" fontAlgn="base">
              <a:spcBef>
                <a:spcPts val="600"/>
              </a:spcBef>
              <a:spcAft>
                <a:spcPct val="0"/>
              </a:spcAft>
            </a:pPr>
            <a:r>
              <a:rPr lang="en-US" sz="2000" dirty="0" smtClean="0">
                <a:ln>
                  <a:solidFill>
                    <a:srgbClr val="FFFFFF">
                      <a:alpha val="0"/>
                    </a:srgbClr>
                  </a:solidFill>
                </a:ln>
                <a:solidFill>
                  <a:srgbClr val="595959"/>
                </a:solidFill>
                <a:latin typeface="Consolas" pitchFamily="49" charset="0"/>
                <a:cs typeface="Consolas" pitchFamily="49" charset="0"/>
              </a:rPr>
              <a:t>&lt;LocalStoragename</a:t>
            </a:r>
            <a:r>
              <a:rPr lang="en-US" sz="2000" dirty="0">
                <a:ln>
                  <a:solidFill>
                    <a:srgbClr val="FFFFFF">
                      <a:alpha val="0"/>
                    </a:srgbClr>
                  </a:solidFill>
                </a:ln>
                <a:solidFill>
                  <a:srgbClr val="595959"/>
                </a:solidFill>
                <a:latin typeface="Consolas" pitchFamily="49" charset="0"/>
                <a:cs typeface="Consolas" pitchFamily="49" charset="0"/>
              </a:rPr>
              <a:t>="myLocalDisk" sizeInMB="</a:t>
            </a:r>
            <a:r>
              <a:rPr lang="en-US" sz="2000" dirty="0" smtClean="0">
                <a:ln>
                  <a:solidFill>
                    <a:srgbClr val="FFFFFF">
                      <a:alpha val="0"/>
                    </a:srgbClr>
                  </a:solidFill>
                </a:ln>
                <a:solidFill>
                  <a:srgbClr val="595959"/>
                </a:solidFill>
                <a:latin typeface="Consolas" pitchFamily="49" charset="0"/>
                <a:cs typeface="Consolas" pitchFamily="49" charset="0"/>
              </a:rPr>
              <a:t>10</a:t>
            </a:r>
            <a:r>
              <a:rPr lang="en-US" sz="2000" dirty="0">
                <a:ln>
                  <a:solidFill>
                    <a:srgbClr val="FFFFFF">
                      <a:alpha val="0"/>
                    </a:srgbClr>
                  </a:solidFill>
                </a:ln>
                <a:solidFill>
                  <a:srgbClr val="595959"/>
                </a:solidFill>
                <a:latin typeface="Consolas" pitchFamily="49" charset="0"/>
                <a:cs typeface="Consolas" pitchFamily="49" charset="0"/>
              </a:rPr>
              <a:t>"</a:t>
            </a:r>
            <a:endParaRPr lang="en-US" sz="2000" dirty="0" smtClean="0">
              <a:ln>
                <a:solidFill>
                  <a:srgbClr val="FFFFFF">
                    <a:alpha val="0"/>
                  </a:srgbClr>
                </a:solidFill>
              </a:ln>
              <a:solidFill>
                <a:srgbClr val="595959"/>
              </a:solidFill>
              <a:latin typeface="Consolas" pitchFamily="49" charset="0"/>
              <a:cs typeface="Consolas" pitchFamily="49" charset="0"/>
            </a:endParaRPr>
          </a:p>
          <a:p>
            <a:pPr marL="465138" defTabSz="914099" fontAlgn="base">
              <a:spcBef>
                <a:spcPts val="600"/>
              </a:spcBef>
              <a:spcAft>
                <a:spcPct val="0"/>
              </a:spcAft>
            </a:pPr>
            <a:r>
              <a:rPr lang="en-US" sz="2000" dirty="0" smtClean="0">
                <a:ln>
                  <a:solidFill>
                    <a:srgbClr val="FFFFFF">
                      <a:alpha val="0"/>
                    </a:srgbClr>
                  </a:solidFill>
                </a:ln>
                <a:solidFill>
                  <a:srgbClr val="595959"/>
                </a:solidFill>
                <a:latin typeface="Consolas" pitchFamily="49" charset="0"/>
                <a:cs typeface="Consolas" pitchFamily="49" charset="0"/>
              </a:rPr>
              <a:t>   cleanOnRoleRecycle</a:t>
            </a:r>
            <a:r>
              <a:rPr lang="en-US" sz="2000" dirty="0">
                <a:ln>
                  <a:solidFill>
                    <a:srgbClr val="FFFFFF">
                      <a:alpha val="0"/>
                    </a:srgbClr>
                  </a:solidFill>
                </a:ln>
                <a:solidFill>
                  <a:srgbClr val="595959"/>
                </a:solidFill>
                <a:latin typeface="Consolas" pitchFamily="49" charset="0"/>
                <a:cs typeface="Consolas" pitchFamily="49" charset="0"/>
              </a:rPr>
              <a:t>="false" /&gt;</a:t>
            </a:r>
          </a:p>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&lt;/LocalResources&gt;</a:t>
            </a:r>
          </a:p>
        </p:txBody>
      </p:sp>
      <p:sp>
        <p:nvSpPr>
          <p:cNvPr id="5" name="Rectangle 4"/>
          <p:cNvSpPr/>
          <p:nvPr>
            <p:custDataLst>
              <p:tags r:id="rId5"/>
            </p:custDataLst>
          </p:nvPr>
        </p:nvSpPr>
        <p:spPr bwMode="auto">
          <a:xfrm>
            <a:off x="517522" y="3867150"/>
            <a:ext cx="11150601" cy="22860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685800" rIns="91436" bIns="45718" numCol="1" rtlCol="0" anchor="t" anchorCtr="0" compatLnSpc="1">
            <a:prstTxWarp prst="textNoShape">
              <a:avLst/>
            </a:prstTxWarp>
          </a:bodyPr>
          <a:lstStyle/>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string rootPath </a:t>
            </a:r>
            <a:r>
              <a:rPr lang="en-US" sz="2000" dirty="0" smtClean="0">
                <a:ln>
                  <a:solidFill>
                    <a:srgbClr val="FFFFFF">
                      <a:alpha val="0"/>
                    </a:srgbClr>
                  </a:solidFill>
                </a:ln>
                <a:solidFill>
                  <a:srgbClr val="595959"/>
                </a:solidFill>
                <a:latin typeface="Consolas" pitchFamily="49" charset="0"/>
                <a:cs typeface="Consolas" pitchFamily="49" charset="0"/>
              </a:rPr>
              <a:t>= RoleEnvironment.GetLocalResource</a:t>
            </a:r>
            <a:r>
              <a:rPr lang="en-US" sz="2000" dirty="0">
                <a:ln>
                  <a:solidFill>
                    <a:srgbClr val="FFFFFF">
                      <a:alpha val="0"/>
                    </a:srgbClr>
                  </a:solidFill>
                </a:ln>
                <a:solidFill>
                  <a:srgbClr val="595959"/>
                </a:solidFill>
                <a:latin typeface="Consolas" pitchFamily="49" charset="0"/>
                <a:cs typeface="Consolas" pitchFamily="49" charset="0"/>
              </a:rPr>
              <a:t>["</a:t>
            </a:r>
            <a:r>
              <a:rPr lang="en-US" sz="2000" dirty="0" smtClean="0">
                <a:ln>
                  <a:solidFill>
                    <a:srgbClr val="FFFFFF">
                      <a:alpha val="0"/>
                    </a:srgbClr>
                  </a:solidFill>
                </a:ln>
                <a:solidFill>
                  <a:srgbClr val="595959"/>
                </a:solidFill>
                <a:latin typeface="Consolas" pitchFamily="49" charset="0"/>
                <a:cs typeface="Consolas" pitchFamily="49" charset="0"/>
              </a:rPr>
              <a:t>myLocalDisk</a:t>
            </a:r>
            <a:r>
              <a:rPr lang="en-US" sz="2000" dirty="0">
                <a:ln>
                  <a:solidFill>
                    <a:srgbClr val="FFFFFF">
                      <a:alpha val="0"/>
                    </a:srgbClr>
                  </a:solidFill>
                </a:ln>
                <a:solidFill>
                  <a:srgbClr val="595959"/>
                </a:solidFill>
                <a:latin typeface="Consolas" pitchFamily="49" charset="0"/>
                <a:cs typeface="Consolas" pitchFamily="49" charset="0"/>
              </a:rPr>
              <a:t>"].RootPath;</a:t>
            </a:r>
          </a:p>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DirectoryInfo di = new DirectoryInfo(rootPath);</a:t>
            </a:r>
          </a:p>
          <a:p>
            <a:pPr defTabSz="914099" fontAlgn="base">
              <a:spcBef>
                <a:spcPts val="600"/>
              </a:spcBef>
              <a:spcAft>
                <a:spcPct val="0"/>
              </a:spcAft>
            </a:pPr>
            <a:r>
              <a:rPr lang="en-US" sz="2000" dirty="0">
                <a:ln>
                  <a:solidFill>
                    <a:srgbClr val="FFFFFF">
                      <a:alpha val="0"/>
                    </a:srgbClr>
                  </a:solidFill>
                </a:ln>
                <a:solidFill>
                  <a:srgbClr val="595959"/>
                </a:solidFill>
                <a:latin typeface="Consolas" pitchFamily="49" charset="0"/>
                <a:cs typeface="Consolas" pitchFamily="49" charset="0"/>
              </a:rPr>
              <a:t>foreach(di.EnumerateFiles())</a:t>
            </a:r>
          </a:p>
          <a:p>
            <a:pPr defTabSz="914099" fontAlgn="base">
              <a:spcBef>
                <a:spcPts val="600"/>
              </a:spcBef>
              <a:spcAft>
                <a:spcPct val="0"/>
              </a:spcAft>
            </a:pPr>
            <a:r>
              <a:rPr lang="en-US" sz="2400" dirty="0" smtClean="0">
                <a:ln>
                  <a:solidFill>
                    <a:srgbClr val="FFFFFF">
                      <a:alpha val="0"/>
                    </a:srgbClr>
                  </a:solidFill>
                </a:ln>
                <a:solidFill>
                  <a:srgbClr val="595959"/>
                </a:solidFill>
              </a:rPr>
              <a:t> ….</a:t>
            </a:r>
            <a:endParaRPr lang="en-US" sz="2400" dirty="0">
              <a:ln>
                <a:solidFill>
                  <a:srgbClr val="FFFFFF">
                    <a:alpha val="0"/>
                  </a:srgbClr>
                </a:solidFill>
              </a:ln>
              <a:solidFill>
                <a:srgbClr val="595959"/>
              </a:solidFill>
            </a:endParaRPr>
          </a:p>
        </p:txBody>
      </p:sp>
      <p:sp>
        <p:nvSpPr>
          <p:cNvPr id="6" name="Rectangle 5"/>
          <p:cNvSpPr/>
          <p:nvPr>
            <p:custDataLst>
              <p:tags r:id="rId6"/>
            </p:custDataLst>
          </p:nvPr>
        </p:nvSpPr>
        <p:spPr>
          <a:xfrm>
            <a:off x="517523" y="1463674"/>
            <a:ext cx="11150601" cy="640080"/>
          </a:xfrm>
          <a:prstGeom prst="rect">
            <a:avLst/>
          </a:prstGeom>
          <a:solidFill>
            <a:schemeClr val="accent2"/>
          </a:solidFill>
        </p:spPr>
        <p:txBody>
          <a:bodyPr wrap="square" anchor="ctr">
            <a:noAutofit/>
          </a:bodyPr>
          <a:lstStyle/>
          <a:p>
            <a:pPr algn="ctr"/>
            <a:r>
              <a:rPr lang="en-US" sz="3200" cap="all" dirty="0">
                <a:ln>
                  <a:solidFill>
                    <a:srgbClr val="FFFFFF">
                      <a:alpha val="0"/>
                    </a:srgbClr>
                  </a:solidFill>
                </a:ln>
                <a:solidFill>
                  <a:schemeClr val="bg1">
                    <a:alpha val="99000"/>
                  </a:schemeClr>
                </a:solidFill>
              </a:rPr>
              <a:t>Define in Config</a:t>
            </a:r>
          </a:p>
        </p:txBody>
      </p:sp>
      <p:sp>
        <p:nvSpPr>
          <p:cNvPr id="7" name="Rectangle 6"/>
          <p:cNvSpPr/>
          <p:nvPr>
            <p:custDataLst>
              <p:tags r:id="rId7"/>
            </p:custDataLst>
          </p:nvPr>
        </p:nvSpPr>
        <p:spPr>
          <a:xfrm>
            <a:off x="517523" y="3867149"/>
            <a:ext cx="11150602" cy="640080"/>
          </a:xfrm>
          <a:prstGeom prst="rect">
            <a:avLst/>
          </a:prstGeom>
          <a:solidFill>
            <a:schemeClr val="accent4"/>
          </a:solidFill>
        </p:spPr>
        <p:txBody>
          <a:bodyPr wrap="square" anchor="ctr">
            <a:noAutofit/>
          </a:bodyPr>
          <a:lstStyle/>
          <a:p>
            <a:pPr algn="ctr"/>
            <a:r>
              <a:rPr lang="en-US" sz="3200" cap="all" dirty="0">
                <a:ln>
                  <a:solidFill>
                    <a:srgbClr val="FFFFFF">
                      <a:alpha val="0"/>
                    </a:srgbClr>
                  </a:solidFill>
                </a:ln>
                <a:solidFill>
                  <a:schemeClr val="bg1">
                    <a:alpha val="99000"/>
                  </a:schemeClr>
                </a:solidFill>
              </a:rPr>
              <a:t>Use in Code</a:t>
            </a:r>
          </a:p>
        </p:txBody>
      </p:sp>
    </p:spTree>
    <p:extLst>
      <p:ext uri="{BB962C8B-B14F-4D97-AF65-F5344CB8AC3E}">
        <p14:creationId xmlns:p14="http://schemas.microsoft.com/office/powerpoint/2010/main" val="1159906251"/>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p:cNvGraphicFramePr>
            <a:graphicFrameLocks noChangeAspect="1"/>
          </p:cNvGraphicFramePr>
          <p:nvPr>
            <p:custDataLst>
              <p:tags r:id="rId2"/>
            </p:custDataLst>
            <p:extLst>
              <p:ext uri="{D42A27DB-BD31-4B8C-83A1-F6EECF244321}">
                <p14:modId xmlns:p14="http://schemas.microsoft.com/office/powerpoint/2010/main" val="1032351263"/>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9806" name="think-cell Slide" r:id="rId24" imgW="270" imgH="270" progId="TCLayout.ActiveDocument.1">
                  <p:embed/>
                </p:oleObj>
              </mc:Choice>
              <mc:Fallback>
                <p:oleObj name="think-cell Slide" r:id="rId24" imgW="270" imgH="270" progId="TCLayout.ActiveDocument.1">
                  <p:embed/>
                  <p:pic>
                    <p:nvPicPr>
                      <p:cNvPr id="0" name=""/>
                      <p:cNvPicPr/>
                      <p:nvPr/>
                    </p:nvPicPr>
                    <p:blipFill>
                      <a:blip r:embed="rId25"/>
                      <a:stretch>
                        <a:fillRect/>
                      </a:stretch>
                    </p:blipFill>
                    <p:spPr>
                      <a:xfrm>
                        <a:off x="0" y="0"/>
                        <a:ext cx="158750" cy="158750"/>
                      </a:xfrm>
                      <a:prstGeom prst="rect">
                        <a:avLst/>
                      </a:prstGeom>
                    </p:spPr>
                  </p:pic>
                </p:oleObj>
              </mc:Fallback>
            </mc:AlternateContent>
          </a:graphicData>
        </a:graphic>
      </p:graphicFrame>
      <p:sp>
        <p:nvSpPr>
          <p:cNvPr id="7" name="Rectangle 6"/>
          <p:cNvSpPr/>
          <p:nvPr>
            <p:custDataLst>
              <p:tags r:id="rId3"/>
            </p:custDataLst>
          </p:nvPr>
        </p:nvSpPr>
        <p:spPr bwMode="auto">
          <a:xfrm>
            <a:off x="2001981" y="2502158"/>
            <a:ext cx="7523389" cy="374783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45718" rIns="91436" bIns="45718" numCol="1" rtlCol="0" anchor="t" anchorCtr="0" compatLnSpc="1">
            <a:prstTxWarp prst="textNoShape">
              <a:avLst/>
            </a:prstTxWarp>
          </a:bodyPr>
          <a:lstStyle/>
          <a:p>
            <a:pPr defTabSz="914099" fontAlgn="base">
              <a:spcBef>
                <a:spcPct val="0"/>
              </a:spcBef>
              <a:spcAft>
                <a:spcPct val="0"/>
              </a:spcAft>
            </a:pPr>
            <a:r>
              <a:rPr lang="en-US" sz="2400" cap="all" dirty="0" smtClean="0">
                <a:ln>
                  <a:solidFill>
                    <a:schemeClr val="bg1">
                      <a:alpha val="0"/>
                    </a:schemeClr>
                  </a:solidFill>
                </a:ln>
                <a:solidFill>
                  <a:srgbClr val="595959">
                    <a:alpha val="99000"/>
                  </a:srgbClr>
                </a:solidFill>
              </a:rPr>
              <a:t>Role</a:t>
            </a:r>
            <a:endParaRPr lang="en-US" sz="2400" cap="all" dirty="0">
              <a:ln>
                <a:solidFill>
                  <a:schemeClr val="bg1">
                    <a:alpha val="0"/>
                  </a:schemeClr>
                </a:solidFill>
              </a:ln>
              <a:solidFill>
                <a:srgbClr val="595959">
                  <a:alpha val="99000"/>
                </a:srgbClr>
              </a:solidFill>
            </a:endParaRPr>
          </a:p>
        </p:txBody>
      </p:sp>
      <p:sp>
        <p:nvSpPr>
          <p:cNvPr id="8" name="Rectangle 7"/>
          <p:cNvSpPr/>
          <p:nvPr>
            <p:custDataLst>
              <p:tags r:id="rId4"/>
            </p:custDataLst>
          </p:nvPr>
        </p:nvSpPr>
        <p:spPr bwMode="auto">
          <a:xfrm>
            <a:off x="2185496" y="3056768"/>
            <a:ext cx="3474720" cy="305409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noAutofit/>
          </a:bodyPr>
          <a:lstStyle/>
          <a:p>
            <a:pPr algn="ctr" defTabSz="914099" fontAlgn="base">
              <a:spcBef>
                <a:spcPct val="0"/>
              </a:spcBef>
              <a:spcAft>
                <a:spcPct val="0"/>
              </a:spcAft>
            </a:pPr>
            <a:r>
              <a:rPr lang="en-US" sz="2400" dirty="0" smtClean="0">
                <a:ln>
                  <a:solidFill>
                    <a:schemeClr val="bg1">
                      <a:alpha val="0"/>
                    </a:schemeClr>
                  </a:solidFill>
                </a:ln>
                <a:solidFill>
                  <a:schemeClr val="bg1"/>
                </a:solidFill>
              </a:rPr>
              <a:t>Production</a:t>
            </a:r>
          </a:p>
        </p:txBody>
      </p:sp>
      <p:sp>
        <p:nvSpPr>
          <p:cNvPr id="13" name="Rectangle 12"/>
          <p:cNvSpPr/>
          <p:nvPr>
            <p:custDataLst>
              <p:tags r:id="rId5"/>
            </p:custDataLst>
          </p:nvPr>
        </p:nvSpPr>
        <p:spPr bwMode="auto">
          <a:xfrm>
            <a:off x="5841488" y="3056769"/>
            <a:ext cx="3474720" cy="304196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99" fontAlgn="base">
              <a:spcBef>
                <a:spcPct val="0"/>
              </a:spcBef>
              <a:spcAft>
                <a:spcPct val="0"/>
              </a:spcAft>
            </a:pPr>
            <a:r>
              <a:rPr lang="en-US" sz="2400" dirty="0" smtClean="0">
                <a:ln>
                  <a:solidFill>
                    <a:schemeClr val="bg1">
                      <a:alpha val="0"/>
                    </a:schemeClr>
                  </a:solidFill>
                </a:ln>
                <a:solidFill>
                  <a:schemeClr val="bg1"/>
                </a:solidFill>
              </a:rPr>
              <a:t>Staging</a:t>
            </a:r>
          </a:p>
        </p:txBody>
      </p:sp>
      <p:sp>
        <p:nvSpPr>
          <p:cNvPr id="2" name="Title 1"/>
          <p:cNvSpPr>
            <a:spLocks noGrp="1"/>
          </p:cNvSpPr>
          <p:nvPr>
            <p:ph type="title"/>
            <p:custDataLst>
              <p:tags r:id="rId6"/>
            </p:custDataLst>
          </p:nvPr>
        </p:nvSpPr>
        <p:spPr/>
        <p:txBody>
          <a:bodyPr/>
          <a:lstStyle/>
          <a:p>
            <a:r>
              <a:rPr lang="en-US" dirty="0">
                <a:cs typeface="Segoe UI"/>
              </a:rPr>
              <a:t>VIP Swap</a:t>
            </a:r>
          </a:p>
        </p:txBody>
      </p:sp>
      <p:sp>
        <p:nvSpPr>
          <p:cNvPr id="39" name="Rectangle 38"/>
          <p:cNvSpPr/>
          <p:nvPr>
            <p:custDataLst>
              <p:tags r:id="rId7"/>
            </p:custDataLst>
          </p:nvPr>
        </p:nvSpPr>
        <p:spPr bwMode="auto">
          <a:xfrm>
            <a:off x="2185496" y="3056768"/>
            <a:ext cx="3474720" cy="305409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noAutofit/>
          </a:bodyPr>
          <a:lstStyle/>
          <a:p>
            <a:pPr algn="ctr" defTabSz="914099" fontAlgn="base">
              <a:spcBef>
                <a:spcPct val="0"/>
              </a:spcBef>
              <a:spcAft>
                <a:spcPct val="0"/>
              </a:spcAft>
            </a:pPr>
            <a:r>
              <a:rPr lang="en-US" sz="2400" dirty="0">
                <a:ln>
                  <a:solidFill>
                    <a:schemeClr val="bg1">
                      <a:alpha val="0"/>
                    </a:schemeClr>
                  </a:solidFill>
                </a:ln>
                <a:solidFill>
                  <a:schemeClr val="bg1">
                    <a:alpha val="99000"/>
                  </a:schemeClr>
                </a:solidFill>
              </a:rPr>
              <a:t>Staging</a:t>
            </a:r>
          </a:p>
        </p:txBody>
      </p:sp>
      <p:sp>
        <p:nvSpPr>
          <p:cNvPr id="36" name="Rectangle 35"/>
          <p:cNvSpPr/>
          <p:nvPr>
            <p:custDataLst>
              <p:tags r:id="rId8"/>
            </p:custDataLst>
          </p:nvPr>
        </p:nvSpPr>
        <p:spPr bwMode="auto">
          <a:xfrm>
            <a:off x="5841488" y="3056768"/>
            <a:ext cx="3474720" cy="305409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noAutofit/>
          </a:bodyPr>
          <a:lstStyle/>
          <a:p>
            <a:pPr algn="ctr" defTabSz="914099" fontAlgn="base">
              <a:spcBef>
                <a:spcPct val="0"/>
              </a:spcBef>
              <a:spcAft>
                <a:spcPct val="0"/>
              </a:spcAft>
            </a:pPr>
            <a:r>
              <a:rPr lang="en-US" sz="2400" dirty="0">
                <a:ln>
                  <a:solidFill>
                    <a:schemeClr val="bg1">
                      <a:alpha val="0"/>
                    </a:schemeClr>
                  </a:solidFill>
                </a:ln>
                <a:solidFill>
                  <a:schemeClr val="bg1">
                    <a:alpha val="99000"/>
                  </a:schemeClr>
                </a:solidFill>
              </a:rPr>
              <a:t>Production</a:t>
            </a:r>
          </a:p>
        </p:txBody>
      </p:sp>
      <p:sp>
        <p:nvSpPr>
          <p:cNvPr id="6" name="Rectangle 5"/>
          <p:cNvSpPr/>
          <p:nvPr>
            <p:custDataLst>
              <p:tags r:id="rId9"/>
            </p:custDataLst>
          </p:nvPr>
        </p:nvSpPr>
        <p:spPr bwMode="auto">
          <a:xfrm>
            <a:off x="2001981" y="1695450"/>
            <a:ext cx="7523389" cy="50419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cap="all" dirty="0">
                <a:ln>
                  <a:solidFill>
                    <a:schemeClr val="bg1">
                      <a:alpha val="0"/>
                    </a:schemeClr>
                  </a:solidFill>
                </a:ln>
                <a:gradFill>
                  <a:gsLst>
                    <a:gs pos="0">
                      <a:srgbClr val="FFFFFF"/>
                    </a:gs>
                    <a:gs pos="100000">
                      <a:srgbClr val="FFFFFF"/>
                    </a:gs>
                  </a:gsLst>
                  <a:lin ang="5400000" scaled="0"/>
                </a:gradFill>
              </a:rPr>
              <a:t>Network Load Balancer</a:t>
            </a:r>
          </a:p>
        </p:txBody>
      </p:sp>
      <p:sp>
        <p:nvSpPr>
          <p:cNvPr id="9" name="Rectangle 8"/>
          <p:cNvSpPr/>
          <p:nvPr>
            <p:custDataLst>
              <p:tags r:id="rId10"/>
            </p:custDataLst>
          </p:nvPr>
        </p:nvSpPr>
        <p:spPr bwMode="auto">
          <a:xfrm>
            <a:off x="2306780" y="3855074"/>
            <a:ext cx="1536192"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200" dirty="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1</a:t>
            </a:r>
          </a:p>
        </p:txBody>
      </p:sp>
      <p:sp>
        <p:nvSpPr>
          <p:cNvPr id="10" name="Rectangle 9"/>
          <p:cNvSpPr/>
          <p:nvPr>
            <p:custDataLst>
              <p:tags r:id="rId11"/>
            </p:custDataLst>
          </p:nvPr>
        </p:nvSpPr>
        <p:spPr bwMode="auto">
          <a:xfrm>
            <a:off x="3988260" y="3855074"/>
            <a:ext cx="1536192"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2</a:t>
            </a:r>
          </a:p>
        </p:txBody>
      </p:sp>
      <p:sp>
        <p:nvSpPr>
          <p:cNvPr id="11" name="Rectangle 10"/>
          <p:cNvSpPr/>
          <p:nvPr>
            <p:custDataLst>
              <p:tags r:id="rId12"/>
            </p:custDataLst>
          </p:nvPr>
        </p:nvSpPr>
        <p:spPr bwMode="auto">
          <a:xfrm>
            <a:off x="2306780" y="4955894"/>
            <a:ext cx="1536192"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3</a:t>
            </a:r>
          </a:p>
        </p:txBody>
      </p:sp>
      <p:sp>
        <p:nvSpPr>
          <p:cNvPr id="12" name="Rectangle 11"/>
          <p:cNvSpPr/>
          <p:nvPr>
            <p:custDataLst>
              <p:tags r:id="rId13"/>
            </p:custDataLst>
          </p:nvPr>
        </p:nvSpPr>
        <p:spPr bwMode="auto">
          <a:xfrm>
            <a:off x="3988260" y="4955894"/>
            <a:ext cx="1536192"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4</a:t>
            </a:r>
          </a:p>
        </p:txBody>
      </p:sp>
      <p:sp>
        <p:nvSpPr>
          <p:cNvPr id="14" name="Rectangle 13"/>
          <p:cNvSpPr/>
          <p:nvPr>
            <p:custDataLst>
              <p:tags r:id="rId14"/>
            </p:custDataLst>
          </p:nvPr>
        </p:nvSpPr>
        <p:spPr bwMode="auto">
          <a:xfrm>
            <a:off x="5962772" y="3855074"/>
            <a:ext cx="1536192"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1</a:t>
            </a:r>
          </a:p>
        </p:txBody>
      </p:sp>
      <p:sp>
        <p:nvSpPr>
          <p:cNvPr id="15" name="Rectangle 14"/>
          <p:cNvSpPr/>
          <p:nvPr>
            <p:custDataLst>
              <p:tags r:id="rId15"/>
            </p:custDataLst>
          </p:nvPr>
        </p:nvSpPr>
        <p:spPr bwMode="auto">
          <a:xfrm>
            <a:off x="7644252" y="3855074"/>
            <a:ext cx="1536192"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2</a:t>
            </a:r>
          </a:p>
        </p:txBody>
      </p:sp>
      <p:sp>
        <p:nvSpPr>
          <p:cNvPr id="16" name="Rectangle 15"/>
          <p:cNvSpPr/>
          <p:nvPr>
            <p:custDataLst>
              <p:tags r:id="rId16"/>
            </p:custDataLst>
          </p:nvPr>
        </p:nvSpPr>
        <p:spPr bwMode="auto">
          <a:xfrm>
            <a:off x="5962772" y="4955894"/>
            <a:ext cx="1536192"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3</a:t>
            </a:r>
          </a:p>
        </p:txBody>
      </p:sp>
      <p:sp>
        <p:nvSpPr>
          <p:cNvPr id="17" name="Rectangle 16"/>
          <p:cNvSpPr/>
          <p:nvPr>
            <p:custDataLst>
              <p:tags r:id="rId17"/>
            </p:custDataLst>
          </p:nvPr>
        </p:nvSpPr>
        <p:spPr bwMode="auto">
          <a:xfrm>
            <a:off x="7644252" y="4955894"/>
            <a:ext cx="1536192" cy="98821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lgn="ctr" defTabSz="914099" fontAlgn="base">
              <a:spcBef>
                <a:spcPct val="0"/>
              </a:spcBef>
              <a:spcAft>
                <a:spcPct val="0"/>
              </a:spcAft>
            </a:pPr>
            <a:r>
              <a:rPr lang="en-US" sz="2200" dirty="0" smtClean="0">
                <a:ln>
                  <a:solidFill>
                    <a:schemeClr val="bg1">
                      <a:alpha val="0"/>
                    </a:schemeClr>
                  </a:solidFill>
                </a:ln>
                <a:solidFill>
                  <a:srgbClr val="595959">
                    <a:alpha val="99000"/>
                  </a:srgbClr>
                </a:solidFill>
              </a:rPr>
              <a:t>VM</a:t>
            </a:r>
            <a:r>
              <a:rPr lang="en-US" sz="2200" baseline="-25000" dirty="0">
                <a:ln>
                  <a:solidFill>
                    <a:schemeClr val="bg1">
                      <a:alpha val="0"/>
                    </a:schemeClr>
                  </a:solidFill>
                </a:ln>
                <a:solidFill>
                  <a:srgbClr val="595959">
                    <a:alpha val="99000"/>
                  </a:srgbClr>
                </a:solidFill>
              </a:rPr>
              <a:t>4</a:t>
            </a:r>
          </a:p>
        </p:txBody>
      </p:sp>
      <p:cxnSp>
        <p:nvCxnSpPr>
          <p:cNvPr id="18" name="Elbow Connector 17"/>
          <p:cNvCxnSpPr>
            <a:stCxn id="6" idx="2"/>
            <a:endCxn id="8" idx="0"/>
          </p:cNvCxnSpPr>
          <p:nvPr>
            <p:custDataLst>
              <p:tags r:id="rId18"/>
            </p:custDataLst>
          </p:nvPr>
        </p:nvCxnSpPr>
        <p:spPr>
          <a:xfrm rot="5400000">
            <a:off x="4414703" y="1707795"/>
            <a:ext cx="857126" cy="1840820"/>
          </a:xfrm>
          <a:prstGeom prst="bentConnector3">
            <a:avLst/>
          </a:prstGeom>
          <a:ln w="508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6" idx="2"/>
            <a:endCxn id="13" idx="0"/>
          </p:cNvCxnSpPr>
          <p:nvPr>
            <p:custDataLst>
              <p:tags r:id="rId19"/>
            </p:custDataLst>
          </p:nvPr>
        </p:nvCxnSpPr>
        <p:spPr>
          <a:xfrm rot="16200000" flipH="1">
            <a:off x="6242698" y="1720620"/>
            <a:ext cx="857127" cy="1815172"/>
          </a:xfrm>
          <a:prstGeom prst="bentConnector3">
            <a:avLst/>
          </a:prstGeom>
          <a:ln w="508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Oval 31"/>
          <p:cNvSpPr/>
          <p:nvPr>
            <p:custDataLst>
              <p:tags r:id="rId20"/>
            </p:custDataLst>
          </p:nvPr>
        </p:nvSpPr>
        <p:spPr bwMode="auto">
          <a:xfrm>
            <a:off x="9869695" y="3507196"/>
            <a:ext cx="1756229" cy="1756229"/>
          </a:xfrm>
          <a:prstGeom prst="ellipse">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cap="all" dirty="0">
                <a:ln>
                  <a:solidFill>
                    <a:schemeClr val="bg1">
                      <a:alpha val="0"/>
                    </a:schemeClr>
                  </a:solidFill>
                </a:ln>
                <a:gradFill>
                  <a:gsLst>
                    <a:gs pos="0">
                      <a:srgbClr val="FFFFFF"/>
                    </a:gs>
                    <a:gs pos="100000">
                      <a:srgbClr val="FFFFFF"/>
                    </a:gs>
                  </a:gsLst>
                  <a:lin ang="5400000" scaled="0"/>
                </a:gradFill>
              </a:rPr>
              <a:t>Package</a:t>
            </a:r>
          </a:p>
        </p:txBody>
      </p:sp>
      <p:cxnSp>
        <p:nvCxnSpPr>
          <p:cNvPr id="34" name="Straight Arrow Connector 33"/>
          <p:cNvCxnSpPr/>
          <p:nvPr>
            <p:custDataLst>
              <p:tags r:id="rId21"/>
            </p:custDataLst>
          </p:nvPr>
        </p:nvCxnSpPr>
        <p:spPr>
          <a:xfrm flipH="1">
            <a:off x="9316209" y="4385311"/>
            <a:ext cx="553486" cy="0"/>
          </a:xfrm>
          <a:prstGeom prst="straightConnector1">
            <a:avLst/>
          </a:prstGeom>
          <a:ln w="508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9385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8"/>
                                        </p:tgtEl>
                                      </p:cBhvr>
                                    </p:animEffect>
                                    <p:set>
                                      <p:cBhvr>
                                        <p:cTn id="32" dur="1" fill="hold">
                                          <p:stCondLst>
                                            <p:cond delay="499"/>
                                          </p:stCondLst>
                                        </p:cTn>
                                        <p:tgtEl>
                                          <p:spTgt spid="18"/>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10" presetClass="exit" presetSubtype="0" fill="hold" grpId="0" nodeType="withEffect">
                                  <p:stCondLst>
                                    <p:cond delay="0"/>
                                  </p:stCondLst>
                                  <p:childTnLst>
                                    <p:animEffect transition="out" filter="fade">
                                      <p:cBhvr>
                                        <p:cTn id="45" dur="500"/>
                                        <p:tgtEl>
                                          <p:spTgt spid="8"/>
                                        </p:tgtEl>
                                      </p:cBhvr>
                                    </p:animEffect>
                                    <p:set>
                                      <p:cBhvr>
                                        <p:cTn id="46" dur="1" fill="hold">
                                          <p:stCondLst>
                                            <p:cond delay="499"/>
                                          </p:stCondLst>
                                        </p:cTn>
                                        <p:tgtEl>
                                          <p:spTgt spid="8"/>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500"/>
                                        <p:tgtEl>
                                          <p:spTgt spid="13"/>
                                        </p:tgtEl>
                                      </p:cBhvr>
                                    </p:animEffect>
                                    <p:set>
                                      <p:cBhvr>
                                        <p:cTn id="4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39" grpId="0" animBg="1"/>
      <p:bldP spid="36" grpId="0" animBg="1"/>
      <p:bldP spid="14" grpId="0" animBg="1"/>
      <p:bldP spid="15" grpId="0" animBg="1"/>
      <p:bldP spid="16" grpId="0" animBg="1"/>
      <p:bldP spid="17" grpId="0" animBg="1"/>
      <p:bldP spid="3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7096125" y="976497"/>
            <a:ext cx="4572000" cy="2560320"/>
          </a:xfrm>
          <a:prstGeom prst="rect">
            <a:avLst/>
          </a:prstGeom>
          <a:solidFill>
            <a:schemeClr val="tx1">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36" tIns="45718" rIns="91436" bIns="45718" numCol="1" spcCol="0" rtlCol="0" fromWordArt="0" anchor="t" anchorCtr="0" forceAA="0" compatLnSpc="1">
            <a:prstTxWarp prst="textNoShape">
              <a:avLst/>
            </a:prstTxWarp>
            <a:noAutofit/>
          </a:bodyPr>
          <a:lstStyle/>
          <a:p>
            <a:pPr defTabSz="914099" fontAlgn="base">
              <a:spcBef>
                <a:spcPct val="0"/>
              </a:spcBef>
              <a:spcAft>
                <a:spcPct val="0"/>
              </a:spcAft>
            </a:pPr>
            <a:r>
              <a:rPr lang="en-US" sz="2400" dirty="0">
                <a:ln>
                  <a:solidFill>
                    <a:schemeClr val="bg1">
                      <a:alpha val="0"/>
                    </a:schemeClr>
                  </a:solidFill>
                </a:ln>
                <a:solidFill>
                  <a:srgbClr val="595959"/>
                </a:solidFill>
              </a:rPr>
              <a:t>Role Instance</a:t>
            </a:r>
          </a:p>
        </p:txBody>
      </p:sp>
      <p:sp>
        <p:nvSpPr>
          <p:cNvPr id="2" name="Title 1"/>
          <p:cNvSpPr>
            <a:spLocks noGrp="1"/>
          </p:cNvSpPr>
          <p:nvPr>
            <p:ph type="title"/>
          </p:nvPr>
        </p:nvSpPr>
        <p:spPr>
          <a:xfrm>
            <a:off x="519112" y="228600"/>
            <a:ext cx="11149013" cy="747897"/>
          </a:xfrm>
        </p:spPr>
        <p:txBody>
          <a:bodyPr/>
          <a:lstStyle/>
          <a:p>
            <a:r>
              <a:rPr lang="zh-CN" altLang="en-US" dirty="0" smtClean="0"/>
              <a:t>日志诊断信息</a:t>
            </a:r>
            <a:r>
              <a:rPr lang="en-US" dirty="0" smtClean="0"/>
              <a:t>Diagnostics</a:t>
            </a:r>
            <a:endParaRPr lang="en-US" dirty="0"/>
          </a:p>
        </p:txBody>
      </p:sp>
      <p:sp>
        <p:nvSpPr>
          <p:cNvPr id="3" name="Content Placeholder 2"/>
          <p:cNvSpPr>
            <a:spLocks noGrp="1"/>
          </p:cNvSpPr>
          <p:nvPr>
            <p:ph sz="quarter" idx="10"/>
          </p:nvPr>
        </p:nvSpPr>
        <p:spPr>
          <a:xfrm>
            <a:off x="519112" y="1006473"/>
            <a:ext cx="7806022" cy="5247590"/>
          </a:xfrm>
        </p:spPr>
        <p:txBody>
          <a:bodyPr/>
          <a:lstStyle/>
          <a:p>
            <a:r>
              <a:rPr lang="zh-CN" altLang="en-US" sz="2800" dirty="0" smtClean="0">
                <a:solidFill>
                  <a:schemeClr val="accent2">
                    <a:alpha val="99000"/>
                  </a:schemeClr>
                </a:solidFill>
                <a:latin typeface="Segoe UI Light" pitchFamily="34" charset="0"/>
              </a:rPr>
              <a:t>运行顺序如下</a:t>
            </a:r>
            <a:endParaRPr lang="en-US" sz="2800" dirty="0" smtClean="0">
              <a:solidFill>
                <a:schemeClr val="accent2">
                  <a:alpha val="99000"/>
                </a:schemeClr>
              </a:solidFill>
              <a:latin typeface="Segoe UI Light" pitchFamily="34" charset="0"/>
            </a:endParaRPr>
          </a:p>
          <a:p>
            <a:pPr marL="514350" indent="-514350">
              <a:buFont typeface="+mj-lt"/>
              <a:buAutoNum type="arabicPeriod"/>
            </a:pPr>
            <a:r>
              <a:rPr lang="en-US" sz="2800" dirty="0" smtClean="0">
                <a:solidFill>
                  <a:schemeClr val="accent2">
                    <a:alpha val="99000"/>
                  </a:schemeClr>
                </a:solidFill>
                <a:latin typeface="Segoe UI Light" pitchFamily="34" charset="0"/>
              </a:rPr>
              <a:t>Role Instance Starts</a:t>
            </a:r>
          </a:p>
          <a:p>
            <a:pPr marL="514350" indent="-514350">
              <a:buFont typeface="+mj-lt"/>
              <a:buAutoNum type="arabicPeriod"/>
            </a:pPr>
            <a:r>
              <a:rPr lang="en-US" sz="2800" dirty="0" smtClean="0">
                <a:solidFill>
                  <a:schemeClr val="accent2">
                    <a:alpha val="99000"/>
                  </a:schemeClr>
                </a:solidFill>
                <a:latin typeface="Segoe UI Light" pitchFamily="34" charset="0"/>
              </a:rPr>
              <a:t>Diagnostic Monitor Starts</a:t>
            </a:r>
          </a:p>
          <a:p>
            <a:pPr marL="514350" indent="-514350">
              <a:buFont typeface="+mj-lt"/>
              <a:buAutoNum type="arabicPeriod"/>
            </a:pPr>
            <a:r>
              <a:rPr lang="en-US" sz="2800" dirty="0" smtClean="0">
                <a:solidFill>
                  <a:schemeClr val="accent2">
                    <a:alpha val="99000"/>
                  </a:schemeClr>
                </a:solidFill>
                <a:latin typeface="Segoe UI Light" pitchFamily="34" charset="0"/>
              </a:rPr>
              <a:t>Monitor is configured</a:t>
            </a:r>
          </a:p>
          <a:p>
            <a:pPr marL="0" lvl="1"/>
            <a:r>
              <a:rPr lang="en-US" sz="1800" dirty="0" smtClean="0"/>
              <a:t>Imperatively at Start time</a:t>
            </a:r>
          </a:p>
          <a:p>
            <a:pPr marL="0" lvl="1"/>
            <a:r>
              <a:rPr lang="en-US" sz="1800" dirty="0" smtClean="0"/>
              <a:t>Remotely any time</a:t>
            </a:r>
          </a:p>
          <a:p>
            <a:pPr marL="0" lvl="1"/>
            <a:r>
              <a:rPr lang="en-US" sz="1800" dirty="0" smtClean="0"/>
              <a:t>Configuration is saved in Storage</a:t>
            </a:r>
          </a:p>
          <a:p>
            <a:pPr marL="514350" indent="-514350">
              <a:buFont typeface="+mj-lt"/>
              <a:buAutoNum type="arabicPeriod"/>
            </a:pPr>
            <a:r>
              <a:rPr lang="en-US" sz="2800" dirty="0" smtClean="0">
                <a:solidFill>
                  <a:schemeClr val="accent2">
                    <a:alpha val="99000"/>
                  </a:schemeClr>
                </a:solidFill>
                <a:latin typeface="Segoe UI Light" pitchFamily="34" charset="0"/>
              </a:rPr>
              <a:t>Monitor buffers data locally</a:t>
            </a:r>
          </a:p>
          <a:p>
            <a:pPr marL="0" lvl="1"/>
            <a:r>
              <a:rPr lang="en-US" sz="1800" dirty="0" smtClean="0"/>
              <a:t>User can set a quota (FIFO)</a:t>
            </a:r>
          </a:p>
          <a:p>
            <a:pPr marL="514350" indent="-514350">
              <a:buFont typeface="+mj-lt"/>
              <a:buAutoNum type="arabicPeriod"/>
            </a:pPr>
            <a:r>
              <a:rPr lang="en-US" altLang="zh-CN" sz="2800" dirty="0" smtClean="0">
                <a:solidFill>
                  <a:schemeClr val="accent2">
                    <a:alpha val="99000"/>
                  </a:schemeClr>
                </a:solidFill>
                <a:latin typeface="Segoe UI Light" pitchFamily="34" charset="0"/>
              </a:rPr>
              <a:t>T</a:t>
            </a:r>
            <a:r>
              <a:rPr lang="en-US" sz="2800" dirty="0" smtClean="0">
                <a:solidFill>
                  <a:schemeClr val="accent2">
                    <a:alpha val="99000"/>
                  </a:schemeClr>
                </a:solidFill>
                <a:latin typeface="Segoe UI Light" pitchFamily="34" charset="0"/>
              </a:rPr>
              <a:t>ransfer to storage from local buffer</a:t>
            </a:r>
          </a:p>
          <a:p>
            <a:pPr marL="0" lvl="1"/>
            <a:r>
              <a:rPr lang="en-US" sz="1800" dirty="0" smtClean="0"/>
              <a:t>Scheduled </a:t>
            </a:r>
          </a:p>
          <a:p>
            <a:pPr marL="0" lvl="1"/>
            <a:r>
              <a:rPr lang="en-US" sz="1800" dirty="0" smtClean="0"/>
              <a:t>On Demand</a:t>
            </a:r>
            <a:endParaRPr lang="en-US" sz="1800" dirty="0"/>
          </a:p>
        </p:txBody>
      </p:sp>
      <p:sp>
        <p:nvSpPr>
          <p:cNvPr id="6" name="Rectangle 5"/>
          <p:cNvSpPr/>
          <p:nvPr/>
        </p:nvSpPr>
        <p:spPr bwMode="auto">
          <a:xfrm>
            <a:off x="7187565" y="1462908"/>
            <a:ext cx="1828800" cy="73152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dirty="0" smtClean="0">
                <a:ln>
                  <a:solidFill>
                    <a:schemeClr val="bg1">
                      <a:alpha val="0"/>
                    </a:schemeClr>
                  </a:solidFill>
                </a:ln>
                <a:gradFill>
                  <a:gsLst>
                    <a:gs pos="0">
                      <a:srgbClr val="FFFFFF"/>
                    </a:gs>
                    <a:gs pos="100000">
                      <a:srgbClr val="FFFFFF"/>
                    </a:gs>
                  </a:gsLst>
                  <a:lin ang="5400000" scaled="0"/>
                </a:gradFill>
              </a:rPr>
              <a:t>Role</a:t>
            </a:r>
            <a:endParaRPr lang="en-US" sz="2000" dirty="0">
              <a:ln>
                <a:solidFill>
                  <a:schemeClr val="bg1">
                    <a:alpha val="0"/>
                  </a:schemeClr>
                </a:solidFill>
              </a:ln>
              <a:gradFill>
                <a:gsLst>
                  <a:gs pos="0">
                    <a:srgbClr val="FFFFFF"/>
                  </a:gs>
                  <a:gs pos="100000">
                    <a:srgbClr val="FFFFFF"/>
                  </a:gs>
                </a:gsLst>
                <a:lin ang="5400000" scaled="0"/>
              </a:gradFill>
            </a:endParaRPr>
          </a:p>
        </p:txBody>
      </p:sp>
      <p:sp>
        <p:nvSpPr>
          <p:cNvPr id="32" name="Down Arrow 31"/>
          <p:cNvSpPr/>
          <p:nvPr/>
        </p:nvSpPr>
        <p:spPr bwMode="auto">
          <a:xfrm>
            <a:off x="9107805" y="3536817"/>
            <a:ext cx="548640" cy="640080"/>
          </a:xfrm>
          <a:prstGeom prst="down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grpSp>
        <p:nvGrpSpPr>
          <p:cNvPr id="11" name="Group 10"/>
          <p:cNvGrpSpPr/>
          <p:nvPr/>
        </p:nvGrpSpPr>
        <p:grpSpPr>
          <a:xfrm>
            <a:off x="7999551" y="4264209"/>
            <a:ext cx="2516049" cy="1508559"/>
            <a:chOff x="8793360" y="5181022"/>
            <a:chExt cx="844133" cy="506121"/>
          </a:xfrm>
        </p:grpSpPr>
        <p:sp>
          <p:nvSpPr>
            <p:cNvPr id="34" name="Freeform 6"/>
            <p:cNvSpPr>
              <a:spLocks/>
            </p:cNvSpPr>
            <p:nvPr/>
          </p:nvSpPr>
          <p:spPr bwMode="auto">
            <a:xfrm>
              <a:off x="9034154" y="5181022"/>
              <a:ext cx="603339" cy="323315"/>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accent2"/>
            </a:solidFill>
            <a:ln w="6350">
              <a:noFill/>
            </a:ln>
          </p:spPr>
          <p:txBody>
            <a:bodyPr vert="horz" wrap="square" lIns="91440" tIns="45720" rIns="91440" bIns="45720" numCol="1" anchor="t" anchorCtr="0" compatLnSpc="1">
              <a:prstTxWarp prst="textNoShape">
                <a:avLst/>
              </a:prstTxWarp>
            </a:bodyPr>
            <a:lstStyle/>
            <a:p>
              <a:endParaRPr lang="en-US" dirty="0"/>
            </a:p>
          </p:txBody>
        </p:sp>
        <p:sp>
          <p:nvSpPr>
            <p:cNvPr id="35" name="Freeform 7"/>
            <p:cNvSpPr>
              <a:spLocks/>
            </p:cNvSpPr>
            <p:nvPr/>
          </p:nvSpPr>
          <p:spPr bwMode="auto">
            <a:xfrm>
              <a:off x="8793360" y="5321893"/>
              <a:ext cx="684505" cy="365250"/>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accent2"/>
            </a:solidFill>
            <a:ln w="6350">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41" name="Group 40"/>
          <p:cNvGrpSpPr/>
          <p:nvPr/>
        </p:nvGrpSpPr>
        <p:grpSpPr>
          <a:xfrm>
            <a:off x="9473565" y="1462908"/>
            <a:ext cx="2103120" cy="731520"/>
            <a:chOff x="9473565" y="1950085"/>
            <a:chExt cx="2103120" cy="731520"/>
          </a:xfrm>
        </p:grpSpPr>
        <p:sp>
          <p:nvSpPr>
            <p:cNvPr id="8" name="Rectangle 7"/>
            <p:cNvSpPr/>
            <p:nvPr/>
          </p:nvSpPr>
          <p:spPr bwMode="auto">
            <a:xfrm>
              <a:off x="9747885" y="1950085"/>
              <a:ext cx="1828800" cy="7315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dirty="0" smtClean="0">
                  <a:ln>
                    <a:solidFill>
                      <a:schemeClr val="bg1">
                        <a:alpha val="0"/>
                      </a:schemeClr>
                    </a:solidFill>
                  </a:ln>
                  <a:gradFill>
                    <a:gsLst>
                      <a:gs pos="0">
                        <a:srgbClr val="FFFFFF"/>
                      </a:gs>
                      <a:gs pos="100000">
                        <a:srgbClr val="FFFFFF"/>
                      </a:gs>
                    </a:gsLst>
                    <a:lin ang="5400000" scaled="0"/>
                  </a:gradFill>
                </a:rPr>
                <a:t>Diagnostic</a:t>
              </a:r>
            </a:p>
            <a:p>
              <a:pPr algn="ctr" defTabSz="914099" fontAlgn="base">
                <a:spcBef>
                  <a:spcPct val="0"/>
                </a:spcBef>
                <a:spcAft>
                  <a:spcPct val="0"/>
                </a:spcAft>
              </a:pPr>
              <a:r>
                <a:rPr lang="en-US" sz="2000" dirty="0" smtClean="0">
                  <a:ln>
                    <a:solidFill>
                      <a:schemeClr val="bg1">
                        <a:alpha val="0"/>
                      </a:schemeClr>
                    </a:solidFill>
                  </a:ln>
                  <a:gradFill>
                    <a:gsLst>
                      <a:gs pos="0">
                        <a:srgbClr val="FFFFFF"/>
                      </a:gs>
                      <a:gs pos="100000">
                        <a:srgbClr val="FFFFFF"/>
                      </a:gs>
                    </a:gsLst>
                    <a:lin ang="5400000" scaled="0"/>
                  </a:gradFill>
                </a:rPr>
                <a:t>Monitors</a:t>
              </a:r>
            </a:p>
          </p:txBody>
        </p:sp>
        <p:cxnSp>
          <p:nvCxnSpPr>
            <p:cNvPr id="14" name="Straight Arrow Connector 13"/>
            <p:cNvCxnSpPr/>
            <p:nvPr/>
          </p:nvCxnSpPr>
          <p:spPr>
            <a:xfrm flipH="1">
              <a:off x="9473565" y="2315845"/>
              <a:ext cx="274320" cy="0"/>
            </a:xfrm>
            <a:prstGeom prst="straightConnector1">
              <a:avLst/>
            </a:prstGeom>
            <a:ln w="25400">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p:cNvCxnSpPr>
            <a:stCxn id="6" idx="3"/>
          </p:cNvCxnSpPr>
          <p:nvPr/>
        </p:nvCxnSpPr>
        <p:spPr>
          <a:xfrm>
            <a:off x="9016365" y="1828668"/>
            <a:ext cx="640080" cy="0"/>
          </a:xfrm>
          <a:prstGeom prst="straightConnector1">
            <a:avLst/>
          </a:prstGeom>
          <a:ln w="25400">
            <a:solidFill>
              <a:schemeClr val="accent4"/>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7736205" y="1707251"/>
            <a:ext cx="3291840" cy="1708917"/>
            <a:chOff x="7736205" y="2194428"/>
            <a:chExt cx="3291840" cy="1708917"/>
          </a:xfrm>
        </p:grpSpPr>
        <p:sp>
          <p:nvSpPr>
            <p:cNvPr id="7" name="Rectangle 6"/>
            <p:cNvSpPr/>
            <p:nvPr/>
          </p:nvSpPr>
          <p:spPr bwMode="auto">
            <a:xfrm>
              <a:off x="7736205" y="3171825"/>
              <a:ext cx="3291840" cy="731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000" dirty="0" smtClean="0">
                  <a:ln>
                    <a:solidFill>
                      <a:schemeClr val="bg1">
                        <a:alpha val="0"/>
                      </a:schemeClr>
                    </a:solidFill>
                  </a:ln>
                  <a:solidFill>
                    <a:schemeClr val="bg1">
                      <a:alpha val="99000"/>
                    </a:schemeClr>
                  </a:solidFill>
                </a:rPr>
                <a:t>Local directory storage</a:t>
              </a:r>
              <a:endParaRPr lang="en-US" sz="2000" dirty="0">
                <a:ln>
                  <a:solidFill>
                    <a:schemeClr val="bg1">
                      <a:alpha val="0"/>
                    </a:schemeClr>
                  </a:solidFill>
                </a:ln>
                <a:solidFill>
                  <a:schemeClr val="bg1">
                    <a:alpha val="99000"/>
                  </a:schemeClr>
                </a:solidFill>
              </a:endParaRPr>
            </a:p>
          </p:txBody>
        </p:sp>
        <p:cxnSp>
          <p:nvCxnSpPr>
            <p:cNvPr id="37" name="Straight Arrow Connector 36"/>
            <p:cNvCxnSpPr>
              <a:stCxn id="6" idx="2"/>
            </p:cNvCxnSpPr>
            <p:nvPr/>
          </p:nvCxnSpPr>
          <p:spPr>
            <a:xfrm>
              <a:off x="8101965" y="2194428"/>
              <a:ext cx="0" cy="490220"/>
            </a:xfrm>
            <a:prstGeom prst="straightConnector1">
              <a:avLst/>
            </a:prstGeom>
            <a:ln w="25400">
              <a:solidFill>
                <a:schemeClr val="accent4"/>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10662285" y="2681605"/>
              <a:ext cx="0" cy="490220"/>
            </a:xfrm>
            <a:prstGeom prst="straightConnector1">
              <a:avLst/>
            </a:prstGeom>
            <a:ln w="25400">
              <a:solidFill>
                <a:schemeClr val="accent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10338435" y="2681605"/>
              <a:ext cx="0" cy="490220"/>
            </a:xfrm>
            <a:prstGeom prst="straightConnector1">
              <a:avLst/>
            </a:prstGeom>
            <a:ln w="25400">
              <a:solidFill>
                <a:schemeClr val="accent2"/>
              </a:solidFill>
              <a:tailEnd type="stealth" w="lg" len="lg"/>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8229333" y="5193492"/>
            <a:ext cx="1586140" cy="276999"/>
          </a:xfrm>
          <a:prstGeom prst="rect">
            <a:avLst/>
          </a:prstGeom>
          <a:noFill/>
        </p:spPr>
        <p:txBody>
          <a:bodyPr wrap="none" lIns="0" tIns="0" rIns="0" bIns="0" rtlCol="0">
            <a:spAutoFit/>
          </a:bodyPr>
          <a:lstStyle/>
          <a:p>
            <a:pPr>
              <a:lnSpc>
                <a:spcPct val="90000"/>
              </a:lnSpc>
              <a:spcBef>
                <a:spcPct val="20000"/>
              </a:spcBef>
              <a:buSzPct val="80000"/>
            </a:pPr>
            <a:r>
              <a:rPr lang="en-US" sz="2000" dirty="0" smtClean="0">
                <a:solidFill>
                  <a:schemeClr val="bg1"/>
                </a:solidFill>
              </a:rPr>
              <a:t>Azure Storage</a:t>
            </a:r>
            <a:endParaRPr lang="en-US" sz="2000" dirty="0">
              <a:solidFill>
                <a:schemeClr val="bg1"/>
              </a:solidFill>
            </a:endParaRPr>
          </a:p>
        </p:txBody>
      </p:sp>
      <p:sp>
        <p:nvSpPr>
          <p:cNvPr id="9" name="TextBox 8"/>
          <p:cNvSpPr txBox="1"/>
          <p:nvPr/>
        </p:nvSpPr>
        <p:spPr>
          <a:xfrm>
            <a:off x="7096125" y="6027821"/>
            <a:ext cx="4941387" cy="553998"/>
          </a:xfrm>
          <a:prstGeom prst="rect">
            <a:avLst/>
          </a:prstGeom>
          <a:noFill/>
        </p:spPr>
        <p:txBody>
          <a:bodyPr wrap="square" lIns="0" tIns="0" rIns="0" bIns="0" rtlCol="0">
            <a:spAutoFit/>
          </a:bodyPr>
          <a:lstStyle/>
          <a:p>
            <a:pPr>
              <a:lnSpc>
                <a:spcPct val="90000"/>
              </a:lnSpc>
              <a:spcBef>
                <a:spcPct val="20000"/>
              </a:spcBef>
              <a:buSzPct val="80000"/>
            </a:pPr>
            <a:r>
              <a:rPr lang="zh-CN" altLang="en-US" sz="2000" dirty="0" smtClean="0">
                <a:gradFill>
                  <a:gsLst>
                    <a:gs pos="0">
                      <a:srgbClr val="292929">
                        <a:lumMod val="90000"/>
                        <a:lumOff val="10000"/>
                      </a:srgbClr>
                    </a:gs>
                    <a:gs pos="86000">
                      <a:srgbClr val="292929">
                        <a:lumMod val="90000"/>
                        <a:lumOff val="10000"/>
                      </a:srgbClr>
                    </a:gs>
                  </a:gsLst>
                  <a:lin ang="5400000" scaled="0"/>
                </a:gradFill>
              </a:rPr>
              <a:t>通过编程或者修改</a:t>
            </a:r>
            <a:r>
              <a:rPr lang="en-US" altLang="zh-CN" sz="2000" dirty="0" err="1" smtClean="0">
                <a:gradFill>
                  <a:gsLst>
                    <a:gs pos="0">
                      <a:srgbClr val="292929">
                        <a:lumMod val="90000"/>
                        <a:lumOff val="10000"/>
                      </a:srgbClr>
                    </a:gs>
                    <a:gs pos="86000">
                      <a:srgbClr val="292929">
                        <a:lumMod val="90000"/>
                        <a:lumOff val="10000"/>
                      </a:srgbClr>
                    </a:gs>
                  </a:gsLst>
                  <a:lin ang="5400000" scaled="0"/>
                </a:gradFill>
              </a:rPr>
              <a:t>diagnostics.wadcfg</a:t>
            </a:r>
            <a:r>
              <a:rPr lang="zh-CN" altLang="en-US" sz="2000" dirty="0" smtClean="0">
                <a:gradFill>
                  <a:gsLst>
                    <a:gs pos="0">
                      <a:srgbClr val="292929">
                        <a:lumMod val="90000"/>
                        <a:lumOff val="10000"/>
                      </a:srgbClr>
                    </a:gs>
                    <a:gs pos="86000">
                      <a:srgbClr val="292929">
                        <a:lumMod val="90000"/>
                        <a:lumOff val="10000"/>
                      </a:srgbClr>
                    </a:gs>
                  </a:gsLst>
                  <a:lin ang="5400000" scaled="0"/>
                </a:gradFill>
              </a:rPr>
              <a:t>配置文件可改变</a:t>
            </a:r>
            <a:r>
              <a:rPr lang="en-US" sz="2000" dirty="0" smtClean="0"/>
              <a:t>Diagnostics</a:t>
            </a:r>
            <a:r>
              <a:rPr lang="zh-CN" altLang="en-US" sz="2000" dirty="0" smtClean="0"/>
              <a:t>行为</a:t>
            </a:r>
            <a:endParaRPr lang="en-US" sz="20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11970678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par>
                                <p:cTn id="41" presetID="22" presetClass="entr" presetSubtype="8"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500"/>
                                        <p:tgtEl>
                                          <p:spTgt spid="3">
                                            <p:txEl>
                                              <p:pRg st="7" end="7"/>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10" presetClass="entr" presetSubtype="0" fill="hold" nodeType="with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500"/>
                                        <p:tgtEl>
                                          <p:spTgt spid="3">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Effect transition="in" filter="fade">
                                      <p:cBhvr>
                                        <p:cTn id="59" dur="500"/>
                                        <p:tgtEl>
                                          <p:spTgt spid="3">
                                            <p:txEl>
                                              <p:pRg st="9" end="9"/>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500"/>
                                        <p:tgtEl>
                                          <p:spTgt spid="3">
                                            <p:txEl>
                                              <p:pRg st="10" end="10"/>
                                            </p:txEl>
                                          </p:spTgt>
                                        </p:tgtEl>
                                      </p:cBhvr>
                                    </p:animEffect>
                                  </p:childTnLst>
                                </p:cTn>
                              </p:par>
                              <p:par>
                                <p:cTn id="63" presetID="10" presetClass="entr" presetSubtype="0" fill="hold" nodeType="withEffect">
                                  <p:stCondLst>
                                    <p:cond delay="0"/>
                                  </p:stCondLst>
                                  <p:childTnLst>
                                    <p:set>
                                      <p:cBhvr>
                                        <p:cTn id="64" dur="1" fill="hold">
                                          <p:stCondLst>
                                            <p:cond delay="0"/>
                                          </p:stCondLst>
                                        </p:cTn>
                                        <p:tgtEl>
                                          <p:spTgt spid="3">
                                            <p:txEl>
                                              <p:pRg st="11" end="11"/>
                                            </p:txEl>
                                          </p:spTgt>
                                        </p:tgtEl>
                                        <p:attrNameLst>
                                          <p:attrName>style.visibility</p:attrName>
                                        </p:attrNameLst>
                                      </p:cBhvr>
                                      <p:to>
                                        <p:strVal val="visible"/>
                                      </p:to>
                                    </p:set>
                                    <p:animEffect transition="in" filter="fade">
                                      <p:cBhvr>
                                        <p:cTn id="65" dur="500"/>
                                        <p:tgtEl>
                                          <p:spTgt spid="3">
                                            <p:txEl>
                                              <p:pRg st="11" end="11"/>
                                            </p:txEl>
                                          </p:spTgt>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wipe(up)">
                                      <p:cBhvr>
                                        <p:cTn id="68" dur="500"/>
                                        <p:tgtEl>
                                          <p:spTgt spid="32"/>
                                        </p:tgtEl>
                                      </p:cBhvr>
                                    </p:animEffect>
                                  </p:childTnLst>
                                </p:cTn>
                              </p:par>
                              <p:par>
                                <p:cTn id="69" presetID="10" presetClass="entr" presetSubtype="0" fill="hold"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Data Locations</a:t>
            </a:r>
            <a:endParaRPr lang="en-US" dirty="0"/>
          </a:p>
        </p:txBody>
      </p:sp>
      <p:sp>
        <p:nvSpPr>
          <p:cNvPr id="3" name="Rectangle 2"/>
          <p:cNvSpPr/>
          <p:nvPr/>
        </p:nvSpPr>
        <p:spPr bwMode="auto">
          <a:xfrm>
            <a:off x="519113" y="1467803"/>
            <a:ext cx="11149012" cy="94432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dirty="0">
                <a:ln>
                  <a:solidFill>
                    <a:schemeClr val="bg1">
                      <a:alpha val="0"/>
                    </a:schemeClr>
                  </a:solidFill>
                </a:ln>
                <a:solidFill>
                  <a:schemeClr val="bg1">
                    <a:alpha val="99000"/>
                  </a:schemeClr>
                </a:solidFill>
              </a:rPr>
              <a:t>WAD-Control-Container</a:t>
            </a:r>
          </a:p>
          <a:p>
            <a:pPr algn="ctr" defTabSz="914099" fontAlgn="base">
              <a:spcBef>
                <a:spcPct val="0"/>
              </a:spcBef>
              <a:spcAft>
                <a:spcPct val="0"/>
              </a:spcAft>
            </a:pPr>
            <a:r>
              <a:rPr lang="en-US" sz="2400" dirty="0">
                <a:ln>
                  <a:solidFill>
                    <a:schemeClr val="bg1">
                      <a:alpha val="0"/>
                    </a:schemeClr>
                  </a:solidFill>
                </a:ln>
                <a:solidFill>
                  <a:schemeClr val="bg1">
                    <a:alpha val="99000"/>
                  </a:schemeClr>
                </a:solidFill>
              </a:rPr>
              <a:t>Contains XML Configuration for each Role  Instance in the Service</a:t>
            </a:r>
          </a:p>
        </p:txBody>
      </p:sp>
      <p:graphicFrame>
        <p:nvGraphicFramePr>
          <p:cNvPr id="4" name="Content Placeholder 3"/>
          <p:cNvGraphicFramePr>
            <a:graphicFrameLocks/>
          </p:cNvGraphicFramePr>
          <p:nvPr>
            <p:extLst>
              <p:ext uri="{D42A27DB-BD31-4B8C-83A1-F6EECF244321}">
                <p14:modId xmlns:p14="http://schemas.microsoft.com/office/powerpoint/2010/main" val="1029605283"/>
              </p:ext>
            </p:extLst>
          </p:nvPr>
        </p:nvGraphicFramePr>
        <p:xfrm>
          <a:off x="519112" y="2429926"/>
          <a:ext cx="11155680" cy="3769181"/>
        </p:xfrm>
        <a:graphic>
          <a:graphicData uri="http://schemas.openxmlformats.org/drawingml/2006/table">
            <a:tbl>
              <a:tblPr firstRow="1" bandRow="1">
                <a:tableStyleId>{5C22544A-7EE6-4342-B048-85BDC9FD1C3A}</a:tableStyleId>
              </a:tblPr>
              <a:tblGrid>
                <a:gridCol w="4572000"/>
                <a:gridCol w="6583680"/>
              </a:tblGrid>
              <a:tr h="483343">
                <a:tc>
                  <a:txBody>
                    <a:bodyPr/>
                    <a:lstStyle/>
                    <a:p>
                      <a:pPr algn="l"/>
                      <a:r>
                        <a:rPr lang="en-US" sz="2000" b="0" cap="all" baseline="0" dirty="0" smtClean="0">
                          <a:ln>
                            <a:solidFill>
                              <a:schemeClr val="bg1">
                                <a:alpha val="0"/>
                              </a:schemeClr>
                            </a:solidFill>
                          </a:ln>
                          <a:solidFill>
                            <a:schemeClr val="bg1">
                              <a:alpha val="99000"/>
                            </a:schemeClr>
                          </a:solidFill>
                        </a:rPr>
                        <a:t>Diagnostic Data</a:t>
                      </a:r>
                      <a:endParaRPr lang="en-US" sz="2000" b="0" cap="all" baseline="0" dirty="0">
                        <a:ln>
                          <a:solidFill>
                            <a:schemeClr val="bg1">
                              <a:alpha val="0"/>
                            </a:schemeClr>
                          </a:solidFill>
                        </a:ln>
                        <a:solidFill>
                          <a:schemeClr val="bg1">
                            <a:alpha val="99000"/>
                          </a:scheme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a:txBody>
                    <a:bodyPr/>
                    <a:lstStyle/>
                    <a:p>
                      <a:pPr algn="l"/>
                      <a:r>
                        <a:rPr lang="en-US" sz="2000" b="0" cap="all" baseline="0" dirty="0" smtClean="0">
                          <a:ln>
                            <a:solidFill>
                              <a:schemeClr val="bg1">
                                <a:alpha val="0"/>
                              </a:schemeClr>
                            </a:solidFill>
                          </a:ln>
                          <a:solidFill>
                            <a:schemeClr val="bg1">
                              <a:alpha val="99000"/>
                            </a:schemeClr>
                          </a:solidFill>
                        </a:rPr>
                        <a:t>Location</a:t>
                      </a:r>
                      <a:r>
                        <a:rPr lang="en-US" sz="2000" b="0" cap="all" baseline="0" dirty="0" smtClean="0">
                          <a:ln>
                            <a:solidFill>
                              <a:schemeClr val="bg1">
                                <a:alpha val="0"/>
                              </a:schemeClr>
                            </a:solidFill>
                          </a:ln>
                          <a:solidFill>
                            <a:schemeClr val="bg1"/>
                          </a:solidFill>
                        </a:rPr>
                        <a:t> in Storage</a:t>
                      </a:r>
                      <a:endParaRPr lang="en-US" sz="2000" b="0" cap="all" baseline="0" dirty="0">
                        <a:ln>
                          <a:solidFill>
                            <a:schemeClr val="bg1">
                              <a:alpha val="0"/>
                            </a:schemeClr>
                          </a:solidFill>
                        </a:ln>
                        <a:solidFill>
                          <a:schemeClr val="bg1"/>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r>
              <a:tr h="386674">
                <a:tc>
                  <a:txBody>
                    <a:bodyPr/>
                    <a:lstStyle/>
                    <a:p>
                      <a:r>
                        <a:rPr lang="en-US" sz="1600" b="0" dirty="0" smtClean="0">
                          <a:ln>
                            <a:solidFill>
                              <a:schemeClr val="bg1">
                                <a:alpha val="0"/>
                              </a:schemeClr>
                            </a:solidFill>
                          </a:ln>
                          <a:solidFill>
                            <a:srgbClr val="6F6F6F">
                              <a:alpha val="99000"/>
                            </a:srgbClr>
                          </a:solidFill>
                        </a:rPr>
                        <a:t>Windows Event Logs</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en-US" sz="1600" b="0" kern="1200" dirty="0" smtClean="0">
                          <a:ln>
                            <a:solidFill>
                              <a:schemeClr val="bg1">
                                <a:alpha val="0"/>
                              </a:schemeClr>
                            </a:solidFill>
                          </a:ln>
                          <a:solidFill>
                            <a:srgbClr val="6F6F6F">
                              <a:alpha val="99000"/>
                            </a:srgbClr>
                          </a:solidFill>
                          <a:effectLst/>
                          <a:latin typeface="+mn-lt"/>
                          <a:ea typeface="+mn-ea"/>
                          <a:cs typeface="+mn-cs"/>
                        </a:rPr>
                        <a:t>WADWindowsEventLogsTable </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386674">
                <a:tc>
                  <a:txBody>
                    <a:bodyPr/>
                    <a:lstStyle/>
                    <a:p>
                      <a:r>
                        <a:rPr lang="en-US" sz="1600" b="0" dirty="0" smtClean="0">
                          <a:ln>
                            <a:solidFill>
                              <a:schemeClr val="bg1">
                                <a:alpha val="0"/>
                              </a:schemeClr>
                            </a:solidFill>
                          </a:ln>
                          <a:solidFill>
                            <a:srgbClr val="6F6F6F">
                              <a:alpha val="99000"/>
                            </a:srgbClr>
                          </a:solidFill>
                        </a:rPr>
                        <a:t>Performance Counters </a:t>
                      </a:r>
                    </a:p>
                    <a:p>
                      <a:r>
                        <a:rPr lang="en-US" sz="1600" b="0" dirty="0" smtClean="0">
                          <a:ln>
                            <a:solidFill>
                              <a:schemeClr val="bg1">
                                <a:alpha val="0"/>
                              </a:schemeClr>
                            </a:solidFill>
                          </a:ln>
                          <a:solidFill>
                            <a:srgbClr val="6F6F6F">
                              <a:alpha val="99000"/>
                            </a:srgbClr>
                          </a:solidFill>
                        </a:rPr>
                        <a:t>(including custom performance counters)</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en-US" sz="1600" b="0" kern="1200" dirty="0" smtClean="0">
                          <a:ln>
                            <a:solidFill>
                              <a:schemeClr val="bg1">
                                <a:alpha val="0"/>
                              </a:schemeClr>
                            </a:solidFill>
                          </a:ln>
                          <a:solidFill>
                            <a:srgbClr val="6F6F6F">
                              <a:alpha val="99000"/>
                            </a:srgbClr>
                          </a:solidFill>
                          <a:effectLst/>
                          <a:latin typeface="+mn-lt"/>
                          <a:ea typeface="+mn-ea"/>
                          <a:cs typeface="+mn-cs"/>
                        </a:rPr>
                        <a:t>WADPerformanceCountersTable</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386674">
                <a:tc>
                  <a:txBody>
                    <a:bodyPr/>
                    <a:lstStyle/>
                    <a:p>
                      <a:r>
                        <a:rPr lang="en-US" sz="1600" b="0" dirty="0" smtClean="0">
                          <a:ln>
                            <a:solidFill>
                              <a:schemeClr val="bg1">
                                <a:alpha val="0"/>
                              </a:schemeClr>
                            </a:solidFill>
                          </a:ln>
                          <a:solidFill>
                            <a:srgbClr val="6F6F6F">
                              <a:alpha val="99000"/>
                            </a:srgbClr>
                          </a:solidFill>
                        </a:rPr>
                        <a:t>Windows</a:t>
                      </a:r>
                      <a:r>
                        <a:rPr lang="en-US" sz="1600" b="0" baseline="0" dirty="0" smtClean="0">
                          <a:ln>
                            <a:solidFill>
                              <a:schemeClr val="bg1">
                                <a:alpha val="0"/>
                              </a:schemeClr>
                            </a:solidFill>
                          </a:ln>
                          <a:solidFill>
                            <a:srgbClr val="6F6F6F">
                              <a:alpha val="99000"/>
                            </a:srgbClr>
                          </a:solidFill>
                        </a:rPr>
                        <a:t> Azure Logs</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en-US" sz="1600" b="0" kern="1200" dirty="0" smtClean="0">
                          <a:ln>
                            <a:solidFill>
                              <a:schemeClr val="bg1">
                                <a:alpha val="0"/>
                              </a:schemeClr>
                            </a:solidFill>
                          </a:ln>
                          <a:solidFill>
                            <a:srgbClr val="6F6F6F">
                              <a:alpha val="99000"/>
                            </a:srgbClr>
                          </a:solidFill>
                          <a:effectLst/>
                          <a:latin typeface="+mn-lt"/>
                          <a:ea typeface="+mn-ea"/>
                          <a:cs typeface="+mn-cs"/>
                        </a:rPr>
                        <a:t>WADLogsTable</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386674">
                <a:tc>
                  <a:txBody>
                    <a:bodyPr/>
                    <a:lstStyle/>
                    <a:p>
                      <a:r>
                        <a:rPr lang="en-US" sz="1600" b="0" dirty="0" smtClean="0">
                          <a:ln>
                            <a:solidFill>
                              <a:schemeClr val="bg1">
                                <a:alpha val="0"/>
                              </a:schemeClr>
                            </a:solidFill>
                          </a:ln>
                          <a:solidFill>
                            <a:srgbClr val="6F6F6F">
                              <a:alpha val="99000"/>
                            </a:srgbClr>
                          </a:solidFill>
                        </a:rPr>
                        <a:t>Diagnostic</a:t>
                      </a:r>
                      <a:r>
                        <a:rPr lang="en-US" sz="1600" b="0" baseline="0" dirty="0" smtClean="0">
                          <a:ln>
                            <a:solidFill>
                              <a:schemeClr val="bg1">
                                <a:alpha val="0"/>
                              </a:schemeClr>
                            </a:solidFill>
                          </a:ln>
                          <a:solidFill>
                            <a:srgbClr val="6F6F6F">
                              <a:alpha val="99000"/>
                            </a:srgbClr>
                          </a:solidFill>
                        </a:rPr>
                        <a:t> Infrastructure Logs</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en-US" sz="1600" b="0" dirty="0" smtClean="0">
                          <a:ln>
                            <a:solidFill>
                              <a:schemeClr val="bg1">
                                <a:alpha val="0"/>
                              </a:schemeClr>
                            </a:solidFill>
                          </a:ln>
                          <a:solidFill>
                            <a:srgbClr val="6F6F6F">
                              <a:alpha val="99000"/>
                            </a:srgbClr>
                          </a:solidFill>
                        </a:rPr>
                        <a:t>WADDiagnosticInfrastructureLogsTable </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386674">
                <a:tc>
                  <a:txBody>
                    <a:bodyPr/>
                    <a:lstStyle/>
                    <a:p>
                      <a:r>
                        <a:rPr lang="en-US" sz="1600" b="0" dirty="0" smtClean="0">
                          <a:ln>
                            <a:solidFill>
                              <a:schemeClr val="bg1">
                                <a:alpha val="0"/>
                              </a:schemeClr>
                            </a:solidFill>
                          </a:ln>
                          <a:solidFill>
                            <a:srgbClr val="6F6F6F">
                              <a:alpha val="99000"/>
                            </a:srgbClr>
                          </a:solidFill>
                        </a:rPr>
                        <a:t>IIS Logs</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en-US" sz="1600" b="0" kern="1200" dirty="0" smtClean="0">
                          <a:ln>
                            <a:solidFill>
                              <a:schemeClr val="bg1">
                                <a:alpha val="0"/>
                              </a:schemeClr>
                            </a:solidFill>
                          </a:ln>
                          <a:solidFill>
                            <a:srgbClr val="6F6F6F">
                              <a:alpha val="99000"/>
                            </a:srgbClr>
                          </a:solidFill>
                          <a:effectLst/>
                          <a:latin typeface="+mn-lt"/>
                          <a:ea typeface="+mn-ea"/>
                          <a:cs typeface="+mn-cs"/>
                        </a:rPr>
                        <a:t>wad-iis-logfiles </a:t>
                      </a:r>
                      <a:r>
                        <a:rPr lang="en-US" sz="1600" b="0" kern="1200" baseline="0" dirty="0" smtClean="0">
                          <a:ln>
                            <a:solidFill>
                              <a:schemeClr val="bg1">
                                <a:alpha val="0"/>
                              </a:schemeClr>
                            </a:solidFill>
                          </a:ln>
                          <a:solidFill>
                            <a:srgbClr val="6F6F6F">
                              <a:alpha val="99000"/>
                            </a:srgbClr>
                          </a:solidFill>
                          <a:effectLst/>
                          <a:latin typeface="+mn-lt"/>
                          <a:ea typeface="+mn-ea"/>
                          <a:cs typeface="+mn-cs"/>
                        </a:rPr>
                        <a:t> </a:t>
                      </a:r>
                      <a:r>
                        <a:rPr lang="en-US" sz="1600" b="0" kern="1200" dirty="0" smtClean="0">
                          <a:ln>
                            <a:solidFill>
                              <a:schemeClr val="bg1">
                                <a:alpha val="0"/>
                              </a:schemeClr>
                            </a:solidFill>
                          </a:ln>
                          <a:solidFill>
                            <a:srgbClr val="6F6F6F">
                              <a:alpha val="99000"/>
                            </a:srgbClr>
                          </a:solidFill>
                          <a:effectLst/>
                          <a:latin typeface="+mn-lt"/>
                          <a:ea typeface="+mn-ea"/>
                          <a:cs typeface="+mn-cs"/>
                        </a:rPr>
                        <a:t>- WADDirectoriesTable</a:t>
                      </a:r>
                      <a:r>
                        <a:rPr lang="en-US" sz="1600" b="0" kern="1200" baseline="0" dirty="0" smtClean="0">
                          <a:ln>
                            <a:solidFill>
                              <a:schemeClr val="bg1">
                                <a:alpha val="0"/>
                              </a:schemeClr>
                            </a:solidFill>
                          </a:ln>
                          <a:solidFill>
                            <a:srgbClr val="6F6F6F">
                              <a:alpha val="99000"/>
                            </a:srgbClr>
                          </a:solidFill>
                          <a:effectLst/>
                          <a:latin typeface="+mn-lt"/>
                          <a:ea typeface="+mn-ea"/>
                          <a:cs typeface="+mn-cs"/>
                        </a:rPr>
                        <a:t> (index entry)</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386674">
                <a:tc>
                  <a:txBody>
                    <a:bodyPr/>
                    <a:lstStyle/>
                    <a:p>
                      <a:r>
                        <a:rPr lang="en-US" sz="1600" b="0" dirty="0" smtClean="0">
                          <a:ln>
                            <a:solidFill>
                              <a:schemeClr val="bg1">
                                <a:alpha val="0"/>
                              </a:schemeClr>
                            </a:solidFill>
                          </a:ln>
                          <a:solidFill>
                            <a:srgbClr val="6F6F6F">
                              <a:alpha val="99000"/>
                            </a:srgbClr>
                          </a:solidFill>
                        </a:rPr>
                        <a:t>IIS Failed Request Logs</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en-US" sz="1600" b="0" kern="1200" dirty="0" smtClean="0">
                          <a:ln>
                            <a:solidFill>
                              <a:schemeClr val="bg1">
                                <a:alpha val="0"/>
                              </a:schemeClr>
                            </a:solidFill>
                          </a:ln>
                          <a:solidFill>
                            <a:srgbClr val="6F6F6F">
                              <a:alpha val="99000"/>
                            </a:srgbClr>
                          </a:solidFill>
                          <a:effectLst/>
                          <a:latin typeface="+mn-lt"/>
                          <a:ea typeface="+mn-ea"/>
                          <a:cs typeface="+mn-cs"/>
                        </a:rPr>
                        <a:t>wad-iis-failedreqlogfiles  -</a:t>
                      </a:r>
                      <a:r>
                        <a:rPr lang="en-US" sz="1600" b="0" kern="1200" baseline="0" dirty="0" smtClean="0">
                          <a:ln>
                            <a:solidFill>
                              <a:schemeClr val="bg1">
                                <a:alpha val="0"/>
                              </a:schemeClr>
                            </a:solidFill>
                          </a:ln>
                          <a:solidFill>
                            <a:srgbClr val="6F6F6F">
                              <a:alpha val="99000"/>
                            </a:srgbClr>
                          </a:solidFill>
                          <a:effectLst/>
                          <a:latin typeface="+mn-lt"/>
                          <a:ea typeface="+mn-ea"/>
                          <a:cs typeface="+mn-cs"/>
                        </a:rPr>
                        <a:t> </a:t>
                      </a:r>
                      <a:r>
                        <a:rPr lang="en-US" sz="1600" b="0" kern="1200" dirty="0" smtClean="0">
                          <a:ln>
                            <a:solidFill>
                              <a:schemeClr val="bg1">
                                <a:alpha val="0"/>
                              </a:schemeClr>
                            </a:solidFill>
                          </a:ln>
                          <a:solidFill>
                            <a:srgbClr val="6F6F6F">
                              <a:alpha val="99000"/>
                            </a:srgbClr>
                          </a:solidFill>
                          <a:effectLst/>
                          <a:latin typeface="+mn-lt"/>
                          <a:ea typeface="+mn-ea"/>
                          <a:cs typeface="+mn-cs"/>
                        </a:rPr>
                        <a:t>WADDirectoriesTable</a:t>
                      </a:r>
                      <a:r>
                        <a:rPr lang="en-US" sz="1600" b="0" kern="1200" baseline="0" dirty="0" smtClean="0">
                          <a:ln>
                            <a:solidFill>
                              <a:schemeClr val="bg1">
                                <a:alpha val="0"/>
                              </a:schemeClr>
                            </a:solidFill>
                          </a:ln>
                          <a:solidFill>
                            <a:srgbClr val="6F6F6F">
                              <a:alpha val="99000"/>
                            </a:srgbClr>
                          </a:solidFill>
                          <a:effectLst/>
                          <a:latin typeface="+mn-lt"/>
                          <a:ea typeface="+mn-ea"/>
                          <a:cs typeface="+mn-cs"/>
                        </a:rPr>
                        <a:t> (index entry)</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386674">
                <a:tc>
                  <a:txBody>
                    <a:bodyPr/>
                    <a:lstStyle/>
                    <a:p>
                      <a:r>
                        <a:rPr lang="en-US" sz="1600" b="0" dirty="0" smtClean="0">
                          <a:ln>
                            <a:solidFill>
                              <a:schemeClr val="bg1">
                                <a:alpha val="0"/>
                              </a:schemeClr>
                            </a:solidFill>
                          </a:ln>
                          <a:solidFill>
                            <a:srgbClr val="6F6F6F">
                              <a:alpha val="99000"/>
                            </a:srgbClr>
                          </a:solidFill>
                        </a:rPr>
                        <a:t>Crash Dumps</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en-US" sz="1600" b="0" kern="1200" dirty="0" smtClean="0">
                          <a:ln>
                            <a:solidFill>
                              <a:schemeClr val="bg1">
                                <a:alpha val="0"/>
                              </a:schemeClr>
                            </a:solidFill>
                          </a:ln>
                          <a:solidFill>
                            <a:srgbClr val="6F6F6F">
                              <a:alpha val="99000"/>
                            </a:srgbClr>
                          </a:solidFill>
                          <a:effectLst/>
                          <a:latin typeface="+mn-lt"/>
                          <a:ea typeface="+mn-ea"/>
                          <a:cs typeface="+mn-cs"/>
                        </a:rPr>
                        <a:t>wad-crash-dumps - WADDirectoriesTable</a:t>
                      </a:r>
                      <a:r>
                        <a:rPr lang="en-US" sz="1600" b="0" kern="1200" baseline="0" dirty="0" smtClean="0">
                          <a:ln>
                            <a:solidFill>
                              <a:schemeClr val="bg1">
                                <a:alpha val="0"/>
                              </a:schemeClr>
                            </a:solidFill>
                          </a:ln>
                          <a:solidFill>
                            <a:srgbClr val="6F6F6F">
                              <a:alpha val="99000"/>
                            </a:srgbClr>
                          </a:solidFill>
                          <a:effectLst/>
                          <a:latin typeface="+mn-lt"/>
                          <a:ea typeface="+mn-ea"/>
                          <a:cs typeface="+mn-cs"/>
                        </a:rPr>
                        <a:t> (index entry)</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386674">
                <a:tc>
                  <a:txBody>
                    <a:bodyPr/>
                    <a:lstStyle/>
                    <a:p>
                      <a:r>
                        <a:rPr lang="en-US" sz="1600" b="0" dirty="0" smtClean="0">
                          <a:ln>
                            <a:solidFill>
                              <a:schemeClr val="bg1">
                                <a:alpha val="0"/>
                              </a:schemeClr>
                            </a:solidFill>
                          </a:ln>
                          <a:solidFill>
                            <a:srgbClr val="6F6F6F">
                              <a:alpha val="99000"/>
                            </a:srgbClr>
                          </a:solidFill>
                        </a:rPr>
                        <a:t>Custom File Based Logs</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en-US" sz="1600" b="0" dirty="0" smtClean="0">
                          <a:ln>
                            <a:solidFill>
                              <a:schemeClr val="bg1">
                                <a:alpha val="0"/>
                              </a:schemeClr>
                            </a:solidFill>
                          </a:ln>
                          <a:solidFill>
                            <a:srgbClr val="6F6F6F">
                              <a:alpha val="99000"/>
                            </a:srgbClr>
                          </a:solidFill>
                        </a:rPr>
                        <a:t>(must</a:t>
                      </a:r>
                      <a:r>
                        <a:rPr lang="en-US" sz="1600" b="0" baseline="0" dirty="0" smtClean="0">
                          <a:ln>
                            <a:solidFill>
                              <a:schemeClr val="bg1">
                                <a:alpha val="0"/>
                              </a:schemeClr>
                            </a:solidFill>
                          </a:ln>
                          <a:solidFill>
                            <a:srgbClr val="6F6F6F">
                              <a:alpha val="99000"/>
                            </a:srgbClr>
                          </a:solidFill>
                        </a:rPr>
                        <a:t> be configured)</a:t>
                      </a:r>
                      <a:r>
                        <a:rPr lang="en-US" sz="1600" b="0" kern="1200" dirty="0" smtClean="0">
                          <a:ln>
                            <a:solidFill>
                              <a:schemeClr val="bg1">
                                <a:alpha val="0"/>
                              </a:schemeClr>
                            </a:solidFill>
                          </a:ln>
                          <a:solidFill>
                            <a:srgbClr val="6F6F6F">
                              <a:alpha val="99000"/>
                            </a:srgbClr>
                          </a:solidFill>
                          <a:effectLst/>
                          <a:latin typeface="+mn-lt"/>
                          <a:ea typeface="+mn-ea"/>
                          <a:cs typeface="+mn-cs"/>
                        </a:rPr>
                        <a:t> - WADDirectoriesTable</a:t>
                      </a:r>
                      <a:r>
                        <a:rPr lang="en-US" sz="1600" b="0" kern="1200" baseline="0" dirty="0" smtClean="0">
                          <a:ln>
                            <a:solidFill>
                              <a:schemeClr val="bg1">
                                <a:alpha val="0"/>
                              </a:schemeClr>
                            </a:solidFill>
                          </a:ln>
                          <a:solidFill>
                            <a:srgbClr val="6F6F6F">
                              <a:alpha val="99000"/>
                            </a:srgbClr>
                          </a:solidFill>
                          <a:effectLst/>
                          <a:latin typeface="+mn-lt"/>
                          <a:ea typeface="+mn-ea"/>
                          <a:cs typeface="+mn-cs"/>
                        </a:rPr>
                        <a:t> (index entry)</a:t>
                      </a:r>
                      <a:endParaRPr lang="en-US" sz="1600" b="0" dirty="0">
                        <a:ln>
                          <a:solidFill>
                            <a:schemeClr val="bg1">
                              <a:alpha val="0"/>
                            </a:schemeClr>
                          </a:solidFill>
                        </a:ln>
                        <a:solidFill>
                          <a:srgbClr val="6F6F6F">
                            <a:alpha val="99000"/>
                          </a:srgbClr>
                        </a:solidFill>
                      </a:endParaRPr>
                    </a:p>
                  </a:txBody>
                  <a:tcPr marL="121888" marR="12188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bl>
          </a:graphicData>
        </a:graphic>
      </p:graphicFrame>
    </p:spTree>
    <p:extLst>
      <p:ext uri="{BB962C8B-B14F-4D97-AF65-F5344CB8AC3E}">
        <p14:creationId xmlns:p14="http://schemas.microsoft.com/office/powerpoint/2010/main" val="2967253443"/>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2455230"/>
            <a:ext cx="9415015" cy="2104837"/>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914099" fontAlgn="base">
              <a:spcBef>
                <a:spcPct val="0"/>
              </a:spcBef>
              <a:spcAft>
                <a:spcPct val="0"/>
              </a:spcAft>
            </a:pPr>
            <a:endParaRPr lang="en-US" sz="2200" dirty="0" smtClean="0">
              <a:solidFill>
                <a:srgbClr val="00AEEF">
                  <a:alpha val="99000"/>
                </a:srgbClr>
              </a:solidFill>
            </a:endParaRPr>
          </a:p>
        </p:txBody>
      </p:sp>
      <p:sp>
        <p:nvSpPr>
          <p:cNvPr id="2" name="Title 1"/>
          <p:cNvSpPr>
            <a:spLocks noGrp="1"/>
          </p:cNvSpPr>
          <p:nvPr>
            <p:ph type="title"/>
          </p:nvPr>
        </p:nvSpPr>
        <p:spPr>
          <a:xfrm>
            <a:off x="978694" y="3175250"/>
            <a:ext cx="10237787" cy="1329595"/>
          </a:xfrm>
        </p:spPr>
        <p:txBody>
          <a:bodyPr/>
          <a:lstStyle/>
          <a:p>
            <a:r>
              <a:rPr lang="en-US" sz="6000" dirty="0"/>
              <a:t>Cloud services: </a:t>
            </a:r>
            <a:r>
              <a:rPr lang="en-US" sz="6000" dirty="0" smtClean="0"/>
              <a:t/>
            </a:r>
            <a:br>
              <a:rPr lang="en-US" sz="6000" dirty="0" smtClean="0"/>
            </a:br>
            <a:r>
              <a:rPr lang="zh-CN" altLang="en-US" sz="3600" dirty="0" smtClean="0"/>
              <a:t>将一个</a:t>
            </a:r>
            <a:r>
              <a:rPr lang="zh-CN" altLang="en-US" sz="3600" dirty="0"/>
              <a:t>现有</a:t>
            </a:r>
            <a:r>
              <a:rPr lang="en-US" altLang="zh-CN" sz="3600" dirty="0" smtClean="0"/>
              <a:t>.NET</a:t>
            </a:r>
            <a:r>
              <a:rPr lang="zh-CN" altLang="en-US" sz="3600" dirty="0" smtClean="0"/>
              <a:t>应用发布为</a:t>
            </a:r>
            <a:r>
              <a:rPr lang="en-US" altLang="zh-CN" sz="3600" dirty="0" smtClean="0"/>
              <a:t>Cloud Service</a:t>
            </a:r>
            <a:endParaRPr lang="en-US" sz="4000" dirty="0"/>
          </a:p>
        </p:txBody>
      </p:sp>
      <p:grpSp>
        <p:nvGrpSpPr>
          <p:cNvPr id="4" name="Group 3"/>
          <p:cNvGrpSpPr/>
          <p:nvPr/>
        </p:nvGrpSpPr>
        <p:grpSpPr>
          <a:xfrm>
            <a:off x="9403182" y="1447801"/>
            <a:ext cx="2630738" cy="4119696"/>
            <a:chOff x="7466012" y="1821191"/>
            <a:chExt cx="2630738" cy="4119696"/>
          </a:xfrm>
        </p:grpSpPr>
        <p:sp>
          <p:nvSpPr>
            <p:cNvPr id="16" name="Rectangle 15"/>
            <p:cNvSpPr/>
            <p:nvPr/>
          </p:nvSpPr>
          <p:spPr bwMode="auto">
            <a:xfrm>
              <a:off x="9643642" y="1821191"/>
              <a:ext cx="453108" cy="411969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14" name="Rectangle 13"/>
            <p:cNvSpPr/>
            <p:nvPr/>
          </p:nvSpPr>
          <p:spPr bwMode="auto">
            <a:xfrm>
              <a:off x="7466012" y="2828620"/>
              <a:ext cx="2253803" cy="2104837"/>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0" rIns="91436" bIns="91440" numCol="1" rtlCol="0" anchor="b" anchorCtr="0" compatLnSpc="1">
              <a:prstTxWarp prst="textNoShape">
                <a:avLst/>
              </a:prstTxWarp>
            </a:bodyPr>
            <a:lstStyle/>
            <a:p>
              <a:pPr defTabSz="914099" fontAlgn="base">
                <a:spcBef>
                  <a:spcPct val="0"/>
                </a:spcBef>
                <a:spcAft>
                  <a:spcPct val="0"/>
                </a:spcAft>
              </a:pPr>
              <a:r>
                <a:rPr lang="en-US" sz="2200" dirty="0" smtClean="0">
                  <a:solidFill>
                    <a:srgbClr val="00AEEF">
                      <a:alpha val="99000"/>
                    </a:srgbClr>
                  </a:solidFill>
                </a:rPr>
                <a:t>Demo</a:t>
              </a:r>
            </a:p>
          </p:txBody>
        </p:sp>
        <p:sp>
          <p:nvSpPr>
            <p:cNvPr id="10" name="Rounded Rectangle 29"/>
            <p:cNvSpPr/>
            <p:nvPr/>
          </p:nvSpPr>
          <p:spPr bwMode="black">
            <a:xfrm>
              <a:off x="8295284" y="3274791"/>
              <a:ext cx="595259" cy="1212495"/>
            </a:xfrm>
            <a:custGeom>
              <a:avLst/>
              <a:gdLst/>
              <a:ahLst/>
              <a:cxnLst/>
              <a:rect l="l" t="t" r="r" b="b"/>
              <a:pathLst>
                <a:path w="2136009" h="4350877">
                  <a:moveTo>
                    <a:pt x="111238" y="2095565"/>
                  </a:moveTo>
                  <a:cubicBezTo>
                    <a:pt x="168383" y="2095565"/>
                    <a:pt x="215464" y="2138656"/>
                    <a:pt x="221204" y="2194180"/>
                  </a:cubicBezTo>
                  <a:lnTo>
                    <a:pt x="222888" y="2194180"/>
                  </a:lnTo>
                  <a:cubicBezTo>
                    <a:pt x="222888" y="2661471"/>
                    <a:pt x="601700" y="3040283"/>
                    <a:pt x="1068991" y="3040283"/>
                  </a:cubicBezTo>
                  <a:cubicBezTo>
                    <a:pt x="1530017" y="3040283"/>
                    <a:pt x="1904922" y="2671559"/>
                    <a:pt x="1914148" y="2212909"/>
                  </a:cubicBezTo>
                  <a:cubicBezTo>
                    <a:pt x="1913589" y="2210904"/>
                    <a:pt x="1913533" y="2208860"/>
                    <a:pt x="1913533" y="2206803"/>
                  </a:cubicBezTo>
                  <a:cubicBezTo>
                    <a:pt x="1913533" y="2145368"/>
                    <a:pt x="1963336" y="2095565"/>
                    <a:pt x="2024771" y="2095565"/>
                  </a:cubicBezTo>
                  <a:cubicBezTo>
                    <a:pt x="2081917" y="2095565"/>
                    <a:pt x="2128997" y="2138656"/>
                    <a:pt x="2134737" y="2194180"/>
                  </a:cubicBezTo>
                  <a:lnTo>
                    <a:pt x="2136009" y="2194180"/>
                  </a:lnTo>
                  <a:lnTo>
                    <a:pt x="2135585" y="2202590"/>
                  </a:lnTo>
                  <a:cubicBezTo>
                    <a:pt x="2135983" y="2203980"/>
                    <a:pt x="2136009" y="2205388"/>
                    <a:pt x="2136009" y="2206803"/>
                  </a:cubicBezTo>
                  <a:lnTo>
                    <a:pt x="2134732" y="2219472"/>
                  </a:lnTo>
                  <a:cubicBezTo>
                    <a:pt x="2123259" y="2751175"/>
                    <a:pt x="1722042" y="3186685"/>
                    <a:pt x="1205164" y="3251541"/>
                  </a:cubicBezTo>
                  <a:lnTo>
                    <a:pt x="1205164" y="3820541"/>
                  </a:lnTo>
                  <a:lnTo>
                    <a:pt x="1457555" y="3820541"/>
                  </a:lnTo>
                  <a:cubicBezTo>
                    <a:pt x="1604003" y="3820541"/>
                    <a:pt x="1722723" y="3939261"/>
                    <a:pt x="1722723" y="4085709"/>
                  </a:cubicBezTo>
                  <a:lnTo>
                    <a:pt x="1722722" y="4085709"/>
                  </a:lnTo>
                  <a:cubicBezTo>
                    <a:pt x="1722722" y="4232157"/>
                    <a:pt x="1604002" y="4350877"/>
                    <a:pt x="1457554" y="4350877"/>
                  </a:cubicBezTo>
                  <a:lnTo>
                    <a:pt x="678455" y="4350876"/>
                  </a:lnTo>
                  <a:cubicBezTo>
                    <a:pt x="532007" y="4350876"/>
                    <a:pt x="413288" y="4232157"/>
                    <a:pt x="413287" y="4085709"/>
                  </a:cubicBezTo>
                  <a:cubicBezTo>
                    <a:pt x="413288" y="3939261"/>
                    <a:pt x="532007" y="3820541"/>
                    <a:pt x="678455" y="3820541"/>
                  </a:cubicBezTo>
                  <a:lnTo>
                    <a:pt x="930844" y="3820541"/>
                  </a:lnTo>
                  <a:lnTo>
                    <a:pt x="930844" y="3251239"/>
                  </a:lnTo>
                  <a:cubicBezTo>
                    <a:pt x="419935" y="3186221"/>
                    <a:pt x="22536" y="2758927"/>
                    <a:pt x="4029" y="2234922"/>
                  </a:cubicBezTo>
                  <a:cubicBezTo>
                    <a:pt x="1255" y="2226017"/>
                    <a:pt x="0" y="2216556"/>
                    <a:pt x="0" y="2206803"/>
                  </a:cubicBezTo>
                  <a:cubicBezTo>
                    <a:pt x="0" y="2145368"/>
                    <a:pt x="49803" y="2095565"/>
                    <a:pt x="111238" y="2095565"/>
                  </a:cubicBezTo>
                  <a:close/>
                  <a:moveTo>
                    <a:pt x="1050366" y="0"/>
                  </a:moveTo>
                  <a:lnTo>
                    <a:pt x="1085642" y="0"/>
                  </a:lnTo>
                  <a:cubicBezTo>
                    <a:pt x="1458724" y="0"/>
                    <a:pt x="1761980" y="298955"/>
                    <a:pt x="1767734" y="670400"/>
                  </a:cubicBezTo>
                  <a:lnTo>
                    <a:pt x="1582354" y="670400"/>
                  </a:lnTo>
                  <a:cubicBezTo>
                    <a:pt x="1489769" y="670400"/>
                    <a:pt x="1414714" y="745455"/>
                    <a:pt x="1414714" y="838040"/>
                  </a:cubicBezTo>
                  <a:cubicBezTo>
                    <a:pt x="1414714" y="930625"/>
                    <a:pt x="1489769" y="1005680"/>
                    <a:pt x="1582354" y="1005680"/>
                  </a:cubicBezTo>
                  <a:lnTo>
                    <a:pt x="1769044" y="1005680"/>
                  </a:lnTo>
                  <a:lnTo>
                    <a:pt x="1769044" y="1319453"/>
                  </a:lnTo>
                  <a:lnTo>
                    <a:pt x="1582354" y="1319453"/>
                  </a:lnTo>
                  <a:cubicBezTo>
                    <a:pt x="1489769" y="1319453"/>
                    <a:pt x="1414714" y="1394508"/>
                    <a:pt x="1414714" y="1487093"/>
                  </a:cubicBezTo>
                  <a:cubicBezTo>
                    <a:pt x="1414714" y="1579678"/>
                    <a:pt x="1489769" y="1654733"/>
                    <a:pt x="1582354" y="1654733"/>
                  </a:cubicBezTo>
                  <a:lnTo>
                    <a:pt x="1769044" y="1654733"/>
                  </a:lnTo>
                  <a:lnTo>
                    <a:pt x="1769044" y="1968506"/>
                  </a:lnTo>
                  <a:lnTo>
                    <a:pt x="1582354" y="1968506"/>
                  </a:lnTo>
                  <a:cubicBezTo>
                    <a:pt x="1489769" y="1968506"/>
                    <a:pt x="1414714" y="2043561"/>
                    <a:pt x="1414714" y="2136146"/>
                  </a:cubicBezTo>
                  <a:cubicBezTo>
                    <a:pt x="1414714" y="2228731"/>
                    <a:pt x="1489769" y="2303786"/>
                    <a:pt x="1582354" y="2303786"/>
                  </a:cubicBezTo>
                  <a:lnTo>
                    <a:pt x="1758275" y="2303786"/>
                  </a:lnTo>
                  <a:cubicBezTo>
                    <a:pt x="1709241" y="2630669"/>
                    <a:pt x="1426601" y="2880360"/>
                    <a:pt x="1085642" y="2880360"/>
                  </a:cubicBezTo>
                  <a:lnTo>
                    <a:pt x="1050366" y="2880360"/>
                  </a:lnTo>
                  <a:cubicBezTo>
                    <a:pt x="709407" y="2880360"/>
                    <a:pt x="426767" y="2630669"/>
                    <a:pt x="377733" y="2303786"/>
                  </a:cubicBezTo>
                  <a:lnTo>
                    <a:pt x="549845" y="2303786"/>
                  </a:lnTo>
                  <a:cubicBezTo>
                    <a:pt x="642430" y="2303786"/>
                    <a:pt x="717485" y="2228731"/>
                    <a:pt x="717485" y="2136146"/>
                  </a:cubicBezTo>
                  <a:cubicBezTo>
                    <a:pt x="717485" y="2043561"/>
                    <a:pt x="642430" y="1968506"/>
                    <a:pt x="549845" y="1968506"/>
                  </a:cubicBezTo>
                  <a:lnTo>
                    <a:pt x="366964" y="1968506"/>
                  </a:lnTo>
                  <a:lnTo>
                    <a:pt x="366964" y="1654733"/>
                  </a:lnTo>
                  <a:lnTo>
                    <a:pt x="549845" y="1654733"/>
                  </a:lnTo>
                  <a:cubicBezTo>
                    <a:pt x="642430" y="1654733"/>
                    <a:pt x="717485" y="1579678"/>
                    <a:pt x="717485" y="1487093"/>
                  </a:cubicBezTo>
                  <a:cubicBezTo>
                    <a:pt x="717485" y="1394508"/>
                    <a:pt x="642430" y="1319453"/>
                    <a:pt x="549845" y="1319453"/>
                  </a:cubicBezTo>
                  <a:lnTo>
                    <a:pt x="366964" y="1319453"/>
                  </a:lnTo>
                  <a:lnTo>
                    <a:pt x="366964" y="1005680"/>
                  </a:lnTo>
                  <a:lnTo>
                    <a:pt x="549845" y="1005680"/>
                  </a:lnTo>
                  <a:cubicBezTo>
                    <a:pt x="642430" y="1005680"/>
                    <a:pt x="717485" y="930625"/>
                    <a:pt x="717485" y="838040"/>
                  </a:cubicBezTo>
                  <a:cubicBezTo>
                    <a:pt x="717485" y="745455"/>
                    <a:pt x="642430" y="670400"/>
                    <a:pt x="549845" y="670400"/>
                  </a:cubicBezTo>
                  <a:lnTo>
                    <a:pt x="368275" y="670400"/>
                  </a:lnTo>
                  <a:cubicBezTo>
                    <a:pt x="374028" y="298955"/>
                    <a:pt x="677284" y="0"/>
                    <a:pt x="1050366" y="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334342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0-#ppt_w/2"/>
                                          </p:val>
                                        </p:tav>
                                        <p:tav tm="100000">
                                          <p:val>
                                            <p:strVal val="#ppt_x"/>
                                          </p:val>
                                        </p:tav>
                                      </p:tavLst>
                                    </p:anim>
                                    <p:anim calcmode="lin" valueType="num">
                                      <p:cBhvr additive="base">
                                        <p:cTn id="8" dur="125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一些常见问题</a:t>
            </a:r>
            <a:endParaRPr lang="en-US" dirty="0"/>
          </a:p>
        </p:txBody>
      </p:sp>
      <p:sp>
        <p:nvSpPr>
          <p:cNvPr id="3" name="TextBox 2"/>
          <p:cNvSpPr txBox="1"/>
          <p:nvPr/>
        </p:nvSpPr>
        <p:spPr>
          <a:xfrm>
            <a:off x="529390" y="1275347"/>
            <a:ext cx="8122416" cy="4825937"/>
          </a:xfrm>
          <a:prstGeom prst="rect">
            <a:avLst/>
          </a:prstGeom>
          <a:noFill/>
        </p:spPr>
        <p:txBody>
          <a:bodyPr wrap="none" lIns="0" tIns="0" rIns="0" bIns="0" rtlCol="0">
            <a:spAutoFit/>
          </a:bodyPr>
          <a:lstStyle/>
          <a:p>
            <a:pPr marL="460375" indent="-460375">
              <a:lnSpc>
                <a:spcPct val="90000"/>
              </a:lnSpc>
              <a:spcBef>
                <a:spcPct val="20000"/>
              </a:spcBef>
              <a:buSzPct val="80000"/>
              <a:buBlip>
                <a:blip r:embed="rId2"/>
              </a:buBlip>
            </a:pPr>
            <a:r>
              <a:rPr lang="en-US" altLang="zh-CN" sz="1600" dirty="0" smtClean="0">
                <a:gradFill>
                  <a:gsLst>
                    <a:gs pos="0">
                      <a:srgbClr val="292929">
                        <a:lumMod val="90000"/>
                        <a:lumOff val="10000"/>
                      </a:srgbClr>
                    </a:gs>
                    <a:gs pos="86000">
                      <a:srgbClr val="292929">
                        <a:lumMod val="90000"/>
                        <a:lumOff val="10000"/>
                      </a:srgbClr>
                    </a:gs>
                  </a:gsLst>
                  <a:lin ang="5400000" scaled="0"/>
                </a:gradFill>
              </a:rPr>
              <a:t>Website</a:t>
            </a:r>
            <a:r>
              <a:rPr lang="zh-CN" altLang="en-US" sz="1600" dirty="0" smtClean="0">
                <a:gradFill>
                  <a:gsLst>
                    <a:gs pos="0">
                      <a:srgbClr val="292929">
                        <a:lumMod val="90000"/>
                        <a:lumOff val="10000"/>
                      </a:srgbClr>
                    </a:gs>
                    <a:gs pos="86000">
                      <a:srgbClr val="292929">
                        <a:lumMod val="90000"/>
                        <a:lumOff val="10000"/>
                      </a:srgbClr>
                    </a:gs>
                  </a:gsLst>
                  <a:lin ang="5400000" scaled="0"/>
                </a:gradFill>
              </a:rPr>
              <a:t>服务和</a:t>
            </a:r>
            <a:r>
              <a:rPr lang="en-US" altLang="zh-CN" sz="1600" dirty="0" smtClean="0">
                <a:gradFill>
                  <a:gsLst>
                    <a:gs pos="0">
                      <a:srgbClr val="292929">
                        <a:lumMod val="90000"/>
                        <a:lumOff val="10000"/>
                      </a:srgbClr>
                    </a:gs>
                    <a:gs pos="86000">
                      <a:srgbClr val="292929">
                        <a:lumMod val="90000"/>
                        <a:lumOff val="10000"/>
                      </a:srgbClr>
                    </a:gs>
                  </a:gsLst>
                  <a:lin ang="5400000" scaled="0"/>
                </a:gradFill>
              </a:rPr>
              <a:t>cloud service</a:t>
            </a:r>
            <a:r>
              <a:rPr lang="zh-CN" altLang="en-US" sz="1600" dirty="0" smtClean="0">
                <a:gradFill>
                  <a:gsLst>
                    <a:gs pos="0">
                      <a:srgbClr val="292929">
                        <a:lumMod val="90000"/>
                        <a:lumOff val="10000"/>
                      </a:srgbClr>
                    </a:gs>
                    <a:gs pos="86000">
                      <a:srgbClr val="292929">
                        <a:lumMod val="90000"/>
                        <a:lumOff val="10000"/>
                      </a:srgbClr>
                    </a:gs>
                  </a:gsLst>
                  <a:lin ang="5400000" scaled="0"/>
                </a:gradFill>
              </a:rPr>
              <a:t>的区别？</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en-US" altLang="zh-CN" sz="1600" dirty="0" smtClean="0">
                <a:gradFill>
                  <a:gsLst>
                    <a:gs pos="0">
                      <a:srgbClr val="292929">
                        <a:lumMod val="90000"/>
                        <a:lumOff val="10000"/>
                      </a:srgbClr>
                    </a:gs>
                    <a:gs pos="86000">
                      <a:srgbClr val="292929">
                        <a:lumMod val="90000"/>
                        <a:lumOff val="10000"/>
                      </a:srgbClr>
                    </a:gs>
                  </a:gsLst>
                  <a:lin ang="5400000" scaled="0"/>
                </a:gradFill>
              </a:rPr>
              <a:t>Website</a:t>
            </a:r>
            <a:r>
              <a:rPr lang="zh-CN" altLang="en-US" sz="1600" dirty="0" smtClean="0">
                <a:gradFill>
                  <a:gsLst>
                    <a:gs pos="0">
                      <a:srgbClr val="292929">
                        <a:lumMod val="90000"/>
                        <a:lumOff val="10000"/>
                      </a:srgbClr>
                    </a:gs>
                    <a:gs pos="86000">
                      <a:srgbClr val="292929">
                        <a:lumMod val="90000"/>
                        <a:lumOff val="10000"/>
                      </a:srgbClr>
                    </a:gs>
                  </a:gsLst>
                  <a:lin ang="5400000" scaled="0"/>
                </a:gradFill>
              </a:rPr>
              <a:t>可以看成是一种特殊的</a:t>
            </a:r>
            <a:r>
              <a:rPr lang="en-US" altLang="zh-CN" sz="1600" dirty="0" smtClean="0">
                <a:gradFill>
                  <a:gsLst>
                    <a:gs pos="0">
                      <a:srgbClr val="292929">
                        <a:lumMod val="90000"/>
                        <a:lumOff val="10000"/>
                      </a:srgbClr>
                    </a:gs>
                    <a:gs pos="86000">
                      <a:srgbClr val="292929">
                        <a:lumMod val="90000"/>
                        <a:lumOff val="10000"/>
                      </a:srgbClr>
                    </a:gs>
                  </a:gsLst>
                  <a:lin ang="5400000" scaled="0"/>
                </a:gradFill>
              </a:rPr>
              <a:t>Cloud service</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，专门用于提供</a:t>
            </a:r>
            <a:r>
              <a:rPr lang="en-US" altLang="zh-CN" sz="1600" dirty="0" smtClean="0">
                <a:gradFill>
                  <a:gsLst>
                    <a:gs pos="0">
                      <a:srgbClr val="292929">
                        <a:lumMod val="90000"/>
                        <a:lumOff val="10000"/>
                      </a:srgbClr>
                    </a:gs>
                    <a:gs pos="86000">
                      <a:srgbClr val="292929">
                        <a:lumMod val="90000"/>
                        <a:lumOff val="10000"/>
                      </a:srgbClr>
                    </a:gs>
                  </a:gsLst>
                  <a:lin ang="5400000" scaled="0"/>
                </a:gradFill>
              </a:rPr>
              <a:t>IIS</a:t>
            </a:r>
            <a:r>
              <a:rPr lang="zh-CN" altLang="en-US" sz="1600" dirty="0" smtClean="0">
                <a:gradFill>
                  <a:gsLst>
                    <a:gs pos="0">
                      <a:srgbClr val="292929">
                        <a:lumMod val="90000"/>
                        <a:lumOff val="10000"/>
                      </a:srgbClr>
                    </a:gs>
                    <a:gs pos="86000">
                      <a:srgbClr val="292929">
                        <a:lumMod val="90000"/>
                        <a:lumOff val="10000"/>
                      </a:srgbClr>
                    </a:gs>
                  </a:gsLst>
                  <a:lin ang="5400000" scaled="0"/>
                </a:gradFill>
              </a:rPr>
              <a:t>服务</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en-US" altLang="zh-CN" sz="1600" dirty="0" smtClean="0">
                <a:gradFill>
                  <a:gsLst>
                    <a:gs pos="0">
                      <a:srgbClr val="292929">
                        <a:lumMod val="90000"/>
                        <a:lumOff val="10000"/>
                      </a:srgbClr>
                    </a:gs>
                    <a:gs pos="86000">
                      <a:srgbClr val="292929">
                        <a:lumMod val="90000"/>
                        <a:lumOff val="10000"/>
                      </a:srgbClr>
                    </a:gs>
                  </a:gsLst>
                  <a:lin ang="5400000" scaled="0"/>
                </a:gradFill>
              </a:rPr>
              <a:t>Website</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不支持</a:t>
            </a:r>
            <a:r>
              <a:rPr lang="en-US" altLang="zh-CN" sz="1600" dirty="0" smtClean="0">
                <a:gradFill>
                  <a:gsLst>
                    <a:gs pos="0">
                      <a:srgbClr val="292929">
                        <a:lumMod val="90000"/>
                        <a:lumOff val="10000"/>
                      </a:srgbClr>
                    </a:gs>
                    <a:gs pos="86000">
                      <a:srgbClr val="292929">
                        <a:lumMod val="90000"/>
                        <a:lumOff val="10000"/>
                      </a:srgbClr>
                    </a:gs>
                  </a:gsLst>
                  <a:lin ang="5400000" scaled="0"/>
                </a:gradFill>
              </a:rPr>
              <a:t>Java</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，不支持</a:t>
            </a:r>
            <a:r>
              <a:rPr lang="en-US" altLang="zh-CN" sz="1600" dirty="0" smtClean="0">
                <a:gradFill>
                  <a:gsLst>
                    <a:gs pos="0">
                      <a:srgbClr val="292929">
                        <a:lumMod val="90000"/>
                        <a:lumOff val="10000"/>
                      </a:srgbClr>
                    </a:gs>
                    <a:gs pos="86000">
                      <a:srgbClr val="292929">
                        <a:lumMod val="90000"/>
                        <a:lumOff val="10000"/>
                      </a:srgbClr>
                    </a:gs>
                  </a:gsLst>
                  <a:lin ang="5400000" scaled="0"/>
                </a:gradFill>
              </a:rPr>
              <a:t>Python</a:t>
            </a:r>
          </a:p>
          <a:p>
            <a:pPr marL="917557" lvl="1" indent="-460375">
              <a:lnSpc>
                <a:spcPct val="90000"/>
              </a:lnSpc>
              <a:spcBef>
                <a:spcPct val="20000"/>
              </a:spcBef>
              <a:buSzPct val="80000"/>
              <a:buBlip>
                <a:blip r:embed="rId2"/>
              </a:buBlip>
            </a:pPr>
            <a:r>
              <a:rPr lang="en-US" altLang="zh-CN" sz="1600" dirty="0" smtClean="0">
                <a:gradFill>
                  <a:gsLst>
                    <a:gs pos="0">
                      <a:srgbClr val="292929">
                        <a:lumMod val="90000"/>
                        <a:lumOff val="10000"/>
                      </a:srgbClr>
                    </a:gs>
                    <a:gs pos="86000">
                      <a:srgbClr val="292929">
                        <a:lumMod val="90000"/>
                        <a:lumOff val="10000"/>
                      </a:srgbClr>
                    </a:gs>
                  </a:gsLst>
                  <a:lin ang="5400000" scaled="0"/>
                </a:gradFill>
              </a:rPr>
              <a:t>Website</a:t>
            </a:r>
            <a:r>
              <a:rPr lang="zh-CN" altLang="en-US" sz="1600" dirty="0" smtClean="0">
                <a:gradFill>
                  <a:gsLst>
                    <a:gs pos="0">
                      <a:srgbClr val="292929">
                        <a:lumMod val="90000"/>
                        <a:lumOff val="10000"/>
                      </a:srgbClr>
                    </a:gs>
                    <a:gs pos="86000">
                      <a:srgbClr val="292929">
                        <a:lumMod val="90000"/>
                        <a:lumOff val="10000"/>
                      </a:srgbClr>
                    </a:gs>
                  </a:gsLst>
                  <a:lin ang="5400000" scaled="0"/>
                </a:gradFill>
              </a:rPr>
              <a:t>的虚机对用户不可见，无法安装其他软件，无法灵活配置</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en-US" altLang="zh-CN" sz="1600" dirty="0" smtClean="0">
                <a:gradFill>
                  <a:gsLst>
                    <a:gs pos="0">
                      <a:srgbClr val="292929">
                        <a:lumMod val="90000"/>
                        <a:lumOff val="10000"/>
                      </a:srgbClr>
                    </a:gs>
                    <a:gs pos="86000">
                      <a:srgbClr val="292929">
                        <a:lumMod val="90000"/>
                        <a:lumOff val="10000"/>
                      </a:srgbClr>
                    </a:gs>
                  </a:gsLst>
                  <a:lin ang="5400000" scaled="0"/>
                </a:gradFill>
              </a:rPr>
              <a:t>Website</a:t>
            </a:r>
            <a:r>
              <a:rPr lang="zh-CN" altLang="en-US" sz="1600" dirty="0" smtClean="0">
                <a:gradFill>
                  <a:gsLst>
                    <a:gs pos="0">
                      <a:srgbClr val="292929">
                        <a:lumMod val="90000"/>
                        <a:lumOff val="10000"/>
                      </a:srgbClr>
                    </a:gs>
                    <a:gs pos="86000">
                      <a:srgbClr val="292929">
                        <a:lumMod val="90000"/>
                        <a:lumOff val="10000"/>
                      </a:srgbClr>
                    </a:gs>
                  </a:gsLst>
                  <a:lin ang="5400000" scaled="0"/>
                </a:gradFill>
              </a:rPr>
              <a:t>没有</a:t>
            </a:r>
            <a:r>
              <a:rPr lang="en-US" altLang="zh-CN" sz="1600" dirty="0" smtClean="0">
                <a:gradFill>
                  <a:gsLst>
                    <a:gs pos="0">
                      <a:srgbClr val="292929">
                        <a:lumMod val="90000"/>
                        <a:lumOff val="10000"/>
                      </a:srgbClr>
                    </a:gs>
                    <a:gs pos="86000">
                      <a:srgbClr val="292929">
                        <a:lumMod val="90000"/>
                        <a:lumOff val="10000"/>
                      </a:srgbClr>
                    </a:gs>
                  </a:gsLst>
                  <a:lin ang="5400000" scaled="0"/>
                </a:gradFill>
              </a:rPr>
              <a:t>Worker Role</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，不适合执行长任务和后台任务</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r>
              <a:rPr lang="zh-CN" altLang="en-US" sz="1600" dirty="0" smtClean="0">
                <a:gradFill>
                  <a:gsLst>
                    <a:gs pos="0">
                      <a:srgbClr val="292929">
                        <a:lumMod val="90000"/>
                        <a:lumOff val="10000"/>
                      </a:srgbClr>
                    </a:gs>
                    <a:gs pos="86000">
                      <a:srgbClr val="292929">
                        <a:lumMod val="90000"/>
                        <a:lumOff val="10000"/>
                      </a:srgbClr>
                    </a:gs>
                  </a:gsLst>
                  <a:lin ang="5400000" scaled="0"/>
                </a:gradFill>
              </a:rPr>
              <a:t>传统</a:t>
            </a:r>
            <a:r>
              <a:rPr lang="en-US" altLang="zh-CN" sz="1600" dirty="0" smtClean="0">
                <a:gradFill>
                  <a:gsLst>
                    <a:gs pos="0">
                      <a:srgbClr val="292929">
                        <a:lumMod val="90000"/>
                        <a:lumOff val="10000"/>
                      </a:srgbClr>
                    </a:gs>
                    <a:gs pos="86000">
                      <a:srgbClr val="292929">
                        <a:lumMod val="90000"/>
                        <a:lumOff val="10000"/>
                      </a:srgbClr>
                    </a:gs>
                  </a:gsLst>
                  <a:lin ang="5400000" scaled="0"/>
                </a:gradFill>
              </a:rPr>
              <a:t>.NET</a:t>
            </a:r>
            <a:r>
              <a:rPr lang="zh-CN" altLang="en-US" sz="1600" dirty="0" smtClean="0">
                <a:gradFill>
                  <a:gsLst>
                    <a:gs pos="0">
                      <a:srgbClr val="292929">
                        <a:lumMod val="90000"/>
                        <a:lumOff val="10000"/>
                      </a:srgbClr>
                    </a:gs>
                    <a:gs pos="86000">
                      <a:srgbClr val="292929">
                        <a:lumMod val="90000"/>
                        <a:lumOff val="10000"/>
                      </a:srgbClr>
                    </a:gs>
                  </a:gsLst>
                  <a:lin ang="5400000" scaled="0"/>
                </a:gradFill>
              </a:rPr>
              <a:t>应用和</a:t>
            </a:r>
            <a:r>
              <a:rPr lang="en-US" altLang="zh-CN" sz="1600" dirty="0" smtClean="0">
                <a:gradFill>
                  <a:gsLst>
                    <a:gs pos="0">
                      <a:srgbClr val="292929">
                        <a:lumMod val="90000"/>
                        <a:lumOff val="10000"/>
                      </a:srgbClr>
                    </a:gs>
                    <a:gs pos="86000">
                      <a:srgbClr val="292929">
                        <a:lumMod val="90000"/>
                        <a:lumOff val="10000"/>
                      </a:srgbClr>
                    </a:gs>
                  </a:gsLst>
                  <a:lin ang="5400000" scaled="0"/>
                </a:gradFill>
              </a:rPr>
              <a:t>Cloud service</a:t>
            </a:r>
            <a:r>
              <a:rPr lang="zh-CN" altLang="en-US" sz="1600" dirty="0" smtClean="0">
                <a:gradFill>
                  <a:gsLst>
                    <a:gs pos="0">
                      <a:srgbClr val="292929">
                        <a:lumMod val="90000"/>
                        <a:lumOff val="10000"/>
                      </a:srgbClr>
                    </a:gs>
                    <a:gs pos="86000">
                      <a:srgbClr val="292929">
                        <a:lumMod val="90000"/>
                        <a:lumOff val="10000"/>
                      </a:srgbClr>
                    </a:gs>
                  </a:gsLst>
                  <a:lin ang="5400000" scaled="0"/>
                </a:gradFill>
              </a:rPr>
              <a:t>应用有什么区别？</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en-US" altLang="zh-CN" sz="1600" dirty="0" smtClean="0">
                <a:gradFill>
                  <a:gsLst>
                    <a:gs pos="0">
                      <a:srgbClr val="292929">
                        <a:lumMod val="90000"/>
                        <a:lumOff val="10000"/>
                      </a:srgbClr>
                    </a:gs>
                    <a:gs pos="86000">
                      <a:srgbClr val="292929">
                        <a:lumMod val="90000"/>
                        <a:lumOff val="10000"/>
                      </a:srgbClr>
                    </a:gs>
                  </a:gsLst>
                  <a:lin ang="5400000" scaled="0"/>
                </a:gradFill>
              </a:rPr>
              <a:t>Cloud service</a:t>
            </a:r>
            <a:r>
              <a:rPr lang="zh-CN" altLang="en-US" sz="1600" dirty="0" smtClean="0">
                <a:gradFill>
                  <a:gsLst>
                    <a:gs pos="0">
                      <a:srgbClr val="292929">
                        <a:lumMod val="90000"/>
                        <a:lumOff val="10000"/>
                      </a:srgbClr>
                    </a:gs>
                    <a:gs pos="86000">
                      <a:srgbClr val="292929">
                        <a:lumMod val="90000"/>
                        <a:lumOff val="10000"/>
                      </a:srgbClr>
                    </a:gs>
                  </a:gsLst>
                  <a:lin ang="5400000" scaled="0"/>
                </a:gradFill>
              </a:rPr>
              <a:t>增加了</a:t>
            </a:r>
            <a:r>
              <a:rPr lang="en-US" altLang="zh-CN"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err="1" smtClean="0">
                <a:gradFill>
                  <a:gsLst>
                    <a:gs pos="0">
                      <a:srgbClr val="292929">
                        <a:lumMod val="90000"/>
                        <a:lumOff val="10000"/>
                      </a:srgbClr>
                    </a:gs>
                    <a:gs pos="86000">
                      <a:srgbClr val="292929">
                        <a:lumMod val="90000"/>
                        <a:lumOff val="10000"/>
                      </a:srgbClr>
                    </a:gs>
                  </a:gsLst>
                  <a:lin ang="5400000" scaled="0"/>
                </a:gradFill>
              </a:rPr>
              <a:t>csdef</a:t>
            </a:r>
            <a:r>
              <a:rPr lang="en-US" altLang="zh-CN"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err="1" smtClean="0">
                <a:gradFill>
                  <a:gsLst>
                    <a:gs pos="0">
                      <a:srgbClr val="292929">
                        <a:lumMod val="90000"/>
                        <a:lumOff val="10000"/>
                      </a:srgbClr>
                    </a:gs>
                    <a:gs pos="86000">
                      <a:srgbClr val="292929">
                        <a:lumMod val="90000"/>
                        <a:lumOff val="10000"/>
                      </a:srgbClr>
                    </a:gs>
                  </a:gsLst>
                  <a:lin ang="5400000" scaled="0"/>
                </a:gradFill>
              </a:rPr>
              <a:t>cscfg</a:t>
            </a:r>
            <a:r>
              <a:rPr lang="zh-CN" altLang="en-US" sz="1600" dirty="0" smtClean="0">
                <a:gradFill>
                  <a:gsLst>
                    <a:gs pos="0">
                      <a:srgbClr val="292929">
                        <a:lumMod val="90000"/>
                        <a:lumOff val="10000"/>
                      </a:srgbClr>
                    </a:gs>
                    <a:gs pos="86000">
                      <a:srgbClr val="292929">
                        <a:lumMod val="90000"/>
                        <a:lumOff val="10000"/>
                      </a:srgbClr>
                    </a:gs>
                  </a:gsLst>
                  <a:lin ang="5400000" scaled="0"/>
                </a:gradFill>
              </a:rPr>
              <a:t>文件用于定义</a:t>
            </a:r>
            <a:r>
              <a:rPr lang="zh-CN" altLang="en-US" sz="1600" dirty="0">
                <a:gradFill>
                  <a:gsLst>
                    <a:gs pos="0">
                      <a:srgbClr val="292929">
                        <a:lumMod val="90000"/>
                        <a:lumOff val="10000"/>
                      </a:srgbClr>
                    </a:gs>
                    <a:gs pos="86000">
                      <a:srgbClr val="292929">
                        <a:lumMod val="90000"/>
                        <a:lumOff val="10000"/>
                      </a:srgbClr>
                    </a:gs>
                  </a:gsLst>
                  <a:lin ang="5400000" scaled="0"/>
                </a:gradFill>
              </a:rPr>
              <a:t>云</a:t>
            </a:r>
            <a:r>
              <a:rPr lang="zh-CN" altLang="en-US" sz="1600" dirty="0" smtClean="0">
                <a:gradFill>
                  <a:gsLst>
                    <a:gs pos="0">
                      <a:srgbClr val="292929">
                        <a:lumMod val="90000"/>
                        <a:lumOff val="10000"/>
                      </a:srgbClr>
                    </a:gs>
                    <a:gs pos="86000">
                      <a:srgbClr val="292929">
                        <a:lumMod val="90000"/>
                        <a:lumOff val="10000"/>
                      </a:srgbClr>
                    </a:gs>
                  </a:gsLst>
                  <a:lin ang="5400000" scaled="0"/>
                </a:gradFill>
              </a:rPr>
              <a:t>服务属性</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en-US" altLang="zh-CN" sz="1600" dirty="0">
                <a:gradFill>
                  <a:gsLst>
                    <a:gs pos="0">
                      <a:srgbClr val="292929">
                        <a:lumMod val="90000"/>
                        <a:lumOff val="10000"/>
                      </a:srgbClr>
                    </a:gs>
                    <a:gs pos="86000">
                      <a:srgbClr val="292929">
                        <a:lumMod val="90000"/>
                        <a:lumOff val="10000"/>
                      </a:srgbClr>
                    </a:gs>
                  </a:gsLst>
                  <a:lin ang="5400000" scaled="0"/>
                </a:gradFill>
              </a:rPr>
              <a:t>Cloud service</a:t>
            </a:r>
            <a:r>
              <a:rPr lang="zh-CN" altLang="en-US" sz="1600" dirty="0">
                <a:gradFill>
                  <a:gsLst>
                    <a:gs pos="0">
                      <a:srgbClr val="292929">
                        <a:lumMod val="90000"/>
                        <a:lumOff val="10000"/>
                      </a:srgbClr>
                    </a:gs>
                    <a:gs pos="86000">
                      <a:srgbClr val="292929">
                        <a:lumMod val="90000"/>
                        <a:lumOff val="10000"/>
                      </a:srgbClr>
                    </a:gs>
                  </a:gsLst>
                  <a:lin ang="5400000" scaled="0"/>
                </a:gradFill>
              </a:rPr>
              <a:t>增加</a:t>
            </a:r>
            <a:r>
              <a:rPr lang="zh-CN" altLang="en-US" sz="1600" dirty="0" smtClean="0">
                <a:gradFill>
                  <a:gsLst>
                    <a:gs pos="0">
                      <a:srgbClr val="292929">
                        <a:lumMod val="90000"/>
                        <a:lumOff val="10000"/>
                      </a:srgbClr>
                    </a:gs>
                    <a:gs pos="86000">
                      <a:srgbClr val="292929">
                        <a:lumMod val="90000"/>
                        <a:lumOff val="10000"/>
                      </a:srgbClr>
                    </a:gs>
                  </a:gsLst>
                  <a:lin ang="5400000" scaled="0"/>
                </a:gradFill>
              </a:rPr>
              <a:t>了一个类实现</a:t>
            </a:r>
            <a:r>
              <a:rPr lang="en-US" altLang="zh-CN" sz="1600" dirty="0" err="1" smtClean="0">
                <a:gradFill>
                  <a:gsLst>
                    <a:gs pos="0">
                      <a:srgbClr val="292929">
                        <a:lumMod val="90000"/>
                        <a:lumOff val="10000"/>
                      </a:srgbClr>
                    </a:gs>
                    <a:gs pos="86000">
                      <a:srgbClr val="292929">
                        <a:lumMod val="90000"/>
                        <a:lumOff val="10000"/>
                      </a:srgbClr>
                    </a:gs>
                  </a:gsLst>
                  <a:lin ang="5400000" scaled="0"/>
                </a:gradFill>
              </a:rPr>
              <a:t>onstart</a:t>
            </a:r>
            <a:r>
              <a:rPr lang="en-US" altLang="zh-CN"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err="1" smtClean="0">
                <a:gradFill>
                  <a:gsLst>
                    <a:gs pos="0">
                      <a:srgbClr val="292929">
                        <a:lumMod val="90000"/>
                        <a:lumOff val="10000"/>
                      </a:srgbClr>
                    </a:gs>
                    <a:gs pos="86000">
                      <a:srgbClr val="292929">
                        <a:lumMod val="90000"/>
                        <a:lumOff val="10000"/>
                      </a:srgbClr>
                    </a:gs>
                  </a:gsLst>
                  <a:lin ang="5400000" scaled="0"/>
                </a:gradFill>
              </a:rPr>
              <a:t>onstop</a:t>
            </a:r>
            <a:r>
              <a:rPr lang="en-US" altLang="zh-CN" sz="1600" dirty="0" smtClean="0">
                <a:gradFill>
                  <a:gsLst>
                    <a:gs pos="0">
                      <a:srgbClr val="292929">
                        <a:lumMod val="90000"/>
                        <a:lumOff val="10000"/>
                      </a:srgbClr>
                    </a:gs>
                    <a:gs pos="86000">
                      <a:srgbClr val="292929">
                        <a:lumMod val="90000"/>
                        <a:lumOff val="10000"/>
                      </a:srgbClr>
                    </a:gs>
                  </a:gsLst>
                  <a:lin ang="5400000" scaled="0"/>
                </a:gradFill>
              </a:rPr>
              <a:t>/run</a:t>
            </a:r>
            <a:r>
              <a:rPr lang="zh-CN" altLang="en-US" sz="1600" dirty="0" smtClean="0">
                <a:gradFill>
                  <a:gsLst>
                    <a:gs pos="0">
                      <a:srgbClr val="292929">
                        <a:lumMod val="90000"/>
                        <a:lumOff val="10000"/>
                      </a:srgbClr>
                    </a:gs>
                    <a:gs pos="86000">
                      <a:srgbClr val="292929">
                        <a:lumMod val="90000"/>
                        <a:lumOff val="10000"/>
                      </a:srgbClr>
                    </a:gs>
                  </a:gsLst>
                  <a:lin ang="5400000" scaled="0"/>
                </a:gradFill>
              </a:rPr>
              <a:t>方法</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en-US" altLang="zh-CN" sz="1600" dirty="0">
                <a:gradFill>
                  <a:gsLst>
                    <a:gs pos="0">
                      <a:srgbClr val="292929">
                        <a:lumMod val="90000"/>
                        <a:lumOff val="10000"/>
                      </a:srgbClr>
                    </a:gs>
                    <a:gs pos="86000">
                      <a:srgbClr val="292929">
                        <a:lumMod val="90000"/>
                        <a:lumOff val="10000"/>
                      </a:srgbClr>
                    </a:gs>
                  </a:gsLst>
                  <a:lin ang="5400000" scaled="0"/>
                </a:gradFill>
              </a:rPr>
              <a:t>Cloud </a:t>
            </a:r>
            <a:r>
              <a:rPr lang="en-US" altLang="zh-CN" sz="1600" dirty="0" smtClean="0">
                <a:gradFill>
                  <a:gsLst>
                    <a:gs pos="0">
                      <a:srgbClr val="292929">
                        <a:lumMod val="90000"/>
                        <a:lumOff val="10000"/>
                      </a:srgbClr>
                    </a:gs>
                    <a:gs pos="86000">
                      <a:srgbClr val="292929">
                        <a:lumMod val="90000"/>
                        <a:lumOff val="10000"/>
                      </a:srgbClr>
                    </a:gs>
                  </a:gsLst>
                  <a:lin ang="5400000" scaled="0"/>
                </a:gradFill>
              </a:rPr>
              <a:t>service</a:t>
            </a:r>
            <a:r>
              <a:rPr lang="zh-CN" altLang="en-US" sz="1600" dirty="0" smtClean="0">
                <a:gradFill>
                  <a:gsLst>
                    <a:gs pos="0">
                      <a:srgbClr val="292929">
                        <a:lumMod val="90000"/>
                        <a:lumOff val="10000"/>
                      </a:srgbClr>
                    </a:gs>
                    <a:gs pos="86000">
                      <a:srgbClr val="292929">
                        <a:lumMod val="90000"/>
                        <a:lumOff val="10000"/>
                      </a:srgbClr>
                    </a:gs>
                  </a:gsLst>
                  <a:lin ang="5400000" scaled="0"/>
                </a:gradFill>
              </a:rPr>
              <a:t>可以通过</a:t>
            </a:r>
            <a:r>
              <a:rPr lang="en-US" altLang="zh-CN" sz="1600" dirty="0" err="1" smtClean="0">
                <a:gradFill>
                  <a:gsLst>
                    <a:gs pos="0">
                      <a:srgbClr val="292929">
                        <a:lumMod val="90000"/>
                        <a:lumOff val="10000"/>
                      </a:srgbClr>
                    </a:gs>
                    <a:gs pos="86000">
                      <a:srgbClr val="292929">
                        <a:lumMod val="90000"/>
                        <a:lumOff val="10000"/>
                      </a:srgbClr>
                    </a:gs>
                  </a:gsLst>
                  <a:lin ang="5400000" scaled="0"/>
                </a:gradFill>
              </a:rPr>
              <a:t>RoleEnvironment</a:t>
            </a:r>
            <a:r>
              <a:rPr lang="zh-CN" altLang="en-US" sz="1600" dirty="0" smtClean="0">
                <a:gradFill>
                  <a:gsLst>
                    <a:gs pos="0">
                      <a:srgbClr val="292929">
                        <a:lumMod val="90000"/>
                        <a:lumOff val="10000"/>
                      </a:srgbClr>
                    </a:gs>
                    <a:gs pos="86000">
                      <a:srgbClr val="292929">
                        <a:lumMod val="90000"/>
                        <a:lumOff val="10000"/>
                      </a:srgbClr>
                    </a:gs>
                  </a:gsLst>
                  <a:lin ang="5400000" scaled="0"/>
                </a:gradFill>
              </a:rPr>
              <a:t>实例获得对</a:t>
            </a:r>
            <a:r>
              <a:rPr lang="en-US" altLang="zh-CN" sz="1600" dirty="0" smtClean="0">
                <a:gradFill>
                  <a:gsLst>
                    <a:gs pos="0">
                      <a:srgbClr val="292929">
                        <a:lumMod val="90000"/>
                        <a:lumOff val="10000"/>
                      </a:srgbClr>
                    </a:gs>
                    <a:gs pos="86000">
                      <a:srgbClr val="292929">
                        <a:lumMod val="90000"/>
                        <a:lumOff val="10000"/>
                      </a:srgbClr>
                    </a:gs>
                  </a:gsLst>
                  <a:lin ang="5400000" scaled="0"/>
                </a:gradFill>
              </a:rPr>
              <a:t>Role</a:t>
            </a:r>
            <a:r>
              <a:rPr lang="zh-CN" altLang="en-US" sz="1600" dirty="0" smtClean="0">
                <a:gradFill>
                  <a:gsLst>
                    <a:gs pos="0">
                      <a:srgbClr val="292929">
                        <a:lumMod val="90000"/>
                        <a:lumOff val="10000"/>
                      </a:srgbClr>
                    </a:gs>
                    <a:gs pos="86000">
                      <a:srgbClr val="292929">
                        <a:lumMod val="90000"/>
                        <a:lumOff val="10000"/>
                      </a:srgbClr>
                    </a:gs>
                  </a:gsLst>
                  <a:lin ang="5400000" scaled="0"/>
                </a:gradFill>
              </a:rPr>
              <a:t>环境的访问和控制</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r>
              <a:rPr lang="zh-CN" altLang="en-US" sz="1600" dirty="0" smtClean="0">
                <a:gradFill>
                  <a:gsLst>
                    <a:gs pos="0">
                      <a:srgbClr val="292929">
                        <a:lumMod val="90000"/>
                        <a:lumOff val="10000"/>
                      </a:srgbClr>
                    </a:gs>
                    <a:gs pos="86000">
                      <a:srgbClr val="292929">
                        <a:lumMod val="90000"/>
                        <a:lumOff val="10000"/>
                      </a:srgbClr>
                    </a:gs>
                  </a:gsLst>
                  <a:lin ang="5400000" scaled="0"/>
                </a:gradFill>
              </a:rPr>
              <a:t>开发</a:t>
            </a:r>
            <a:r>
              <a:rPr lang="en-US" altLang="zh-CN" sz="1600" dirty="0" smtClean="0">
                <a:gradFill>
                  <a:gsLst>
                    <a:gs pos="0">
                      <a:srgbClr val="292929">
                        <a:lumMod val="90000"/>
                        <a:lumOff val="10000"/>
                      </a:srgbClr>
                    </a:gs>
                    <a:gs pos="86000">
                      <a:srgbClr val="292929">
                        <a:lumMod val="90000"/>
                        <a:lumOff val="10000"/>
                      </a:srgbClr>
                    </a:gs>
                  </a:gsLst>
                  <a:lin ang="5400000" scaled="0"/>
                </a:gradFill>
              </a:rPr>
              <a:t>Cloud service</a:t>
            </a:r>
            <a:r>
              <a:rPr lang="zh-CN" altLang="en-US" sz="1600" dirty="0" smtClean="0">
                <a:gradFill>
                  <a:gsLst>
                    <a:gs pos="0">
                      <a:srgbClr val="292929">
                        <a:lumMod val="90000"/>
                        <a:lumOff val="10000"/>
                      </a:srgbClr>
                    </a:gs>
                    <a:gs pos="86000">
                      <a:srgbClr val="292929">
                        <a:lumMod val="90000"/>
                        <a:lumOff val="10000"/>
                      </a:srgbClr>
                    </a:gs>
                  </a:gsLst>
                  <a:lin ang="5400000" scaled="0"/>
                </a:gradFill>
              </a:rPr>
              <a:t>需要注意什么？</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zh-CN" altLang="en-US" sz="1600" dirty="0" smtClean="0">
                <a:gradFill>
                  <a:gsLst>
                    <a:gs pos="0">
                      <a:srgbClr val="292929">
                        <a:lumMod val="90000"/>
                        <a:lumOff val="10000"/>
                      </a:srgbClr>
                    </a:gs>
                    <a:gs pos="86000">
                      <a:srgbClr val="292929">
                        <a:lumMod val="90000"/>
                        <a:lumOff val="10000"/>
                      </a:srgbClr>
                    </a:gs>
                  </a:gsLst>
                  <a:lin ang="5400000" scaled="0"/>
                </a:gradFill>
              </a:rPr>
              <a:t>不要在代码中硬编码</a:t>
            </a:r>
            <a:r>
              <a:rPr lang="en-US" altLang="zh-CN" sz="1600" dirty="0" smtClean="0">
                <a:gradFill>
                  <a:gsLst>
                    <a:gs pos="0">
                      <a:srgbClr val="292929">
                        <a:lumMod val="90000"/>
                        <a:lumOff val="10000"/>
                      </a:srgbClr>
                    </a:gs>
                    <a:gs pos="86000">
                      <a:srgbClr val="292929">
                        <a:lumMod val="90000"/>
                        <a:lumOff val="10000"/>
                      </a:srgbClr>
                    </a:gs>
                  </a:gsLst>
                  <a:lin ang="5400000" scaled="0"/>
                </a:gradFill>
              </a:rPr>
              <a:t>IP</a:t>
            </a:r>
            <a:r>
              <a:rPr lang="zh-CN" altLang="en-US" sz="1600" dirty="0" smtClean="0">
                <a:gradFill>
                  <a:gsLst>
                    <a:gs pos="0">
                      <a:srgbClr val="292929">
                        <a:lumMod val="90000"/>
                        <a:lumOff val="10000"/>
                      </a:srgbClr>
                    </a:gs>
                    <a:gs pos="86000">
                      <a:srgbClr val="292929">
                        <a:lumMod val="90000"/>
                        <a:lumOff val="10000"/>
                      </a:srgbClr>
                    </a:gs>
                  </a:gsLst>
                  <a:lin ang="5400000" scaled="0"/>
                </a:gradFill>
              </a:rPr>
              <a:t>地址、数据库连接，所有对外部对象的引用都放在</a:t>
            </a:r>
            <a:r>
              <a:rPr lang="en-US" altLang="zh-CN" sz="1600" dirty="0" err="1" smtClean="0">
                <a:gradFill>
                  <a:gsLst>
                    <a:gs pos="0">
                      <a:srgbClr val="292929">
                        <a:lumMod val="90000"/>
                        <a:lumOff val="10000"/>
                      </a:srgbClr>
                    </a:gs>
                    <a:gs pos="86000">
                      <a:srgbClr val="292929">
                        <a:lumMod val="90000"/>
                        <a:lumOff val="10000"/>
                      </a:srgbClr>
                    </a:gs>
                  </a:gsLst>
                  <a:lin ang="5400000" scaled="0"/>
                </a:gradFill>
              </a:rPr>
              <a:t>cscfg</a:t>
            </a:r>
            <a:r>
              <a:rPr lang="zh-CN" altLang="en-US" sz="1600" dirty="0" smtClean="0">
                <a:gradFill>
                  <a:gsLst>
                    <a:gs pos="0">
                      <a:srgbClr val="292929">
                        <a:lumMod val="90000"/>
                        <a:lumOff val="10000"/>
                      </a:srgbClr>
                    </a:gs>
                    <a:gs pos="86000">
                      <a:srgbClr val="292929">
                        <a:lumMod val="90000"/>
                        <a:lumOff val="10000"/>
                      </a:srgbClr>
                    </a:gs>
                  </a:gsLst>
                  <a:lin ang="5400000" scaled="0"/>
                </a:gradFill>
              </a:rPr>
              <a:t>里</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zh-CN" altLang="en-US" sz="1600" dirty="0" smtClean="0">
                <a:gradFill>
                  <a:gsLst>
                    <a:gs pos="0">
                      <a:srgbClr val="292929">
                        <a:lumMod val="90000"/>
                        <a:lumOff val="10000"/>
                      </a:srgbClr>
                    </a:gs>
                    <a:gs pos="86000">
                      <a:srgbClr val="292929">
                        <a:lumMod val="90000"/>
                        <a:lumOff val="10000"/>
                      </a:srgbClr>
                    </a:gs>
                  </a:gsLst>
                  <a:lin ang="5400000" scaled="0"/>
                </a:gradFill>
              </a:rPr>
              <a:t>不要在本机保留任何状态和数据</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zh-CN" altLang="en-US" sz="1600" dirty="0">
                <a:gradFill>
                  <a:gsLst>
                    <a:gs pos="0">
                      <a:srgbClr val="292929">
                        <a:lumMod val="90000"/>
                        <a:lumOff val="10000"/>
                      </a:srgbClr>
                    </a:gs>
                    <a:gs pos="86000">
                      <a:srgbClr val="292929">
                        <a:lumMod val="90000"/>
                        <a:lumOff val="10000"/>
                      </a:srgbClr>
                    </a:gs>
                  </a:gsLst>
                  <a:lin ang="5400000" scaled="0"/>
                </a:gradFill>
              </a:rPr>
              <a:t>虚</a:t>
            </a:r>
            <a:r>
              <a:rPr lang="zh-CN" altLang="en-US" sz="1600" dirty="0" smtClean="0">
                <a:gradFill>
                  <a:gsLst>
                    <a:gs pos="0">
                      <a:srgbClr val="292929">
                        <a:lumMod val="90000"/>
                        <a:lumOff val="10000"/>
                      </a:srgbClr>
                    </a:gs>
                    <a:gs pos="86000">
                      <a:srgbClr val="292929">
                        <a:lumMod val="90000"/>
                        <a:lumOff val="10000"/>
                      </a:srgbClr>
                    </a:gs>
                  </a:gsLst>
                  <a:lin ang="5400000" scaled="0"/>
                </a:gradFill>
              </a:rPr>
              <a:t>机数量动态可变，需确保应用能动态均衡负载</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zh-CN" altLang="en-US" sz="1600" dirty="0" smtClean="0">
                <a:gradFill>
                  <a:gsLst>
                    <a:gs pos="0">
                      <a:srgbClr val="292929">
                        <a:lumMod val="90000"/>
                        <a:lumOff val="10000"/>
                      </a:srgbClr>
                    </a:gs>
                    <a:gs pos="86000">
                      <a:srgbClr val="292929">
                        <a:lumMod val="90000"/>
                        <a:lumOff val="10000"/>
                      </a:srgbClr>
                    </a:gs>
                  </a:gsLst>
                  <a:lin ang="5400000" scaled="0"/>
                </a:gradFill>
              </a:rPr>
              <a:t>不要采用主</a:t>
            </a:r>
            <a:r>
              <a:rPr lang="en-US" altLang="zh-CN" sz="1600" dirty="0" smtClean="0">
                <a:gradFill>
                  <a:gsLst>
                    <a:gs pos="0">
                      <a:srgbClr val="292929">
                        <a:lumMod val="90000"/>
                        <a:lumOff val="10000"/>
                      </a:srgbClr>
                    </a:gs>
                    <a:gs pos="86000">
                      <a:srgbClr val="292929">
                        <a:lumMod val="90000"/>
                        <a:lumOff val="10000"/>
                      </a:srgbClr>
                    </a:gs>
                  </a:gsLst>
                  <a:lin ang="5400000" scaled="0"/>
                </a:gradFill>
              </a:rPr>
              <a:t>-</a:t>
            </a:r>
            <a:r>
              <a:rPr lang="zh-CN" altLang="en-US" sz="1600" dirty="0" smtClean="0">
                <a:gradFill>
                  <a:gsLst>
                    <a:gs pos="0">
                      <a:srgbClr val="292929">
                        <a:lumMod val="90000"/>
                        <a:lumOff val="10000"/>
                      </a:srgbClr>
                    </a:gs>
                    <a:gs pos="86000">
                      <a:srgbClr val="292929">
                        <a:lumMod val="90000"/>
                        <a:lumOff val="10000"/>
                      </a:srgbClr>
                    </a:gs>
                  </a:gsLst>
                  <a:lin ang="5400000" scaled="0"/>
                </a:gradFill>
              </a:rPr>
              <a:t>备方式提供高可用性</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r>
              <a:rPr lang="zh-CN" altLang="en-US" sz="1600" dirty="0" smtClean="0">
                <a:gradFill>
                  <a:gsLst>
                    <a:gs pos="0">
                      <a:srgbClr val="292929">
                        <a:lumMod val="90000"/>
                        <a:lumOff val="10000"/>
                      </a:srgbClr>
                    </a:gs>
                    <a:gs pos="86000">
                      <a:srgbClr val="292929">
                        <a:lumMod val="90000"/>
                        <a:lumOff val="10000"/>
                      </a:srgbClr>
                    </a:gs>
                  </a:gsLst>
                  <a:lin ang="5400000" scaled="0"/>
                </a:gradFill>
              </a:rPr>
              <a:t>如何在</a:t>
            </a:r>
            <a:r>
              <a:rPr lang="en-US" altLang="zh-CN" sz="1600" dirty="0" smtClean="0">
                <a:gradFill>
                  <a:gsLst>
                    <a:gs pos="0">
                      <a:srgbClr val="292929">
                        <a:lumMod val="90000"/>
                        <a:lumOff val="10000"/>
                      </a:srgbClr>
                    </a:gs>
                    <a:gs pos="86000">
                      <a:srgbClr val="292929">
                        <a:lumMod val="90000"/>
                        <a:lumOff val="10000"/>
                      </a:srgbClr>
                    </a:gs>
                  </a:gsLst>
                  <a:lin ang="5400000" scaled="0"/>
                </a:gradFill>
              </a:rPr>
              <a:t>Cloud service</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中运行非</a:t>
            </a:r>
            <a:r>
              <a:rPr lang="en-US" altLang="zh-CN" sz="1600" dirty="0" smtClean="0">
                <a:gradFill>
                  <a:gsLst>
                    <a:gs pos="0">
                      <a:srgbClr val="292929">
                        <a:lumMod val="90000"/>
                        <a:lumOff val="10000"/>
                      </a:srgbClr>
                    </a:gs>
                    <a:gs pos="86000">
                      <a:srgbClr val="292929">
                        <a:lumMod val="90000"/>
                        <a:lumOff val="10000"/>
                      </a:srgbClr>
                    </a:gs>
                  </a:gsLst>
                  <a:lin ang="5400000" scaled="0"/>
                </a:gradFill>
              </a:rPr>
              <a:t>.NET</a:t>
            </a:r>
            <a:r>
              <a:rPr lang="zh-CN" altLang="en-US" sz="1600" dirty="0" smtClean="0">
                <a:gradFill>
                  <a:gsLst>
                    <a:gs pos="0">
                      <a:srgbClr val="292929">
                        <a:lumMod val="90000"/>
                        <a:lumOff val="10000"/>
                      </a:srgbClr>
                    </a:gs>
                    <a:gs pos="86000">
                      <a:srgbClr val="292929">
                        <a:lumMod val="90000"/>
                        <a:lumOff val="10000"/>
                      </a:srgbClr>
                    </a:gs>
                  </a:gsLst>
                  <a:lin ang="5400000" scaled="0"/>
                </a:gradFill>
              </a:rPr>
              <a:t>应用</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zh-CN" altLang="en-US" sz="1600" dirty="0" smtClean="0">
                <a:gradFill>
                  <a:gsLst>
                    <a:gs pos="0">
                      <a:srgbClr val="292929">
                        <a:lumMod val="90000"/>
                        <a:lumOff val="10000"/>
                      </a:srgbClr>
                    </a:gs>
                    <a:gs pos="86000">
                      <a:srgbClr val="292929">
                        <a:lumMod val="90000"/>
                        <a:lumOff val="10000"/>
                      </a:srgbClr>
                    </a:gs>
                  </a:gsLst>
                  <a:lin ang="5400000" scaled="0"/>
                </a:gradFill>
              </a:rPr>
              <a:t>开发一个脚本，实现应用的静默安装、配置和运行</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zh-CN" altLang="en-US" sz="1600" dirty="0" smtClean="0">
                <a:gradFill>
                  <a:gsLst>
                    <a:gs pos="0">
                      <a:srgbClr val="292929">
                        <a:lumMod val="90000"/>
                        <a:lumOff val="10000"/>
                      </a:srgbClr>
                    </a:gs>
                    <a:gs pos="86000">
                      <a:srgbClr val="292929">
                        <a:lumMod val="90000"/>
                        <a:lumOff val="10000"/>
                      </a:srgbClr>
                    </a:gs>
                  </a:gsLst>
                  <a:lin ang="5400000" scaled="0"/>
                </a:gradFill>
              </a:rPr>
              <a:t>开发另一个脚本，实现该应用的关闭</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a:p>
            <a:pPr marL="917557" lvl="1" indent="-460375">
              <a:lnSpc>
                <a:spcPct val="90000"/>
              </a:lnSpc>
              <a:spcBef>
                <a:spcPct val="20000"/>
              </a:spcBef>
              <a:buSzPct val="80000"/>
              <a:buBlip>
                <a:blip r:embed="rId2"/>
              </a:buBlip>
            </a:pPr>
            <a:r>
              <a:rPr lang="zh-CN" altLang="en-US" sz="1600" dirty="0" smtClean="0">
                <a:gradFill>
                  <a:gsLst>
                    <a:gs pos="0">
                      <a:srgbClr val="292929">
                        <a:lumMod val="90000"/>
                        <a:lumOff val="10000"/>
                      </a:srgbClr>
                    </a:gs>
                    <a:gs pos="86000">
                      <a:srgbClr val="292929">
                        <a:lumMod val="90000"/>
                        <a:lumOff val="10000"/>
                      </a:srgbClr>
                    </a:gs>
                  </a:gsLst>
                  <a:lin ang="5400000" scaled="0"/>
                </a:gradFill>
              </a:rPr>
              <a:t>修改</a:t>
            </a:r>
            <a:r>
              <a:rPr lang="en-US" altLang="zh-CN"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err="1" smtClean="0">
                <a:gradFill>
                  <a:gsLst>
                    <a:gs pos="0">
                      <a:srgbClr val="292929">
                        <a:lumMod val="90000"/>
                        <a:lumOff val="10000"/>
                      </a:srgbClr>
                    </a:gs>
                    <a:gs pos="86000">
                      <a:srgbClr val="292929">
                        <a:lumMod val="90000"/>
                        <a:lumOff val="10000"/>
                      </a:srgbClr>
                    </a:gs>
                  </a:gsLst>
                  <a:lin ang="5400000" scaled="0"/>
                </a:gradFill>
              </a:rPr>
              <a:t>csdef</a:t>
            </a:r>
            <a:r>
              <a:rPr lang="zh-CN" altLang="en-US" sz="1600" dirty="0" smtClean="0">
                <a:gradFill>
                  <a:gsLst>
                    <a:gs pos="0">
                      <a:srgbClr val="292929">
                        <a:lumMod val="90000"/>
                        <a:lumOff val="10000"/>
                      </a:srgbClr>
                    </a:gs>
                    <a:gs pos="86000">
                      <a:srgbClr val="292929">
                        <a:lumMod val="90000"/>
                        <a:lumOff val="10000"/>
                      </a:srgbClr>
                    </a:gs>
                  </a:gsLst>
                  <a:lin ang="5400000" scaled="0"/>
                </a:gradFill>
              </a:rPr>
              <a:t>，添加这两个脚本</a:t>
            </a:r>
            <a:endParaRPr lang="en-US" altLang="zh-CN" sz="1600" dirty="0" smtClean="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3768232124"/>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899452782"/>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32"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2" name="Title 1"/>
          <p:cNvSpPr>
            <a:spLocks noGrp="1"/>
          </p:cNvSpPr>
          <p:nvPr>
            <p:ph type="title"/>
            <p:custDataLst>
              <p:tags r:id="rId3"/>
            </p:custDataLst>
          </p:nvPr>
        </p:nvSpPr>
        <p:spPr/>
        <p:txBody>
          <a:bodyPr/>
          <a:lstStyle/>
          <a:p>
            <a:r>
              <a:rPr lang="en-US" dirty="0" smtClean="0"/>
              <a:t>Summary</a:t>
            </a:r>
            <a:endParaRPr lang="en-US" dirty="0"/>
          </a:p>
        </p:txBody>
      </p:sp>
      <p:sp>
        <p:nvSpPr>
          <p:cNvPr id="5" name="Rectangle 4"/>
          <p:cNvSpPr/>
          <p:nvPr/>
        </p:nvSpPr>
        <p:spPr>
          <a:xfrm>
            <a:off x="517526" y="1463674"/>
            <a:ext cx="11158538" cy="480377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3" name="Content Placeholder 2"/>
          <p:cNvSpPr>
            <a:spLocks noGrp="1"/>
          </p:cNvSpPr>
          <p:nvPr>
            <p:ph sz="quarter" idx="10"/>
            <p:custDataLst>
              <p:tags r:id="rId4"/>
            </p:custDataLst>
          </p:nvPr>
        </p:nvSpPr>
        <p:spPr>
          <a:xfrm>
            <a:off x="709703" y="1555179"/>
            <a:ext cx="11018382" cy="3385542"/>
          </a:xfrm>
        </p:spPr>
        <p:txBody>
          <a:bodyPr/>
          <a:lstStyle/>
          <a:p>
            <a:r>
              <a:rPr lang="en-US" sz="3600" dirty="0" smtClean="0">
                <a:solidFill>
                  <a:schemeClr val="accent2">
                    <a:alpha val="99000"/>
                  </a:schemeClr>
                </a:solidFill>
                <a:latin typeface="Segoe UI Light" pitchFamily="34" charset="0"/>
              </a:rPr>
              <a:t>Cloud Service is for multi-tier online services</a:t>
            </a:r>
          </a:p>
          <a:p>
            <a:r>
              <a:rPr lang="en-US" sz="3600" dirty="0" smtClean="0">
                <a:solidFill>
                  <a:schemeClr val="accent2">
                    <a:alpha val="99000"/>
                  </a:schemeClr>
                </a:solidFill>
                <a:latin typeface="Segoe UI Light" pitchFamily="34" charset="0"/>
              </a:rPr>
              <a:t>Service model defines service shape</a:t>
            </a:r>
          </a:p>
          <a:p>
            <a:r>
              <a:rPr lang="en-US" sz="3600" dirty="0" smtClean="0">
                <a:solidFill>
                  <a:schemeClr val="accent2">
                    <a:alpha val="99000"/>
                  </a:schemeClr>
                </a:solidFill>
                <a:latin typeface="Segoe UI Light" pitchFamily="34" charset="0"/>
              </a:rPr>
              <a:t>Service configuration defines service scale</a:t>
            </a:r>
          </a:p>
          <a:p>
            <a:r>
              <a:rPr lang="en-US" sz="3600" dirty="0" smtClean="0">
                <a:solidFill>
                  <a:schemeClr val="accent2">
                    <a:alpha val="99000"/>
                  </a:schemeClr>
                </a:solidFill>
                <a:latin typeface="Segoe UI Light" pitchFamily="34" charset="0"/>
              </a:rPr>
              <a:t>Selectable VM Sizes</a:t>
            </a:r>
          </a:p>
          <a:p>
            <a:r>
              <a:rPr lang="en-US" sz="3600" dirty="0" smtClean="0">
                <a:solidFill>
                  <a:schemeClr val="accent2">
                    <a:alpha val="99000"/>
                  </a:schemeClr>
                </a:solidFill>
                <a:latin typeface="Segoe UI Light" pitchFamily="34" charset="0"/>
              </a:rPr>
              <a:t>Upgrading and Deployment</a:t>
            </a:r>
            <a:endParaRPr lang="en-US" sz="3600" dirty="0">
              <a:solidFill>
                <a:schemeClr val="accent2">
                  <a:alpha val="99000"/>
                </a:schemeClr>
              </a:solidFill>
              <a:latin typeface="Segoe UI Light" pitchFamily="34" charset="0"/>
            </a:endParaRPr>
          </a:p>
        </p:txBody>
      </p:sp>
      <p:sp>
        <p:nvSpPr>
          <p:cNvPr id="6" name="Freeform 18"/>
          <p:cNvSpPr>
            <a:spLocks noEditPoints="1"/>
          </p:cNvSpPr>
          <p:nvPr/>
        </p:nvSpPr>
        <p:spPr bwMode="black">
          <a:xfrm>
            <a:off x="9099031" y="1970088"/>
            <a:ext cx="2094420" cy="2555172"/>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tx2"/>
          </a:solidFill>
          <a:ln>
            <a:noFill/>
          </a:ln>
        </p:spPr>
        <p:txBody>
          <a:bodyPr vert="horz" wrap="square" lIns="82305" tIns="41153" rIns="82305" bIns="41153" numCol="1" anchor="t" anchorCtr="0" compatLnSpc="1">
            <a:prstTxWarp prst="textNoShape">
              <a:avLst/>
            </a:prstTxWarp>
          </a:bodyPr>
          <a:lstStyle/>
          <a:p>
            <a:endParaRPr lang="en-US" sz="1600" dirty="0"/>
          </a:p>
        </p:txBody>
      </p:sp>
    </p:spTree>
    <p:extLst>
      <p:ext uri="{BB962C8B-B14F-4D97-AF65-F5344CB8AC3E}">
        <p14:creationId xmlns:p14="http://schemas.microsoft.com/office/powerpoint/2010/main" val="1317571045"/>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p:cNvSpPr>
            <a:spLocks noGrp="1"/>
          </p:cNvSpPr>
          <p:nvPr>
            <p:ph type="body" sz="quarter" idx="4294967295"/>
          </p:nvPr>
        </p:nvSpPr>
        <p:spPr>
          <a:xfrm>
            <a:off x="6062202" y="1100278"/>
            <a:ext cx="5591175" cy="5539978"/>
          </a:xfrm>
        </p:spPr>
        <p:txBody>
          <a:bodyPr/>
          <a:lstStyle/>
          <a:p>
            <a:pPr marL="0" indent="0">
              <a:buNone/>
            </a:pPr>
            <a:r>
              <a:rPr lang="zh-CN" altLang="en-US" sz="1600" dirty="0" smtClean="0"/>
              <a:t>中文主页</a:t>
            </a:r>
            <a:endParaRPr lang="en-US" altLang="zh-CN" sz="1600" dirty="0" smtClean="0"/>
          </a:p>
          <a:p>
            <a:pPr marL="0" indent="0">
              <a:buNone/>
            </a:pPr>
            <a:r>
              <a:rPr lang="en-US" sz="1600" dirty="0" smtClean="0">
                <a:hlinkClick r:id="rId3"/>
              </a:rPr>
              <a:t>http</a:t>
            </a:r>
            <a:r>
              <a:rPr lang="en-US" sz="1600" dirty="0">
                <a:hlinkClick r:id="rId3"/>
              </a:rPr>
              <a:t>://www.windowsazure.com/zh-cn</a:t>
            </a:r>
            <a:r>
              <a:rPr lang="en-US" sz="1600" dirty="0" smtClean="0">
                <a:hlinkClick r:id="rId3"/>
              </a:rPr>
              <a:t>/</a:t>
            </a:r>
            <a:r>
              <a:rPr lang="en-US" sz="1600" dirty="0" smtClean="0"/>
              <a:t> </a:t>
            </a:r>
          </a:p>
          <a:p>
            <a:pPr marL="0" indent="0">
              <a:buNone/>
            </a:pPr>
            <a:endParaRPr lang="en-US" sz="1600" dirty="0"/>
          </a:p>
          <a:p>
            <a:pPr marL="0" indent="0">
              <a:buNone/>
            </a:pPr>
            <a:r>
              <a:rPr lang="zh-CN" altLang="en-US" sz="1600" dirty="0" smtClean="0"/>
              <a:t>培训及实习材料下载</a:t>
            </a:r>
            <a:r>
              <a:rPr lang="en-US" altLang="zh-CN" sz="1600" dirty="0">
                <a:hlinkClick r:id="rId4"/>
              </a:rPr>
              <a:t>http://</a:t>
            </a:r>
            <a:r>
              <a:rPr lang="en-US" altLang="zh-CN" sz="1600" dirty="0" smtClean="0">
                <a:hlinkClick r:id="rId4"/>
              </a:rPr>
              <a:t>www.microsoft.com/en-us/download/details.aspx?id=8396</a:t>
            </a:r>
            <a:r>
              <a:rPr lang="en-US" altLang="zh-CN" sz="1600" dirty="0" smtClean="0"/>
              <a:t> </a:t>
            </a:r>
          </a:p>
          <a:p>
            <a:pPr marL="0" indent="0">
              <a:buNone/>
            </a:pPr>
            <a:endParaRPr lang="en-US" sz="1600" dirty="0"/>
          </a:p>
          <a:p>
            <a:pPr marL="0" indent="0">
              <a:buNone/>
            </a:pPr>
            <a:r>
              <a:rPr lang="zh-CN" altLang="en-US" sz="1600" dirty="0" smtClean="0"/>
              <a:t>讨论区</a:t>
            </a:r>
            <a:r>
              <a:rPr lang="en-US" altLang="zh-CN" sz="1600" dirty="0">
                <a:hlinkClick r:id="rId5"/>
              </a:rPr>
              <a:t>http://</a:t>
            </a:r>
            <a:r>
              <a:rPr lang="en-US" altLang="zh-CN" sz="1600" dirty="0" smtClean="0">
                <a:hlinkClick r:id="rId5"/>
              </a:rPr>
              <a:t>social.msdn.microsoft.com/Forums/zh-CN/windowsazurezhchs/threads</a:t>
            </a:r>
            <a:r>
              <a:rPr lang="en-US" altLang="zh-CN" sz="1600" dirty="0" smtClean="0"/>
              <a:t> </a:t>
            </a:r>
          </a:p>
          <a:p>
            <a:pPr marL="0" indent="0">
              <a:buNone/>
            </a:pPr>
            <a:endParaRPr lang="en-US" sz="1600" dirty="0" smtClean="0"/>
          </a:p>
          <a:p>
            <a:pPr marL="0" indent="0">
              <a:buNone/>
            </a:pPr>
            <a:r>
              <a:rPr lang="zh-CN" altLang="en-US" sz="1600" dirty="0"/>
              <a:t>博客：</a:t>
            </a:r>
            <a:endParaRPr lang="en-US" altLang="zh-CN" sz="1600" dirty="0"/>
          </a:p>
          <a:p>
            <a:pPr marL="0" indent="0">
              <a:buNone/>
            </a:pPr>
            <a:r>
              <a:rPr lang="en-US" altLang="zh-CN" sz="1600" dirty="0">
                <a:hlinkClick r:id="rId6"/>
              </a:rPr>
              <a:t>http://blogs.msdn.com/b/azchina/</a:t>
            </a:r>
            <a:endParaRPr lang="en-US" altLang="zh-CN" sz="1600" dirty="0"/>
          </a:p>
          <a:p>
            <a:pPr marL="0" indent="0">
              <a:buNone/>
            </a:pPr>
            <a:r>
              <a:rPr lang="en-US" sz="1600" dirty="0">
                <a:hlinkClick r:id="rId7"/>
              </a:rPr>
              <a:t>http://blog.csdn.net/azurechina</a:t>
            </a:r>
            <a:r>
              <a:rPr lang="en-US" sz="1600" dirty="0"/>
              <a:t> </a:t>
            </a:r>
          </a:p>
          <a:p>
            <a:pPr marL="0" indent="0">
              <a:buNone/>
            </a:pPr>
            <a:endParaRPr lang="en-US" sz="1600" dirty="0" smtClean="0"/>
          </a:p>
          <a:p>
            <a:pPr marL="0" indent="0">
              <a:buNone/>
            </a:pPr>
            <a:r>
              <a:rPr lang="en-US" altLang="zh-CN" sz="1600" dirty="0" smtClean="0"/>
              <a:t>QQ</a:t>
            </a:r>
            <a:r>
              <a:rPr lang="zh-CN" altLang="en-US" sz="1600" dirty="0" smtClean="0"/>
              <a:t>组：</a:t>
            </a:r>
            <a:r>
              <a:rPr lang="en-US" sz="1600" dirty="0" smtClean="0"/>
              <a:t>289913970</a:t>
            </a:r>
          </a:p>
          <a:p>
            <a:pPr marL="0" indent="0">
              <a:buNone/>
            </a:pPr>
            <a:r>
              <a:rPr lang="zh-CN" altLang="en-US" sz="1600" dirty="0"/>
              <a:t>新浪微</a:t>
            </a:r>
            <a:r>
              <a:rPr lang="zh-CN" altLang="en-US" sz="1600" dirty="0" smtClean="0"/>
              <a:t>博：微软云计算</a:t>
            </a:r>
            <a:endParaRPr lang="en-US" sz="1600" dirty="0" smtClean="0"/>
          </a:p>
        </p:txBody>
      </p:sp>
      <p:pic>
        <p:nvPicPr>
          <p:cNvPr id="2" name="Picture 1"/>
          <p:cNvPicPr>
            <a:picLocks noChangeAspect="1"/>
          </p:cNvPicPr>
          <p:nvPr/>
        </p:nvPicPr>
        <p:blipFill rotWithShape="1">
          <a:blip r:embed="rId8">
            <a:extLst>
              <a:ext uri="{BEBA8EAE-BF5A-486C-A8C5-ECC9F3942E4B}">
                <a14:imgProps xmlns:a14="http://schemas.microsoft.com/office/drawing/2010/main">
                  <a14:imgLayer r:embed="rId9">
                    <a14:imgEffect>
                      <a14:brightnessContrast bright="-62000"/>
                    </a14:imgEffect>
                  </a14:imgLayer>
                </a14:imgProps>
              </a:ext>
              <a:ext uri="{28A0092B-C50C-407E-A947-70E740481C1C}">
                <a14:useLocalDpi xmlns:a14="http://schemas.microsoft.com/office/drawing/2010/main" val="0"/>
              </a:ext>
            </a:extLst>
          </a:blip>
          <a:srcRect/>
          <a:stretch/>
        </p:blipFill>
        <p:spPr>
          <a:xfrm>
            <a:off x="935034" y="1023730"/>
            <a:ext cx="4772722" cy="5834270"/>
          </a:xfrm>
          <a:prstGeom prst="rect">
            <a:avLst/>
          </a:prstGeom>
        </p:spPr>
      </p:pic>
      <p:pic>
        <p:nvPicPr>
          <p:cNvPr id="3074"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17238"/>
          <a:stretch/>
        </p:blipFill>
        <p:spPr bwMode="auto">
          <a:xfrm>
            <a:off x="1155634" y="1317266"/>
            <a:ext cx="4347441" cy="2767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50139" y="290136"/>
            <a:ext cx="2031325" cy="646331"/>
          </a:xfrm>
          <a:prstGeom prst="rect">
            <a:avLst/>
          </a:prstGeom>
        </p:spPr>
        <p:txBody>
          <a:bodyPr wrap="none">
            <a:spAutoFit/>
          </a:bodyPr>
          <a:lstStyle/>
          <a:p>
            <a:r>
              <a:rPr lang="zh-CN" altLang="en-US" sz="3600" dirty="0" smtClean="0"/>
              <a:t>常用资源</a:t>
            </a:r>
            <a:endParaRPr lang="en-US" altLang="zh-CN" sz="3600" dirty="0"/>
          </a:p>
        </p:txBody>
      </p:sp>
      <p:pic>
        <p:nvPicPr>
          <p:cNvPr id="5" name="Picture 4"/>
          <p:cNvPicPr>
            <a:picLocks noChangeAspect="1"/>
          </p:cNvPicPr>
          <p:nvPr/>
        </p:nvPicPr>
        <p:blipFill rotWithShape="1">
          <a:blip r:embed="rId11"/>
          <a:srcRect b="12708"/>
          <a:stretch/>
        </p:blipFill>
        <p:spPr>
          <a:xfrm>
            <a:off x="1515359" y="1317266"/>
            <a:ext cx="3612071" cy="2782123"/>
          </a:xfrm>
          <a:prstGeom prst="rect">
            <a:avLst/>
          </a:prstGeom>
        </p:spPr>
      </p:pic>
    </p:spTree>
    <p:extLst>
      <p:ext uri="{BB962C8B-B14F-4D97-AF65-F5344CB8AC3E}">
        <p14:creationId xmlns:p14="http://schemas.microsoft.com/office/powerpoint/2010/main" val="3068961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334067353"/>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852"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0" y="0"/>
                        <a:ext cx="158750" cy="158750"/>
                      </a:xfrm>
                      <a:prstGeom prst="rect">
                        <a:avLst/>
                      </a:prstGeom>
                    </p:spPr>
                  </p:pic>
                </p:oleObj>
              </mc:Fallback>
            </mc:AlternateContent>
          </a:graphicData>
        </a:graphic>
      </p:graphicFrame>
    </p:spTree>
    <p:extLst>
      <p:ext uri="{BB962C8B-B14F-4D97-AF65-F5344CB8AC3E}">
        <p14:creationId xmlns:p14="http://schemas.microsoft.com/office/powerpoint/2010/main" val="2059056837"/>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1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3L3swBQBkE2skIx0Ya5cg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5rKWxCPQxkeOMkhyHMse5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Nrdie26ws0..eWODsZ1HT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o4XdO9_5L0qt2uIetRGts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NNLVtoYe02f10lz0Wu67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_9S5zw6dcUyEEC_CQiEbj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gbA4Ha7wD0Ka.2bqtfsnV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aM17zx5OyEm3N6If4Z6eS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pUBMnsC5EkSibpt8tHO4G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ywXz88RTUCJi7XGQw_hD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eYmJsV9A70yWGtcl7.Npv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WUS_hPSJ40eZ4DFctBWik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9LDiOFjpKkSWytBgiHjcm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MrMesjBLmkC9z0iMtTvzB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eYmJsV9A70yWGtcl7.Npv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9LDiOFjpKkSWytBgiHjcm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MrMesjBLmkC9z0iMtTvzB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WRbko6g3KEuu48itS7jj1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Of6ic1BLhEOZRHY9vzdPV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zeLN9MH8Q0C35hr5IDnaM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zeLN9MH8Q0C35hr5IDnaM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JfBRWqKMc0idFhiSQVlKm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31uslV5RUUKFa7jI9eis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_pKIraBLyUimPGEmvin3D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SOtmRPJYDEmXuiYyKw5bD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itONjqEDgUCfmSRIp.sg2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em81md41keRrXVPIYRUQ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4w7zzrcsy0SKvIdd4Uj1Y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UZZUklck0im3O5wYm3xB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nIS.fyaglUStkBo8vPVgc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5ZuYbwBhnk2mVa4KfNYqp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xPbi3D46VEa69ua1v_QYo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eW501GfLqEmiYsB8jaMsY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A4MOKUzKqUSqR3za.u4tL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lV1FJqTBUEG38z8aNsUsX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paiOTkoka06k9eytrbek_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9Y4QeKAuiUGSXlYPeNoug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ox3Qp9UFEuO2zpCpi6o6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f_oOBIKWV0WpBQipM0WR8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qNcV7BhkhE2rG7wXmQHUm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Crc.p_A1iE6Et2i27jMwu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ouiYs8l9jk2pY6W2WFAch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IQAIKJuo2k6GRIHbLthNZ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DrDVOVFoe0KWi.3aarzT9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VFJ3hxq5xEOPHRu64zOLa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tctymIyq_ESs26mqSFC9P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vfMX1k2tukqROmaxHI1TK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Qvs68KRxCUiLb0O.7lRmm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EMfafZAalUicwuQPN4bWu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1ONeUhoiekqBEzayDAR4z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2yVgRbqSykyrgB5QhE1yj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IQAIKJuo2k6GRIHbLthNZ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IQAIKJuo2k6GRIHbLthNZ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tQjwjFT.eEefM8sBfZZ4P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tQjwjFT.eEefM8sBfZZ4P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2yVgRbqSykyrgB5QhE1yj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ouiYs8l9jk2pY6W2WFAch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qIdGUlJ8p0GgQmQgA8eBt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tctymIyq_ESs26mqSFC9P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ouiYs8l9jk2pY6W2WFAch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IQAIKJuo2k6GRIHbLthNZ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DrDVOVFoe0KWi.3aarzT9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FJ3hxq5xEOPHRu64zOLa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tctymIyq_ESs26mqSFC9Pg"/>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vfMX1k2tukqROmaxHI1TK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Qvs68KRxCUiLb0O.7lRmm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EMfafZAalUicwuQPN4bWu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1ONeUhoiekqBEzayDAR4z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2yVgRbqSykyrgB5QhE1yj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IQAIKJuo2k6GRIHbLthNZ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IQAIKJuo2k6GRIHbLthNZ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tQjwjFT.eEefM8sBfZZ4P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tQjwjFT.eEefM8sBfZZ4P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2yVgRbqSykyrgB5QhE1yj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uiYs8l9jk2pY6W2WFAch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qIdGUlJ8p0GgQmQgA8eBtw"/>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tctymIyq_ESs26mqSFC9P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ihwtAvKUpEuXNHtQ.aaak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zTds6kVNU0qwgrGXSa0rw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0gxVlCSAUUCzKxllMGUA8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8CWE0Nnn0a2QI.2ommRh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vwSh_t5Ly0W7MZOYFPhtV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yf5Dwhlio0.flO6yrYYJ7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ub9jjKE9gEuy6cd0OVcou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ea5cZaZsYEu7kahjEl4Ac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BZIebz58Ik67u6Wp0FgM8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yOeavHyEKUusv9vyBALbk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ujpJhWRfZ0.ByoBynT6zx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fmYYOnBonUWG5PJUBbgZSA"/>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0OrS_RRAf0W1gzHf9Txdi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7VdsSUw900OQvx93pY12u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NhkkJI9fakuoEpy4Li_VR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S.RrktgfeU.rAXWto2bOp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p3JJzPFUkk.0HnZbBb.LP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pNeMJqU3pE2koKjuKOooT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1c7YoYduL0e57GjzlP7BC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3irCAFD16E2bgFO.5DUQwg"/>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oUihWfG9LU2h9mRU7HczP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QacWcdo6o06rs3wuUsMGmg"/>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HIwv8AsdE0.4FEwioXB7yA"/>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QBgcYF31kUmbt8_aNAG2C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UcTdOtJBH0GEuSHihX6Wzw"/>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rMr6Q.vVfU2Msd7JUZli6g"/>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bnAIRKxNc06.ceVI4it9LQ"/>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l9vOJiHvZUGEJTuYYTUY9Q"/>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B5vYWA5hw0WTcBjQVF5PYQ"/>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jhg_s7N.YE.OF1x6rC8sN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XfRUx9MgjEGKLUUj_2FhPQ"/>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AEZkUBY1IECodHNdC9HrVg"/>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sv94_A.TOUu23bk55dClE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86m.6zbyOUaPnmseX0TR8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86m.6zbyOUaPnmseX0TR8w"/>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Z4.cuRvKBUy.44KjBtK6t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zwD.N5Y6QkKilOBYQGbd3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AgF2sgjS4UuyKBkf2pKY3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6Q2by9wHWUS8hmnL2hW4c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AgF2sgjS4UuyKBkf2pKY3w"/>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yb_49dqoIk6cWuZe8VUiA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albEiHr_7UefuFEyESclZg"/>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BLRNW28yek.d03qtT8zOB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5rKWxCPQxkeOMkhyHMse5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Sn.vgFI5LUi0uMfjd1L77Q"/>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Nrdie26ws0..eWODsZ1HTg"/>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7cE5ol9oykKo076q.tcMq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o4XdO9_5L0qt2uIetRGts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aNNLVtoYe02f10lz0Wu67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aM17zx5OyEm3N6If4Z6eS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pUBMnsC5EkSibpt8tHO4G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xywXz88RTUCJi7XGQw_hDA"/>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Nrdie26ws0..eWODsZ1HTg"/>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TJM__qgpP0yABri2K6yiAw"/>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o4XdO9_5L0qt2uIetRGts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aNNLVtoYe02f10lz0Wu67w"/>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ed_HikKs2E2Ug4D7baxD6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m5M4bJheUUekRQkOHswtDQ"/>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s0UtaVdhyUaHue11OGxKrw"/>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p1jF8hSFSU2g3k_gqPc97A"/>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fx0IXsFV.Eaoo7NkA3nTNg"/>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UxQJxIM7a0CtfJJ_ddX2h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2rhPUd1rhUSERP7I3u4R3A"/>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5ZdwR7pLR06.h_FwluaZrw"/>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6Ii_0WG8e0a1oH76sZjZTQ"/>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iVKAnNyOLkie_ea1wu_lI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xyxZVb.FZku3PuAF66zJeQ"/>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5hrR8p8OhEKZuO8vSqNdD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n1zzElNDjkeyjEsJVB2p8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yVn0niqzO0CVL.dbmtMk9g"/>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rwX2jGYR7k.L1tu9oAKa4Q"/>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qUBzNEPw3EqEuY0X4BP6Mw"/>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VObX5acboEi0sBZxDSSW.g"/>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vnkgy4dm2E.yx8kun71Heg"/>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zpX8HAZTNUa1eDJnfY02L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iV_15PI.u0mcy0ksW2gI1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kV4mXx5FlUmGaqsSK8VUZA"/>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zAyTNTu34ESOuWkvej0vtg"/>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if3gLbDsSE2CXpZywMv4IQ"/>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oOAgR4FaiEKcs3rMZ6Um8g"/>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CXtoFK.IIEiJZ4GVcgmltA"/>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Ua8ErTtd6U.xTCfbrM9Dkw"/>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_e99pWVGQUevHCwLOHWv9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hM0n44d0bUyQg0tFrX_iyg"/>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White with Consolas font for code slides">
  <a:themeElements>
    <a:clrScheme name="Custom 12">
      <a:dk1>
        <a:srgbClr val="292929"/>
      </a:dk1>
      <a:lt1>
        <a:srgbClr val="FFFFFF"/>
      </a:lt1>
      <a:dk2>
        <a:srgbClr val="5F5F5F"/>
      </a:dk2>
      <a:lt2>
        <a:srgbClr val="DDDDDD"/>
      </a:lt2>
      <a:accent1>
        <a:srgbClr val="FFBE00"/>
      </a:accent1>
      <a:accent2>
        <a:srgbClr val="00AEEF"/>
      </a:accent2>
      <a:accent3>
        <a:srgbClr val="910091"/>
      </a:accent3>
      <a:accent4>
        <a:srgbClr val="00A600"/>
      </a:accent4>
      <a:accent5>
        <a:srgbClr val="FF0000"/>
      </a:accent5>
      <a:accent6>
        <a:srgbClr val="0071BC"/>
      </a:accent6>
      <a:hlink>
        <a:srgbClr val="0000A6"/>
      </a:hlink>
      <a:folHlink>
        <a:srgbClr val="0071BC"/>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3.xml><?xml version="1.0" encoding="utf-8"?>
<a:theme xmlns:a="http://schemas.openxmlformats.org/drawingml/2006/main" name="Accent Color Transition Slides">
  <a:themeElements>
    <a:clrScheme name="DevCamp-Template">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err="1" smtClean="0">
            <a:gradFill>
              <a:gsLst>
                <a:gs pos="2917">
                  <a:schemeClr val="tx1"/>
                </a:gs>
                <a:gs pos="30000">
                  <a:schemeClr val="tx1"/>
                </a:gs>
              </a:gsLst>
              <a:lin ang="5400000" scaled="0"/>
            </a:gra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MS1444_Windows Azure Template 16x9_r08b</Template>
  <TotalTime>1289</TotalTime>
  <Words>4530</Words>
  <Application>Microsoft Office PowerPoint</Application>
  <PresentationFormat>Custom</PresentationFormat>
  <Paragraphs>880</Paragraphs>
  <Slides>38</Slides>
  <Notes>34</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38</vt:i4>
      </vt:variant>
    </vt:vector>
  </HeadingPairs>
  <TitlesOfParts>
    <vt:vector size="52" baseType="lpstr">
      <vt:lpstr>MS PGothic</vt:lpstr>
      <vt:lpstr>Segoe Light</vt:lpstr>
      <vt:lpstr>宋体</vt:lpstr>
      <vt:lpstr>新宋体</vt:lpstr>
      <vt:lpstr>Arial</vt:lpstr>
      <vt:lpstr>Calibri</vt:lpstr>
      <vt:lpstr>Consolas</vt:lpstr>
      <vt:lpstr>Segoe UI</vt:lpstr>
      <vt:lpstr>Segoe UI Light</vt:lpstr>
      <vt:lpstr>Wingdings</vt:lpstr>
      <vt:lpstr>MS1444_Windows Azure Template 16x9_r08b</vt:lpstr>
      <vt:lpstr>White with Consolas font for code slides</vt:lpstr>
      <vt:lpstr>Accent Color Transition Slides</vt:lpstr>
      <vt:lpstr>think-cell Slide</vt:lpstr>
      <vt:lpstr>Windows Azure Cloud Service</vt:lpstr>
      <vt:lpstr>一个程序的上线运行需要什么？</vt:lpstr>
      <vt:lpstr>Azure Cloud Service 是一个整合管理的运行环境</vt:lpstr>
      <vt:lpstr>支持丰富的应用类型</vt:lpstr>
      <vt:lpstr>一个例子</vt:lpstr>
      <vt:lpstr>该例子移植到Azure后</vt:lpstr>
      <vt:lpstr>为了提高集群的可用性，虚拟机会被部署到不同的故障域和升级域中</vt:lpstr>
      <vt:lpstr>Fault Domain示意 Example role with nine virtual machines distributed across three fault domains</vt:lpstr>
      <vt:lpstr>构建高可扩展、高可用的Azure应用 将状态信息、数据存储在Azure的各种数据服务上</vt:lpstr>
      <vt:lpstr>PowerPoint Presentation</vt:lpstr>
      <vt:lpstr>一个典型的应用</vt:lpstr>
      <vt:lpstr>Cloud services</vt:lpstr>
      <vt:lpstr>如何选择服务</vt:lpstr>
      <vt:lpstr>Windows Azure SDKs and Tools</vt:lpstr>
      <vt:lpstr>Windows Azure for .Net Developers</vt:lpstr>
      <vt:lpstr>Role Lifecycle</vt:lpstr>
      <vt:lpstr>针对.NET Role，可以编写一个类自定义Role在不同阶段的行为</vt:lpstr>
      <vt:lpstr>针对非.NET Role，可以在配置文件中自定义 Role在不同阶段的行为</vt:lpstr>
      <vt:lpstr>Worker Role Patterns</vt:lpstr>
      <vt:lpstr>Web Role</vt:lpstr>
      <vt:lpstr>Cloud Service的3个部署文件</vt:lpstr>
      <vt:lpstr>Service Definition</vt:lpstr>
      <vt:lpstr>Service Definition</vt:lpstr>
      <vt:lpstr>Service Configuration</vt:lpstr>
      <vt:lpstr>Service Configuration</vt:lpstr>
      <vt:lpstr>VM Size in Windows Azure</vt:lpstr>
      <vt:lpstr>Choosing Your VM Size</vt:lpstr>
      <vt:lpstr>Cloud service网络配置</vt:lpstr>
      <vt:lpstr>本地磁盘仅用于存储临时数据</vt:lpstr>
      <vt:lpstr>不建议直接用绝对路径访问本地磁盘，应采用RoleEnvironment获得访问路径</vt:lpstr>
      <vt:lpstr>VIP Swap</vt:lpstr>
      <vt:lpstr>日志诊断信息Diagnostics</vt:lpstr>
      <vt:lpstr>Diagnostic Data Locations</vt:lpstr>
      <vt:lpstr>Cloud services:  将一个现有.NET应用发布为Cloud Service</vt:lpstr>
      <vt:lpstr>一些常见问题</vt:lpstr>
      <vt:lpstr>Summary</vt:lpstr>
      <vt:lpstr>PowerPoint Presentation</vt:lpstr>
      <vt:lpstr>PowerPoint Presentation</vt:lpstr>
    </vt:vector>
  </TitlesOfParts>
  <Manager>&lt;Content Manager Name Here&gt;</Manager>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Azure Cloud Services</dc:title>
  <dc:subject>&lt;Event Name Here&gt;</dc:subject>
  <dc:creator>Haishi Bai</dc:creator>
  <dc:description>This presentation covers the basic concepts of Windows Azure Cloud Services such as roles, instances and configuration.
by Haishi Bai
</dc:description>
  <cp:lastModifiedBy>Xing Fang (SHAUN)</cp:lastModifiedBy>
  <cp:revision>175</cp:revision>
  <dcterms:created xsi:type="dcterms:W3CDTF">2011-12-07T03:47:39Z</dcterms:created>
  <dcterms:modified xsi:type="dcterms:W3CDTF">2014-04-22T05:54:28Z</dcterms:modified>
  <cp:version>1.7.3</cp:version>
</cp:coreProperties>
</file>