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30" r:id="rId1"/>
  </p:sldMasterIdLst>
  <p:notesMasterIdLst>
    <p:notesMasterId r:id="rId18"/>
  </p:notesMasterIdLst>
  <p:handoutMasterIdLst>
    <p:handoutMasterId r:id="rId19"/>
  </p:handoutMasterIdLst>
  <p:sldIdLst>
    <p:sldId id="330" r:id="rId2"/>
    <p:sldId id="514" r:id="rId3"/>
    <p:sldId id="515" r:id="rId4"/>
    <p:sldId id="516" r:id="rId5"/>
    <p:sldId id="534" r:id="rId6"/>
    <p:sldId id="517" r:id="rId7"/>
    <p:sldId id="518" r:id="rId8"/>
    <p:sldId id="519" r:id="rId9"/>
    <p:sldId id="520" r:id="rId10"/>
    <p:sldId id="521" r:id="rId11"/>
    <p:sldId id="535" r:id="rId12"/>
    <p:sldId id="536" r:id="rId13"/>
    <p:sldId id="537" r:id="rId14"/>
    <p:sldId id="538" r:id="rId15"/>
    <p:sldId id="530" r:id="rId16"/>
    <p:sldId id="528" r:id="rId17"/>
  </p:sldIdLst>
  <p:sldSz cx="12188825" cy="6858000"/>
  <p:notesSz cx="6858000" cy="9296400"/>
  <p:embeddedFontLst>
    <p:embeddedFont>
      <p:font typeface="微软雅黑" panose="020B0503020204020204" pitchFamily="34" charset="-122"/>
      <p:regular r:id="rId20"/>
      <p:bold r:id="rId21"/>
    </p:embeddedFont>
    <p:embeddedFont>
      <p:font typeface="Segoe UI Light" panose="020B0502040204020203" pitchFamily="34" charset="0"/>
      <p:regular r:id="rId22"/>
      <p:italic r:id="rId23"/>
    </p:embeddedFont>
    <p:embeddedFont>
      <p:font typeface="微软雅黑" panose="020B0503020204020204" pitchFamily="34" charset="-122"/>
      <p:regular r:id="rId20"/>
      <p:bold r:id="rId21"/>
    </p:embeddedFont>
    <p:embeddedFont>
      <p:font typeface="Segoe UI" panose="020B0502040204020203" pitchFamily="34" charset="0"/>
      <p:regular r:id="rId24"/>
      <p:bold r:id="rId25"/>
      <p:italic r:id="rId26"/>
      <p:boldItalic r:id="rId27"/>
    </p:embeddedFont>
  </p:embeddedFontLst>
  <p:defaultTextStyle>
    <a:defPPr>
      <a:defRPr lang="en-US"/>
    </a:defPPr>
    <a:lvl1pPr algn="l" defTabSz="1217613" rtl="0" eaLnBrk="0" fontAlgn="base" hangingPunct="0">
      <a:spcBef>
        <a:spcPct val="0"/>
      </a:spcBef>
      <a:spcAft>
        <a:spcPct val="0"/>
      </a:spcAft>
      <a:defRPr sz="2400" kern="1200">
        <a:solidFill>
          <a:schemeClr val="tx1"/>
        </a:solidFill>
        <a:latin typeface="Segoe UI" panose="020B0502040204020203" pitchFamily="34" charset="0"/>
        <a:ea typeface="+mn-ea"/>
        <a:cs typeface="+mn-cs"/>
      </a:defRPr>
    </a:lvl1pPr>
    <a:lvl2pPr marL="608013" indent="-150813" algn="l" defTabSz="1217613" rtl="0" eaLnBrk="0" fontAlgn="base" hangingPunct="0">
      <a:spcBef>
        <a:spcPct val="0"/>
      </a:spcBef>
      <a:spcAft>
        <a:spcPct val="0"/>
      </a:spcAft>
      <a:defRPr sz="2400" kern="1200">
        <a:solidFill>
          <a:schemeClr val="tx1"/>
        </a:solidFill>
        <a:latin typeface="Segoe UI" panose="020B0502040204020203" pitchFamily="34" charset="0"/>
        <a:ea typeface="+mn-ea"/>
        <a:cs typeface="+mn-cs"/>
      </a:defRPr>
    </a:lvl2pPr>
    <a:lvl3pPr marL="1217613" indent="-303213" algn="l" defTabSz="1217613" rtl="0" eaLnBrk="0" fontAlgn="base" hangingPunct="0">
      <a:spcBef>
        <a:spcPct val="0"/>
      </a:spcBef>
      <a:spcAft>
        <a:spcPct val="0"/>
      </a:spcAft>
      <a:defRPr sz="2400" kern="1200">
        <a:solidFill>
          <a:schemeClr val="tx1"/>
        </a:solidFill>
        <a:latin typeface="Segoe UI" panose="020B0502040204020203" pitchFamily="34" charset="0"/>
        <a:ea typeface="+mn-ea"/>
        <a:cs typeface="+mn-cs"/>
      </a:defRPr>
    </a:lvl3pPr>
    <a:lvl4pPr marL="1827213" indent="-455613" algn="l" defTabSz="1217613" rtl="0" eaLnBrk="0" fontAlgn="base" hangingPunct="0">
      <a:spcBef>
        <a:spcPct val="0"/>
      </a:spcBef>
      <a:spcAft>
        <a:spcPct val="0"/>
      </a:spcAft>
      <a:defRPr sz="2400" kern="1200">
        <a:solidFill>
          <a:schemeClr val="tx1"/>
        </a:solidFill>
        <a:latin typeface="Segoe UI" panose="020B0502040204020203" pitchFamily="34" charset="0"/>
        <a:ea typeface="+mn-ea"/>
        <a:cs typeface="+mn-cs"/>
      </a:defRPr>
    </a:lvl4pPr>
    <a:lvl5pPr marL="2436813" indent="-608013" algn="l" defTabSz="1217613" rtl="0" eaLnBrk="0" fontAlgn="base" hangingPunct="0">
      <a:spcBef>
        <a:spcPct val="0"/>
      </a:spcBef>
      <a:spcAft>
        <a:spcPct val="0"/>
      </a:spcAft>
      <a:defRPr sz="2400" kern="1200">
        <a:solidFill>
          <a:schemeClr val="tx1"/>
        </a:solidFill>
        <a:latin typeface="Segoe UI" panose="020B0502040204020203" pitchFamily="34" charset="0"/>
        <a:ea typeface="+mn-ea"/>
        <a:cs typeface="+mn-cs"/>
      </a:defRPr>
    </a:lvl5pPr>
    <a:lvl6pPr marL="2286000" algn="l" defTabSz="914400" rtl="0" eaLnBrk="1" latinLnBrk="0" hangingPunct="1">
      <a:defRPr sz="2400" kern="1200">
        <a:solidFill>
          <a:schemeClr val="tx1"/>
        </a:solidFill>
        <a:latin typeface="Segoe UI" panose="020B0502040204020203" pitchFamily="34" charset="0"/>
        <a:ea typeface="+mn-ea"/>
        <a:cs typeface="+mn-cs"/>
      </a:defRPr>
    </a:lvl6pPr>
    <a:lvl7pPr marL="2743200" algn="l" defTabSz="914400" rtl="0" eaLnBrk="1" latinLnBrk="0" hangingPunct="1">
      <a:defRPr sz="2400" kern="1200">
        <a:solidFill>
          <a:schemeClr val="tx1"/>
        </a:solidFill>
        <a:latin typeface="Segoe UI" panose="020B0502040204020203" pitchFamily="34" charset="0"/>
        <a:ea typeface="+mn-ea"/>
        <a:cs typeface="+mn-cs"/>
      </a:defRPr>
    </a:lvl7pPr>
    <a:lvl8pPr marL="3200400" algn="l" defTabSz="914400" rtl="0" eaLnBrk="1" latinLnBrk="0" hangingPunct="1">
      <a:defRPr sz="2400" kern="1200">
        <a:solidFill>
          <a:schemeClr val="tx1"/>
        </a:solidFill>
        <a:latin typeface="Segoe UI" panose="020B0502040204020203" pitchFamily="34" charset="0"/>
        <a:ea typeface="+mn-ea"/>
        <a:cs typeface="+mn-cs"/>
      </a:defRPr>
    </a:lvl8pPr>
    <a:lvl9pPr marL="3657600" algn="l" defTabSz="914400" rtl="0" eaLnBrk="1" latinLnBrk="0" hangingPunct="1">
      <a:defRPr sz="2400" kern="1200">
        <a:solidFill>
          <a:schemeClr val="tx1"/>
        </a:solidFill>
        <a:latin typeface="Segoe UI" panose="020B05020402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11">
          <p15:clr>
            <a:srgbClr val="A4A3A4"/>
          </p15:clr>
        </p15:guide>
        <p15:guide id="3" orient="horz" pos="1199">
          <p15:clr>
            <a:srgbClr val="A4A3A4"/>
          </p15:clr>
        </p15:guide>
        <p15:guide id="4" orient="horz" pos="1487">
          <p15:clr>
            <a:srgbClr val="A4A3A4"/>
          </p15:clr>
        </p15:guide>
        <p15:guide id="5" orient="horz" pos="2729">
          <p15:clr>
            <a:srgbClr val="A4A3A4"/>
          </p15:clr>
        </p15:guide>
        <p15:guide id="6" orient="horz" pos="4176">
          <p15:clr>
            <a:srgbClr val="A4A3A4"/>
          </p15:clr>
        </p15:guide>
        <p15:guide id="7" pos="3839">
          <p15:clr>
            <a:srgbClr val="A4A3A4"/>
          </p15:clr>
        </p15:guide>
        <p15:guide id="8" pos="326">
          <p15:clr>
            <a:srgbClr val="A4A3A4"/>
          </p15:clr>
        </p15:guide>
        <p15:guide id="9" pos="7067">
          <p15:clr>
            <a:srgbClr val="A4A3A4"/>
          </p15:clr>
        </p15:guide>
        <p15:guide id="10" pos="7355">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64" autoAdjust="0"/>
    <p:restoredTop sz="95501" autoAdjust="0"/>
  </p:normalViewPr>
  <p:slideViewPr>
    <p:cSldViewPr snapToGrid="0">
      <p:cViewPr varScale="1">
        <p:scale>
          <a:sx n="81" d="100"/>
          <a:sy n="81" d="100"/>
        </p:scale>
        <p:origin x="912" y="90"/>
      </p:cViewPr>
      <p:guideLst>
        <p:guide orient="horz" pos="2160"/>
        <p:guide orient="horz" pos="911"/>
        <p:guide orient="horz" pos="1199"/>
        <p:guide orient="horz" pos="1487"/>
        <p:guide orient="horz" pos="2729"/>
        <p:guide orient="horz" pos="4176"/>
        <p:guide pos="3839"/>
        <p:guide pos="326"/>
        <p:guide pos="7067"/>
        <p:guide pos="7355"/>
      </p:guideLst>
    </p:cSldViewPr>
  </p:slideViewPr>
  <p:notesTextViewPr>
    <p:cViewPr>
      <p:scale>
        <a:sx n="100" d="100"/>
        <a:sy n="100" d="100"/>
      </p:scale>
      <p:origin x="0" y="0"/>
    </p:cViewPr>
  </p:notesTextViewPr>
  <p:sorterViewPr>
    <p:cViewPr>
      <p:scale>
        <a:sx n="100" d="100"/>
        <a:sy n="100" d="100"/>
      </p:scale>
      <p:origin x="0" y="30"/>
    </p:cViewPr>
  </p:sorterViewPr>
  <p:notesViewPr>
    <p:cSldViewPr snapToGrid="0">
      <p:cViewPr varScale="1">
        <p:scale>
          <a:sx n="69" d="100"/>
          <a:sy n="69" d="100"/>
        </p:scale>
        <p:origin x="3264" y="7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defTabSz="1218987" eaLnBrk="1" fontAlgn="auto" hangingPunct="1">
              <a:spcBef>
                <a:spcPts val="0"/>
              </a:spcBef>
              <a:spcAft>
                <a:spcPts val="0"/>
              </a:spcAft>
              <a:defRPr sz="1200" dirty="0" smtClean="0"/>
            </a:lvl1pPr>
          </a:lstStyle>
          <a:p>
            <a:pPr>
              <a:defRPr/>
            </a:pPr>
            <a:r>
              <a:rPr lang="en-US"/>
              <a:t>Windows Azure Overview</a:t>
            </a:r>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defTabSz="1218987" eaLnBrk="1" fontAlgn="auto" hangingPunct="1">
              <a:spcBef>
                <a:spcPts val="0"/>
              </a:spcBef>
              <a:spcAft>
                <a:spcPts val="0"/>
              </a:spcAft>
              <a:defRPr sz="1200" smtClean="0"/>
            </a:lvl1pPr>
          </a:lstStyle>
          <a:p>
            <a:pPr>
              <a:defRPr/>
            </a:pPr>
            <a:fld id="{6DD7BFE3-D0E1-43DA-B23D-16D2E0797673}" type="datetimeFigureOut">
              <a:rPr lang="en-US"/>
              <a:pPr>
                <a:defRPr/>
              </a:pPr>
              <a:t>4/3/2014</a:t>
            </a:fld>
            <a:endParaRPr lang="en-US" dirty="0"/>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defTabSz="1218987" eaLnBrk="1" fontAlgn="auto" hangingPunct="1">
              <a:spcBef>
                <a:spcPts val="0"/>
              </a:spcBef>
              <a:spcAft>
                <a:spcPts val="0"/>
              </a:spcAft>
              <a:defRPr sz="1200" dirty="0"/>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defTabSz="1218987" eaLnBrk="1" fontAlgn="auto" hangingPunct="1">
              <a:spcBef>
                <a:spcPts val="0"/>
              </a:spcBef>
              <a:spcAft>
                <a:spcPts val="0"/>
              </a:spcAft>
              <a:defRPr sz="1200" smtClean="0"/>
            </a:lvl1pPr>
          </a:lstStyle>
          <a:p>
            <a:pPr>
              <a:defRPr/>
            </a:pPr>
            <a:fld id="{CD2A4B24-1AAB-4853-99E8-55A0F8651DEA}" type="slidenum">
              <a:rPr lang="en-US"/>
              <a:pPr>
                <a:defRPr/>
              </a:pPr>
              <a:t>‹#›</a:t>
            </a:fld>
            <a:endParaRPr lang="en-US" dirty="0"/>
          </a:p>
        </p:txBody>
      </p:sp>
    </p:spTree>
    <p:extLst>
      <p:ext uri="{BB962C8B-B14F-4D97-AF65-F5344CB8AC3E}">
        <p14:creationId xmlns:p14="http://schemas.microsoft.com/office/powerpoint/2010/main" val="26704515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defTabSz="1218987" eaLnBrk="1" fontAlgn="auto" hangingPunct="1">
              <a:spcBef>
                <a:spcPts val="0"/>
              </a:spcBef>
              <a:spcAft>
                <a:spcPts val="0"/>
              </a:spcAft>
              <a:defRPr sz="1200" dirty="0" smtClean="0">
                <a:latin typeface="Segoe UI" pitchFamily="34" charset="0"/>
              </a:defRPr>
            </a:lvl1pPr>
          </a:lstStyle>
          <a:p>
            <a:pPr>
              <a:defRPr/>
            </a:pPr>
            <a:r>
              <a:rPr lang="en-US"/>
              <a:t>Windows Azure Overview</a:t>
            </a:r>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defTabSz="1218987" eaLnBrk="1" fontAlgn="auto" hangingPunct="1">
              <a:spcBef>
                <a:spcPts val="0"/>
              </a:spcBef>
              <a:spcAft>
                <a:spcPts val="0"/>
              </a:spcAft>
              <a:defRPr sz="1200" smtClean="0">
                <a:latin typeface="Segoe UI" pitchFamily="34" charset="0"/>
              </a:defRPr>
            </a:lvl1pPr>
          </a:lstStyle>
          <a:p>
            <a:pPr>
              <a:defRPr/>
            </a:pPr>
            <a:fld id="{4BCFF7F0-6913-4512-BAB6-2394A737DCDC}" type="datetimeFigureOut">
              <a:rPr lang="en-US"/>
              <a:pPr>
                <a:defRPr/>
              </a:pPr>
              <a:t>4/3/2014</a:t>
            </a:fld>
            <a:endParaRPr lang="en-US" dirty="0"/>
          </a:p>
        </p:txBody>
      </p:sp>
      <p:sp>
        <p:nvSpPr>
          <p:cNvPr id="4" name="Slide Image Placeholder 3"/>
          <p:cNvSpPr>
            <a:spLocks noGrp="1" noRot="1" noChangeAspect="1"/>
          </p:cNvSpPr>
          <p:nvPr>
            <p:ph type="sldImg" idx="2"/>
          </p:nvPr>
        </p:nvSpPr>
        <p:spPr>
          <a:xfrm>
            <a:off x="331788" y="696913"/>
            <a:ext cx="6194425"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defTabSz="1218987" eaLnBrk="1" fontAlgn="auto" hangingPunct="1">
              <a:spcBef>
                <a:spcPts val="0"/>
              </a:spcBef>
              <a:spcAft>
                <a:spcPts val="0"/>
              </a:spcAft>
              <a:defRPr sz="1200" dirty="0">
                <a:latin typeface="Segoe UI" pitchFamily="34" charset="0"/>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defTabSz="1218987" eaLnBrk="1" fontAlgn="auto" hangingPunct="1">
              <a:spcBef>
                <a:spcPts val="0"/>
              </a:spcBef>
              <a:spcAft>
                <a:spcPts val="0"/>
              </a:spcAft>
              <a:defRPr sz="1200" smtClean="0">
                <a:latin typeface="Segoe UI" pitchFamily="34" charset="0"/>
              </a:defRPr>
            </a:lvl1pPr>
          </a:lstStyle>
          <a:p>
            <a:pPr>
              <a:defRPr/>
            </a:pPr>
            <a:fld id="{4EEB9473-5F84-4D09-B7D9-DCD28CE4CF4A}" type="slidenum">
              <a:rPr lang="en-US"/>
              <a:pPr>
                <a:defRPr/>
              </a:pPr>
              <a:t>‹#›</a:t>
            </a:fld>
            <a:endParaRPr lang="en-US" dirty="0"/>
          </a:p>
        </p:txBody>
      </p:sp>
    </p:spTree>
    <p:extLst>
      <p:ext uri="{BB962C8B-B14F-4D97-AF65-F5344CB8AC3E}">
        <p14:creationId xmlns:p14="http://schemas.microsoft.com/office/powerpoint/2010/main" val="535032642"/>
      </p:ext>
    </p:extLst>
  </p:cSld>
  <p:clrMap bg1="lt1" tx1="dk1" bg2="lt2" tx2="dk2" accent1="accent1" accent2="accent2" accent3="accent3" accent4="accent4" accent5="accent5" accent6="accent6" hlink="hlink" folHlink="folHlink"/>
  <p:notesStyle>
    <a:lvl1pPr algn="l" defTabSz="1217613" rtl="0" fontAlgn="base">
      <a:spcBef>
        <a:spcPct val="30000"/>
      </a:spcBef>
      <a:spcAft>
        <a:spcPct val="0"/>
      </a:spcAft>
      <a:defRPr sz="1600" kern="1200">
        <a:solidFill>
          <a:schemeClr val="tx1"/>
        </a:solidFill>
        <a:latin typeface="Segoe UI" pitchFamily="34" charset="0"/>
        <a:ea typeface="+mn-ea"/>
        <a:cs typeface="+mn-cs"/>
      </a:defRPr>
    </a:lvl1pPr>
    <a:lvl2pPr marL="608013" algn="l" defTabSz="1217613" rtl="0" fontAlgn="base">
      <a:spcBef>
        <a:spcPct val="30000"/>
      </a:spcBef>
      <a:spcAft>
        <a:spcPct val="0"/>
      </a:spcAft>
      <a:defRPr sz="1600" kern="1200">
        <a:solidFill>
          <a:schemeClr val="tx1"/>
        </a:solidFill>
        <a:latin typeface="Segoe UI" pitchFamily="34" charset="0"/>
        <a:ea typeface="+mn-ea"/>
        <a:cs typeface="+mn-cs"/>
      </a:defRPr>
    </a:lvl2pPr>
    <a:lvl3pPr marL="1217613" algn="l" defTabSz="1217613" rtl="0" fontAlgn="base">
      <a:spcBef>
        <a:spcPct val="30000"/>
      </a:spcBef>
      <a:spcAft>
        <a:spcPct val="0"/>
      </a:spcAft>
      <a:defRPr sz="1600" kern="1200">
        <a:solidFill>
          <a:schemeClr val="tx1"/>
        </a:solidFill>
        <a:latin typeface="Segoe UI" pitchFamily="34" charset="0"/>
        <a:ea typeface="+mn-ea"/>
        <a:cs typeface="+mn-cs"/>
      </a:defRPr>
    </a:lvl3pPr>
    <a:lvl4pPr marL="1827213" algn="l" defTabSz="1217613" rtl="0" fontAlgn="base">
      <a:spcBef>
        <a:spcPct val="30000"/>
      </a:spcBef>
      <a:spcAft>
        <a:spcPct val="0"/>
      </a:spcAft>
      <a:defRPr sz="1600" kern="1200">
        <a:solidFill>
          <a:schemeClr val="tx1"/>
        </a:solidFill>
        <a:latin typeface="Segoe UI" pitchFamily="34" charset="0"/>
        <a:ea typeface="+mn-ea"/>
        <a:cs typeface="+mn-cs"/>
      </a:defRPr>
    </a:lvl4pPr>
    <a:lvl5pPr marL="2436813" algn="l" defTabSz="1217613" rtl="0" fontAlgn="base">
      <a:spcBef>
        <a:spcPct val="30000"/>
      </a:spcBef>
      <a:spcAft>
        <a:spcPct val="0"/>
      </a:spcAft>
      <a:defRPr sz="1600" kern="1200">
        <a:solidFill>
          <a:schemeClr val="tx1"/>
        </a:solidFill>
        <a:latin typeface="Segoe UI" pitchFamily="34" charset="0"/>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Segoe UI" panose="020B0502040204020203" pitchFamily="34" charset="0"/>
              </a:defRPr>
            </a:lvl1pPr>
            <a:lvl2pPr marL="742950" indent="-285750">
              <a:defRPr sz="2400">
                <a:solidFill>
                  <a:schemeClr val="tx1"/>
                </a:solidFill>
                <a:latin typeface="Segoe UI" panose="020B0502040204020203" pitchFamily="34" charset="0"/>
              </a:defRPr>
            </a:lvl2pPr>
            <a:lvl3pPr marL="1143000" indent="-228600">
              <a:defRPr sz="2400">
                <a:solidFill>
                  <a:schemeClr val="tx1"/>
                </a:solidFill>
                <a:latin typeface="Segoe UI" panose="020B0502040204020203" pitchFamily="34" charset="0"/>
              </a:defRPr>
            </a:lvl3pPr>
            <a:lvl4pPr marL="1600200" indent="-228600">
              <a:defRPr sz="2400">
                <a:solidFill>
                  <a:schemeClr val="tx1"/>
                </a:solidFill>
                <a:latin typeface="Segoe UI" panose="020B0502040204020203" pitchFamily="34" charset="0"/>
              </a:defRPr>
            </a:lvl4pPr>
            <a:lvl5pPr marL="2057400" indent="-228600">
              <a:defRPr sz="2400">
                <a:solidFill>
                  <a:schemeClr val="tx1"/>
                </a:solidFill>
                <a:latin typeface="Segoe UI" panose="020B0502040204020203" pitchFamily="34" charset="0"/>
              </a:defRPr>
            </a:lvl5pPr>
            <a:lvl6pPr marL="2514600" indent="-228600" defTabSz="1217613" fontAlgn="base">
              <a:spcBef>
                <a:spcPct val="0"/>
              </a:spcBef>
              <a:spcAft>
                <a:spcPct val="0"/>
              </a:spcAft>
              <a:defRPr sz="2400">
                <a:solidFill>
                  <a:schemeClr val="tx1"/>
                </a:solidFill>
                <a:latin typeface="Segoe UI" panose="020B0502040204020203" pitchFamily="34" charset="0"/>
              </a:defRPr>
            </a:lvl6pPr>
            <a:lvl7pPr marL="2971800" indent="-228600" defTabSz="1217613" fontAlgn="base">
              <a:spcBef>
                <a:spcPct val="0"/>
              </a:spcBef>
              <a:spcAft>
                <a:spcPct val="0"/>
              </a:spcAft>
              <a:defRPr sz="2400">
                <a:solidFill>
                  <a:schemeClr val="tx1"/>
                </a:solidFill>
                <a:latin typeface="Segoe UI" panose="020B0502040204020203" pitchFamily="34" charset="0"/>
              </a:defRPr>
            </a:lvl7pPr>
            <a:lvl8pPr marL="3429000" indent="-228600" defTabSz="1217613" fontAlgn="base">
              <a:spcBef>
                <a:spcPct val="0"/>
              </a:spcBef>
              <a:spcAft>
                <a:spcPct val="0"/>
              </a:spcAft>
              <a:defRPr sz="2400">
                <a:solidFill>
                  <a:schemeClr val="tx1"/>
                </a:solidFill>
                <a:latin typeface="Segoe UI" panose="020B0502040204020203" pitchFamily="34" charset="0"/>
              </a:defRPr>
            </a:lvl8pPr>
            <a:lvl9pPr marL="3886200" indent="-228600" defTabSz="1217613" fontAlgn="base">
              <a:spcBef>
                <a:spcPct val="0"/>
              </a:spcBef>
              <a:spcAft>
                <a:spcPct val="0"/>
              </a:spcAft>
              <a:defRPr sz="2400">
                <a:solidFill>
                  <a:schemeClr val="tx1"/>
                </a:solidFill>
                <a:latin typeface="Segoe UI" panose="020B0502040204020203" pitchFamily="34" charset="0"/>
              </a:defRPr>
            </a:lvl9pPr>
          </a:lstStyle>
          <a:p>
            <a:pPr defTabSz="1217613" fontAlgn="base">
              <a:spcBef>
                <a:spcPct val="0"/>
              </a:spcBef>
              <a:spcAft>
                <a:spcPct val="0"/>
              </a:spcAft>
            </a:pPr>
            <a:fld id="{B974AC43-5F5D-479C-A368-C29DEF6BE8D7}" type="slidenum">
              <a:rPr lang="en-US" sz="1200"/>
              <a:pPr defTabSz="1217613" fontAlgn="base">
                <a:spcBef>
                  <a:spcPct val="0"/>
                </a:spcBef>
                <a:spcAft>
                  <a:spcPct val="0"/>
                </a:spcAft>
              </a:pPr>
              <a:t>1</a:t>
            </a:fld>
            <a:endParaRPr lang="en-US" sz="1200"/>
          </a:p>
        </p:txBody>
      </p:sp>
    </p:spTree>
    <p:extLst>
      <p:ext uri="{BB962C8B-B14F-4D97-AF65-F5344CB8AC3E}">
        <p14:creationId xmlns:p14="http://schemas.microsoft.com/office/powerpoint/2010/main" val="3681801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How would Chinese customers benefit from such a worldwide growth?  </a:t>
            </a:r>
          </a:p>
        </p:txBody>
      </p:sp>
      <p:sp>
        <p:nvSpPr>
          <p:cNvPr id="11059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400">
                <a:solidFill>
                  <a:schemeClr val="tx1"/>
                </a:solidFill>
                <a:latin typeface="Segoe UI" panose="020B0502040204020203" pitchFamily="34" charset="0"/>
              </a:defRPr>
            </a:lvl1pPr>
            <a:lvl2pPr marL="742950" indent="-285750">
              <a:defRPr sz="2400">
                <a:solidFill>
                  <a:schemeClr val="tx1"/>
                </a:solidFill>
                <a:latin typeface="Segoe UI" panose="020B0502040204020203" pitchFamily="34" charset="0"/>
              </a:defRPr>
            </a:lvl2pPr>
            <a:lvl3pPr marL="1143000" indent="-228600">
              <a:defRPr sz="2400">
                <a:solidFill>
                  <a:schemeClr val="tx1"/>
                </a:solidFill>
                <a:latin typeface="Segoe UI" panose="020B0502040204020203" pitchFamily="34" charset="0"/>
              </a:defRPr>
            </a:lvl3pPr>
            <a:lvl4pPr marL="1600200" indent="-228600">
              <a:defRPr sz="2400">
                <a:solidFill>
                  <a:schemeClr val="tx1"/>
                </a:solidFill>
                <a:latin typeface="Segoe UI" panose="020B0502040204020203" pitchFamily="34" charset="0"/>
              </a:defRPr>
            </a:lvl4pPr>
            <a:lvl5pPr marL="2057400" indent="-228600">
              <a:defRPr sz="2400">
                <a:solidFill>
                  <a:schemeClr val="tx1"/>
                </a:solidFill>
                <a:latin typeface="Segoe UI" panose="020B0502040204020203" pitchFamily="34" charset="0"/>
              </a:defRPr>
            </a:lvl5pPr>
            <a:lvl6pPr marL="2514600" indent="-228600" defTabSz="1217613" fontAlgn="base">
              <a:spcBef>
                <a:spcPct val="0"/>
              </a:spcBef>
              <a:spcAft>
                <a:spcPct val="0"/>
              </a:spcAft>
              <a:defRPr sz="2400">
                <a:solidFill>
                  <a:schemeClr val="tx1"/>
                </a:solidFill>
                <a:latin typeface="Segoe UI" panose="020B0502040204020203" pitchFamily="34" charset="0"/>
              </a:defRPr>
            </a:lvl6pPr>
            <a:lvl7pPr marL="2971800" indent="-228600" defTabSz="1217613" fontAlgn="base">
              <a:spcBef>
                <a:spcPct val="0"/>
              </a:spcBef>
              <a:spcAft>
                <a:spcPct val="0"/>
              </a:spcAft>
              <a:defRPr sz="2400">
                <a:solidFill>
                  <a:schemeClr val="tx1"/>
                </a:solidFill>
                <a:latin typeface="Segoe UI" panose="020B0502040204020203" pitchFamily="34" charset="0"/>
              </a:defRPr>
            </a:lvl7pPr>
            <a:lvl8pPr marL="3429000" indent="-228600" defTabSz="1217613" fontAlgn="base">
              <a:spcBef>
                <a:spcPct val="0"/>
              </a:spcBef>
              <a:spcAft>
                <a:spcPct val="0"/>
              </a:spcAft>
              <a:defRPr sz="2400">
                <a:solidFill>
                  <a:schemeClr val="tx1"/>
                </a:solidFill>
                <a:latin typeface="Segoe UI" panose="020B0502040204020203" pitchFamily="34" charset="0"/>
              </a:defRPr>
            </a:lvl8pPr>
            <a:lvl9pPr marL="3886200" indent="-228600" defTabSz="1217613" fontAlgn="base">
              <a:spcBef>
                <a:spcPct val="0"/>
              </a:spcBef>
              <a:spcAft>
                <a:spcPct val="0"/>
              </a:spcAft>
              <a:defRPr sz="2400">
                <a:solidFill>
                  <a:schemeClr val="tx1"/>
                </a:solidFill>
                <a:latin typeface="Segoe UI" panose="020B0502040204020203" pitchFamily="34" charset="0"/>
              </a:defRPr>
            </a:lvl9pPr>
          </a:lstStyle>
          <a:p>
            <a:pPr defTabSz="1217613" fontAlgn="base">
              <a:spcBef>
                <a:spcPct val="0"/>
              </a:spcBef>
              <a:spcAft>
                <a:spcPct val="0"/>
              </a:spcAft>
            </a:pPr>
            <a:endParaRPr lang="en-US" sz="1200">
              <a:solidFill>
                <a:srgbClr val="000000"/>
              </a:solidFill>
            </a:endParaRPr>
          </a:p>
        </p:txBody>
      </p:sp>
      <p:sp>
        <p:nvSpPr>
          <p:cNvPr id="5" name="Footer Placeholder 4"/>
          <p:cNvSpPr>
            <a:spLocks noGrp="1"/>
          </p:cNvSpPr>
          <p:nvPr>
            <p:ph type="ftr" sz="quarter" idx="4"/>
          </p:nvPr>
        </p:nvSpPr>
        <p:spPr>
          <a:xfrm>
            <a:off x="0" y="8829967"/>
            <a:ext cx="2971800" cy="464820"/>
          </a:xfrm>
        </p:spPr>
        <p:txBody>
          <a:bodyPr/>
          <a:lstStyle/>
          <a:p>
            <a:pPr defTabSz="932929" eaLnBrk="0" hangingPunct="0">
              <a:defRPr/>
            </a:pPr>
            <a:r>
              <a:rPr lang="en-US" sz="400" smtClean="0">
                <a:gradFill>
                  <a:gsLst>
                    <a:gs pos="0">
                      <a:prstClr val="black"/>
                    </a:gs>
                    <a:gs pos="100000">
                      <a:prstClr val="black"/>
                    </a:gs>
                  </a:gsLst>
                  <a:lin ang="5400000" scaled="0"/>
                </a:gradFill>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29" eaLnBrk="0" hangingPunct="0">
              <a:defRPr/>
            </a:pPr>
            <a:r>
              <a:rPr lang="en-US" sz="400" smtClean="0">
                <a:gradFill>
                  <a:gsLst>
                    <a:gs pos="0">
                      <a:prstClr val="black"/>
                    </a:gs>
                    <a:gs pos="100000">
                      <a:prstClr val="black"/>
                    </a:gs>
                  </a:gsLst>
                  <a:lin ang="5400000" scaled="0"/>
                </a:gradFill>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10598" name="Date Placeholder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400">
                <a:solidFill>
                  <a:schemeClr val="tx1"/>
                </a:solidFill>
                <a:latin typeface="Segoe UI" panose="020B0502040204020203" pitchFamily="34" charset="0"/>
              </a:defRPr>
            </a:lvl1pPr>
            <a:lvl2pPr marL="742950" indent="-285750">
              <a:defRPr sz="2400">
                <a:solidFill>
                  <a:schemeClr val="tx1"/>
                </a:solidFill>
                <a:latin typeface="Segoe UI" panose="020B0502040204020203" pitchFamily="34" charset="0"/>
              </a:defRPr>
            </a:lvl2pPr>
            <a:lvl3pPr marL="1143000" indent="-228600">
              <a:defRPr sz="2400">
                <a:solidFill>
                  <a:schemeClr val="tx1"/>
                </a:solidFill>
                <a:latin typeface="Segoe UI" panose="020B0502040204020203" pitchFamily="34" charset="0"/>
              </a:defRPr>
            </a:lvl3pPr>
            <a:lvl4pPr marL="1600200" indent="-228600">
              <a:defRPr sz="2400">
                <a:solidFill>
                  <a:schemeClr val="tx1"/>
                </a:solidFill>
                <a:latin typeface="Segoe UI" panose="020B0502040204020203" pitchFamily="34" charset="0"/>
              </a:defRPr>
            </a:lvl4pPr>
            <a:lvl5pPr marL="2057400" indent="-228600">
              <a:defRPr sz="2400">
                <a:solidFill>
                  <a:schemeClr val="tx1"/>
                </a:solidFill>
                <a:latin typeface="Segoe UI" panose="020B0502040204020203" pitchFamily="34" charset="0"/>
              </a:defRPr>
            </a:lvl5pPr>
            <a:lvl6pPr marL="2514600" indent="-228600" defTabSz="1217613" fontAlgn="base">
              <a:spcBef>
                <a:spcPct val="0"/>
              </a:spcBef>
              <a:spcAft>
                <a:spcPct val="0"/>
              </a:spcAft>
              <a:defRPr sz="2400">
                <a:solidFill>
                  <a:schemeClr val="tx1"/>
                </a:solidFill>
                <a:latin typeface="Segoe UI" panose="020B0502040204020203" pitchFamily="34" charset="0"/>
              </a:defRPr>
            </a:lvl6pPr>
            <a:lvl7pPr marL="2971800" indent="-228600" defTabSz="1217613" fontAlgn="base">
              <a:spcBef>
                <a:spcPct val="0"/>
              </a:spcBef>
              <a:spcAft>
                <a:spcPct val="0"/>
              </a:spcAft>
              <a:defRPr sz="2400">
                <a:solidFill>
                  <a:schemeClr val="tx1"/>
                </a:solidFill>
                <a:latin typeface="Segoe UI" panose="020B0502040204020203" pitchFamily="34" charset="0"/>
              </a:defRPr>
            </a:lvl7pPr>
            <a:lvl8pPr marL="3429000" indent="-228600" defTabSz="1217613" fontAlgn="base">
              <a:spcBef>
                <a:spcPct val="0"/>
              </a:spcBef>
              <a:spcAft>
                <a:spcPct val="0"/>
              </a:spcAft>
              <a:defRPr sz="2400">
                <a:solidFill>
                  <a:schemeClr val="tx1"/>
                </a:solidFill>
                <a:latin typeface="Segoe UI" panose="020B0502040204020203" pitchFamily="34" charset="0"/>
              </a:defRPr>
            </a:lvl8pPr>
            <a:lvl9pPr marL="3886200" indent="-228600" defTabSz="1217613" fontAlgn="base">
              <a:spcBef>
                <a:spcPct val="0"/>
              </a:spcBef>
              <a:spcAft>
                <a:spcPct val="0"/>
              </a:spcAft>
              <a:defRPr sz="2400">
                <a:solidFill>
                  <a:schemeClr val="tx1"/>
                </a:solidFill>
                <a:latin typeface="Segoe UI" panose="020B0502040204020203" pitchFamily="34" charset="0"/>
              </a:defRPr>
            </a:lvl9pPr>
          </a:lstStyle>
          <a:p>
            <a:pPr defTabSz="1217613" fontAlgn="base">
              <a:spcBef>
                <a:spcPct val="0"/>
              </a:spcBef>
              <a:spcAft>
                <a:spcPct val="0"/>
              </a:spcAft>
            </a:pPr>
            <a:fld id="{CAA50454-F055-4CCB-B044-B6C2F348170F}" type="datetime1">
              <a:rPr lang="en-US" sz="1200">
                <a:solidFill>
                  <a:srgbClr val="000000"/>
                </a:solidFill>
              </a:rPr>
              <a:pPr defTabSz="1217613" fontAlgn="base">
                <a:spcBef>
                  <a:spcPct val="0"/>
                </a:spcBef>
                <a:spcAft>
                  <a:spcPct val="0"/>
                </a:spcAft>
              </a:pPr>
              <a:t>4/3/2014</a:t>
            </a:fld>
            <a:endParaRPr lang="en-US" sz="1200">
              <a:solidFill>
                <a:srgbClr val="000000"/>
              </a:solidFill>
            </a:endParaRPr>
          </a:p>
        </p:txBody>
      </p:sp>
      <p:sp>
        <p:nvSpPr>
          <p:cNvPr id="110599"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Segoe UI" panose="020B0502040204020203" pitchFamily="34" charset="0"/>
              </a:defRPr>
            </a:lvl1pPr>
            <a:lvl2pPr marL="742950" indent="-285750">
              <a:defRPr sz="2400">
                <a:solidFill>
                  <a:schemeClr val="tx1"/>
                </a:solidFill>
                <a:latin typeface="Segoe UI" panose="020B0502040204020203" pitchFamily="34" charset="0"/>
              </a:defRPr>
            </a:lvl2pPr>
            <a:lvl3pPr marL="1143000" indent="-228600">
              <a:defRPr sz="2400">
                <a:solidFill>
                  <a:schemeClr val="tx1"/>
                </a:solidFill>
                <a:latin typeface="Segoe UI" panose="020B0502040204020203" pitchFamily="34" charset="0"/>
              </a:defRPr>
            </a:lvl3pPr>
            <a:lvl4pPr marL="1600200" indent="-228600">
              <a:defRPr sz="2400">
                <a:solidFill>
                  <a:schemeClr val="tx1"/>
                </a:solidFill>
                <a:latin typeface="Segoe UI" panose="020B0502040204020203" pitchFamily="34" charset="0"/>
              </a:defRPr>
            </a:lvl4pPr>
            <a:lvl5pPr marL="2057400" indent="-228600">
              <a:defRPr sz="2400">
                <a:solidFill>
                  <a:schemeClr val="tx1"/>
                </a:solidFill>
                <a:latin typeface="Segoe UI" panose="020B0502040204020203" pitchFamily="34" charset="0"/>
              </a:defRPr>
            </a:lvl5pPr>
            <a:lvl6pPr marL="2514600" indent="-228600" defTabSz="1217613" fontAlgn="base">
              <a:spcBef>
                <a:spcPct val="0"/>
              </a:spcBef>
              <a:spcAft>
                <a:spcPct val="0"/>
              </a:spcAft>
              <a:defRPr sz="2400">
                <a:solidFill>
                  <a:schemeClr val="tx1"/>
                </a:solidFill>
                <a:latin typeface="Segoe UI" panose="020B0502040204020203" pitchFamily="34" charset="0"/>
              </a:defRPr>
            </a:lvl6pPr>
            <a:lvl7pPr marL="2971800" indent="-228600" defTabSz="1217613" fontAlgn="base">
              <a:spcBef>
                <a:spcPct val="0"/>
              </a:spcBef>
              <a:spcAft>
                <a:spcPct val="0"/>
              </a:spcAft>
              <a:defRPr sz="2400">
                <a:solidFill>
                  <a:schemeClr val="tx1"/>
                </a:solidFill>
                <a:latin typeface="Segoe UI" panose="020B0502040204020203" pitchFamily="34" charset="0"/>
              </a:defRPr>
            </a:lvl7pPr>
            <a:lvl8pPr marL="3429000" indent="-228600" defTabSz="1217613" fontAlgn="base">
              <a:spcBef>
                <a:spcPct val="0"/>
              </a:spcBef>
              <a:spcAft>
                <a:spcPct val="0"/>
              </a:spcAft>
              <a:defRPr sz="2400">
                <a:solidFill>
                  <a:schemeClr val="tx1"/>
                </a:solidFill>
                <a:latin typeface="Segoe UI" panose="020B0502040204020203" pitchFamily="34" charset="0"/>
              </a:defRPr>
            </a:lvl8pPr>
            <a:lvl9pPr marL="3886200" indent="-228600" defTabSz="1217613" fontAlgn="base">
              <a:spcBef>
                <a:spcPct val="0"/>
              </a:spcBef>
              <a:spcAft>
                <a:spcPct val="0"/>
              </a:spcAft>
              <a:defRPr sz="2400">
                <a:solidFill>
                  <a:schemeClr val="tx1"/>
                </a:solidFill>
                <a:latin typeface="Segoe UI" panose="020B0502040204020203" pitchFamily="34" charset="0"/>
              </a:defRPr>
            </a:lvl9pPr>
          </a:lstStyle>
          <a:p>
            <a:pPr defTabSz="1217613" fontAlgn="base">
              <a:spcBef>
                <a:spcPct val="0"/>
              </a:spcBef>
              <a:spcAft>
                <a:spcPct val="0"/>
              </a:spcAft>
            </a:pPr>
            <a:fld id="{18F585F0-3895-4424-8197-EE08B9AD4E12}" type="slidenum">
              <a:rPr lang="en-US" sz="1200">
                <a:solidFill>
                  <a:srgbClr val="000000"/>
                </a:solidFill>
              </a:rPr>
              <a:pPr defTabSz="1217613" fontAlgn="base">
                <a:spcBef>
                  <a:spcPct val="0"/>
                </a:spcBef>
                <a:spcAft>
                  <a:spcPct val="0"/>
                </a:spcAft>
              </a:pPr>
              <a:t>15</a:t>
            </a:fld>
            <a:endParaRPr lang="en-US" sz="1200">
              <a:solidFill>
                <a:srgbClr val="000000"/>
              </a:solidFill>
            </a:endParaRPr>
          </a:p>
        </p:txBody>
      </p:sp>
    </p:spTree>
    <p:extLst>
      <p:ext uri="{BB962C8B-B14F-4D97-AF65-F5344CB8AC3E}">
        <p14:creationId xmlns:p14="http://schemas.microsoft.com/office/powerpoint/2010/main" val="698013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19113" y="228600"/>
            <a:ext cx="2497137"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19113" y="2234114"/>
            <a:ext cx="8373521" cy="1359196"/>
          </a:xfrm>
        </p:spPr>
        <p:txBody>
          <a:bodyPr anchor="ctr" anchorCtr="0">
            <a:noAutofit/>
          </a:bodyPr>
          <a:lstStyle>
            <a:lvl1pPr>
              <a:lnSpc>
                <a:spcPct val="90000"/>
              </a:lnSpc>
              <a:defRPr sz="6600" baseline="0">
                <a:solidFill>
                  <a:schemeClr val="bg1">
                    <a:alpha val="99000"/>
                  </a:schemeClr>
                </a:solidFill>
                <a:latin typeface="Segoe UI Light" pitchFamily="34" charset="0"/>
              </a:defRPr>
            </a:lvl1pPr>
          </a:lstStyle>
          <a:p>
            <a:r>
              <a:rPr lang="en-US" smtClean="0"/>
              <a:t>Click to edit Master title style</a:t>
            </a:r>
            <a:endParaRPr lang="en-US" dirty="0"/>
          </a:p>
        </p:txBody>
      </p:sp>
      <p:sp>
        <p:nvSpPr>
          <p:cNvPr id="7" name="Text Placeholder 6"/>
          <p:cNvSpPr>
            <a:spLocks noGrp="1"/>
          </p:cNvSpPr>
          <p:nvPr>
            <p:ph type="body" sz="quarter" idx="11"/>
          </p:nvPr>
        </p:nvSpPr>
        <p:spPr>
          <a:xfrm>
            <a:off x="519113" y="4612341"/>
            <a:ext cx="5454333" cy="1144929"/>
          </a:xfrm>
        </p:spPr>
        <p:txBody>
          <a:bodyPr/>
          <a:lstStyle>
            <a:lvl1pPr marL="0" indent="0">
              <a:buFont typeface="Arial" pitchFamily="34" charset="0"/>
              <a:buNone/>
              <a:defRPr sz="2400">
                <a:solidFill>
                  <a:schemeClr val="bg1">
                    <a:alpha val="98000"/>
                  </a:schemeClr>
                </a:solidFill>
                <a:latin typeface="+mj-lt"/>
              </a:defRPr>
            </a:lvl1pPr>
            <a:lvl2pPr marL="460375" indent="0">
              <a:buFont typeface="Arial" pitchFamily="34" charset="0"/>
              <a:buNone/>
              <a:defRPr/>
            </a:lvl2pPr>
            <a:lvl3pPr marL="855663" indent="0">
              <a:buFont typeface="Arial" pitchFamily="34" charset="0"/>
              <a:buNone/>
              <a:defRPr/>
            </a:lvl3pPr>
            <a:lvl4pPr marL="1258888" indent="0">
              <a:buFont typeface="Arial" pitchFamily="34" charset="0"/>
              <a:buNone/>
              <a:defRPr/>
            </a:lvl4pPr>
            <a:lvl5pPr marL="1604963" indent="0">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25893588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3175" indent="0">
              <a:spcBef>
                <a:spcPts val="0"/>
              </a:spcBef>
              <a:spcAft>
                <a:spcPts val="900"/>
              </a:spcAft>
              <a:buSzPct val="80000"/>
              <a:buFont typeface="Arial" pitchFamily="34" charset="0"/>
              <a:buNone/>
              <a:defRPr sz="4000" spc="-100" baseline="0">
                <a:gradFill>
                  <a:gsLst>
                    <a:gs pos="0">
                      <a:srgbClr val="595959"/>
                    </a:gs>
                    <a:gs pos="86000">
                      <a:srgbClr val="595959"/>
                    </a:gs>
                  </a:gsLst>
                  <a:lin ang="5400000" scaled="0"/>
                </a:gradFill>
                <a:latin typeface="Segoe UI Light" pitchFamily="34" charset="0"/>
              </a:defRPr>
            </a:lvl1pPr>
            <a:lvl2pPr marL="3175" indent="0">
              <a:spcBef>
                <a:spcPts val="0"/>
              </a:spcBef>
              <a:buSzPct val="80000"/>
              <a:buFont typeface="Arial" pitchFamily="34" charset="0"/>
              <a:buNone/>
              <a:defRPr sz="2000" spc="-50" baseline="0">
                <a:gradFill>
                  <a:gsLst>
                    <a:gs pos="0">
                      <a:srgbClr val="595959"/>
                    </a:gs>
                    <a:gs pos="86000">
                      <a:srgbClr val="595959"/>
                    </a:gs>
                  </a:gsLst>
                  <a:lin ang="5400000" scaled="0"/>
                </a:gradFill>
              </a:defRPr>
            </a:lvl2pPr>
            <a:lvl3pPr marL="1258888" indent="-403225">
              <a:buSzPct val="80000"/>
              <a:buFontTx/>
              <a:buBlip>
                <a:blip r:embed="rId3"/>
              </a:buBlip>
              <a:defRPr>
                <a:gradFill>
                  <a:gsLst>
                    <a:gs pos="0">
                      <a:schemeClr val="tx1">
                        <a:lumMod val="90000"/>
                        <a:lumOff val="10000"/>
                      </a:schemeClr>
                    </a:gs>
                    <a:gs pos="86000">
                      <a:schemeClr val="tx1">
                        <a:lumMod val="90000"/>
                        <a:lumOff val="10000"/>
                      </a:schemeClr>
                    </a:gs>
                  </a:gsLst>
                  <a:lin ang="5400000" scaled="0"/>
                </a:gradFill>
              </a:defRPr>
            </a:lvl3pPr>
            <a:lvl4pPr marL="1604963" indent="-346075">
              <a:buSzPct val="80000"/>
              <a:buFontTx/>
              <a:buBlip>
                <a:blip r:embed="rId3"/>
              </a:buBlip>
              <a:defRPr>
                <a:gradFill>
                  <a:gsLst>
                    <a:gs pos="0">
                      <a:schemeClr val="tx1">
                        <a:lumMod val="90000"/>
                        <a:lumOff val="10000"/>
                      </a:schemeClr>
                    </a:gs>
                    <a:gs pos="86000">
                      <a:schemeClr val="tx1">
                        <a:lumMod val="90000"/>
                        <a:lumOff val="10000"/>
                      </a:schemeClr>
                    </a:gs>
                  </a:gsLst>
                  <a:lin ang="5400000" scaled="0"/>
                </a:gradFill>
              </a:defRPr>
            </a:lvl4pPr>
            <a:lvl5pPr marL="1941513" indent="-336550">
              <a:buSzPct val="80000"/>
              <a:buFontTx/>
              <a:buBlip>
                <a:blip r:embed="rId3"/>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09871103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
        <p:nvSpPr>
          <p:cNvPr id="2" name="Title 1"/>
          <p:cNvSpPr>
            <a:spLocks noGrp="1"/>
          </p:cNvSpPr>
          <p:nvPr>
            <p:ph type="title"/>
          </p:nvPr>
        </p:nvSpPr>
        <p:spPr>
          <a:xfrm>
            <a:off x="519112" y="228600"/>
            <a:ext cx="11149013" cy="747897"/>
          </a:xfrm>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2099036"/>
          </a:xfrm>
        </p:spPr>
        <p:txBody>
          <a:bodyPr/>
          <a:lstStyle>
            <a:lvl1pPr marL="0" indent="0">
              <a:spcBef>
                <a:spcPts val="0"/>
              </a:spcBef>
              <a:spcAft>
                <a:spcPts val="0"/>
              </a:spcAft>
              <a:buFont typeface="Arial" pitchFamily="34" charset="0"/>
              <a:buNone/>
              <a:defRPr lang="en-US" sz="3200" kern="1200" dirty="0" smtClean="0">
                <a:gradFill>
                  <a:gsLst>
                    <a:gs pos="0">
                      <a:srgbClr val="595959"/>
                    </a:gs>
                    <a:gs pos="86000">
                      <a:srgbClr val="595959"/>
                    </a:gs>
                  </a:gsLst>
                  <a:lin ang="5400000" scaled="0"/>
                </a:gradFill>
                <a:latin typeface="+mn-lt"/>
                <a:ea typeface="+mn-ea"/>
                <a:cs typeface="+mn-cs"/>
              </a:defRPr>
            </a:lvl1pPr>
            <a:lvl2pPr marL="688975" indent="-342900">
              <a:spcBef>
                <a:spcPts val="0"/>
              </a:spcBef>
              <a:spcAft>
                <a:spcPts val="0"/>
              </a:spcAft>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0"/>
              </a:spcAft>
              <a:buNone/>
              <a:defRPr sz="2000"/>
            </a:lvl3pPr>
            <a:lvl4pPr marL="0" indent="0">
              <a:spcBef>
                <a:spcPts val="0"/>
              </a:spcBef>
              <a:spcAft>
                <a:spcPts val="400"/>
              </a:spcAft>
              <a:buNone/>
              <a:defRPr/>
            </a:lvl4pPr>
            <a:lvl5pPr marL="342900" indent="-342900">
              <a:spcBef>
                <a:spcPts val="0"/>
              </a:spcBef>
              <a:spcAft>
                <a:spcPts val="400"/>
              </a:spcAft>
              <a:buFont typeface="Arial" pitchFamily="34" charset="0"/>
              <a:buChar char="•"/>
              <a:defRPr/>
            </a:lvl5pPr>
            <a:lvl6pPr marL="1033462" indent="-342900">
              <a:buFont typeface="Arial" pitchFamily="34" charset="0"/>
              <a:buChar char="•"/>
              <a:defRPr sz="2400">
                <a:gradFill>
                  <a:gsLst>
                    <a:gs pos="0">
                      <a:srgbClr val="595959"/>
                    </a:gs>
                    <a:gs pos="86000">
                      <a:srgbClr val="595959"/>
                    </a:gs>
                  </a:gsLst>
                  <a:lin ang="5400000" scaled="0"/>
                </a:gradFill>
              </a:defRPr>
            </a:lvl6pPr>
            <a:lvl7pPr marL="1255713" indent="-225425">
              <a:defRPr>
                <a:gradFill>
                  <a:gsLst>
                    <a:gs pos="0">
                      <a:srgbClr val="595959"/>
                    </a:gs>
                    <a:gs pos="86000">
                      <a:srgbClr val="595959"/>
                    </a:gs>
                  </a:gsLst>
                  <a:lin ang="5400000" scaled="0"/>
                </a:gradFill>
              </a:defRPr>
            </a:lvl7pPr>
            <a:lvl8pPr marL="1487488" indent="-231775">
              <a:defRPr>
                <a:gradFill>
                  <a:gsLst>
                    <a:gs pos="0">
                      <a:srgbClr val="595959"/>
                    </a:gs>
                    <a:gs pos="86000">
                      <a:srgbClr val="595959"/>
                    </a:gs>
                  </a:gsLst>
                  <a:lin ang="5400000" scaled="0"/>
                </a:gradFill>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301737544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519113" y="1447800"/>
            <a:ext cx="5486400" cy="2443746"/>
          </a:xfrm>
        </p:spPr>
        <p:txBody>
          <a:bodyPr/>
          <a:lstStyle>
            <a:lvl1pPr marL="341313" indent="-341313">
              <a:lnSpc>
                <a:spcPct val="90000"/>
              </a:lnSpc>
              <a:buSzPct val="80000"/>
              <a:buFont typeface="Arial" pitchFamily="34" charset="0"/>
              <a:buChar char="•"/>
              <a:defRPr sz="3200"/>
            </a:lvl1pPr>
            <a:lvl2pPr marL="627063" indent="-285750">
              <a:lnSpc>
                <a:spcPct val="90000"/>
              </a:lnSpc>
              <a:buSzPct val="80000"/>
              <a:buFont typeface="Arial" pitchFamily="34" charset="0"/>
              <a:buChar char="•"/>
              <a:defRPr sz="2800"/>
            </a:lvl2pPr>
            <a:lvl3pPr marL="914400" indent="-287338">
              <a:lnSpc>
                <a:spcPct val="90000"/>
              </a:lnSpc>
              <a:buSzPct val="80000"/>
              <a:buFont typeface="Arial" pitchFamily="34" charset="0"/>
              <a:buChar char="•"/>
              <a:defRPr sz="2400"/>
            </a:lvl3pPr>
            <a:lvl4pPr marL="1712913" indent="-225425">
              <a:lnSpc>
                <a:spcPct val="90000"/>
              </a:lnSpc>
              <a:buSzPct val="80000"/>
              <a:buFont typeface="Arial" pitchFamily="34" charset="0"/>
              <a:buChar char="•"/>
              <a:defRPr sz="2000"/>
            </a:lvl4pPr>
            <a:lvl5pPr marL="1944688" indent="-231775">
              <a:lnSpc>
                <a:spcPct val="90000"/>
              </a:lnSpc>
              <a:buSzPct val="80000"/>
              <a:buFont typeface="Arial" pitchFamily="34" charset="0"/>
              <a:buChar cha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725" y="1447800"/>
            <a:ext cx="5486400" cy="2443746"/>
          </a:xfrm>
        </p:spPr>
        <p:txBody>
          <a:bodyPr/>
          <a:lstStyle>
            <a:lvl1pPr marL="457200" indent="-457200">
              <a:lnSpc>
                <a:spcPct val="90000"/>
              </a:lnSpc>
              <a:buSzPct val="80000"/>
              <a:buFont typeface="Arial" pitchFamily="34" charset="0"/>
              <a:buChar char="•"/>
              <a:defRPr lang="en-US" sz="3200" kern="1200" dirty="0" smtClean="0">
                <a:gradFill>
                  <a:gsLst>
                    <a:gs pos="0">
                      <a:srgbClr val="595959"/>
                    </a:gs>
                    <a:gs pos="86000">
                      <a:srgbClr val="595959"/>
                    </a:gs>
                  </a:gsLst>
                  <a:lin ang="5400000" scaled="0"/>
                </a:gradFill>
                <a:latin typeface="+mn-lt"/>
                <a:ea typeface="+mn-ea"/>
                <a:cs typeface="+mn-cs"/>
              </a:defRPr>
            </a:lvl1pPr>
            <a:lvl2pPr marL="798513" indent="-457200">
              <a:lnSpc>
                <a:spcPct val="90000"/>
              </a:lnSpc>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969962" indent="-342900">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830388" indent="-342900">
              <a:lnSpc>
                <a:spcPct val="90000"/>
              </a:lnSpc>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2055813" indent="-342900">
              <a:lnSpc>
                <a:spcPct val="90000"/>
              </a:lnSpc>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6026964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
        <p:nvSpPr>
          <p:cNvPr id="2" name="Title 1"/>
          <p:cNvSpPr>
            <a:spLocks noGrp="1"/>
          </p:cNvSpPr>
          <p:nvPr>
            <p:ph type="title"/>
          </p:nvPr>
        </p:nvSpPr>
        <p:spPr>
          <a:xfrm>
            <a:off x="519112" y="228600"/>
            <a:ext cx="11149013" cy="747897"/>
          </a:xfrm>
        </p:spPr>
        <p:txBody>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867" y="2266796"/>
            <a:ext cx="5484971" cy="1945148"/>
          </a:xfrm>
        </p:spPr>
        <p:txBody>
          <a:bodyPr/>
          <a:lstStyle>
            <a:lvl1pPr marL="403225" indent="-403225">
              <a:buSzPct val="80000"/>
              <a:buFont typeface="Arial" pitchFamily="34" charset="0"/>
              <a:buChar char="•"/>
              <a:defRPr sz="2800"/>
            </a:lvl1pPr>
            <a:lvl2pPr marL="744538" indent="-322263">
              <a:buSzPct val="80000"/>
              <a:buFont typeface="Arial" pitchFamily="34" charset="0"/>
              <a:buChar char="•"/>
              <a:defRPr sz="2800"/>
            </a:lvl2pPr>
            <a:lvl3pPr marL="1027113" indent="-282575" defTabSz="1030288">
              <a:buSzPct val="80000"/>
              <a:buFont typeface="Arial" pitchFamily="34" charset="0"/>
              <a:buChar char="•"/>
              <a:defRPr sz="2400"/>
            </a:lvl3pPr>
            <a:lvl4pPr marL="1317625" indent="-287338">
              <a:buSzPct val="80000"/>
              <a:buFont typeface="Arial" pitchFamily="34" charset="0"/>
              <a:buChar char="•"/>
              <a:defRPr sz="2000"/>
            </a:lvl4pPr>
            <a:lvl5pPr marL="1541463" indent="-223838">
              <a:buSzPct val="80000"/>
              <a:buFont typeface="Arial" pitchFamily="34" charset="0"/>
              <a:buChar cha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1725" y="1447800"/>
            <a:ext cx="5486400" cy="443198"/>
          </a:xfrm>
        </p:spPr>
        <p:txBody>
          <a:bodyPr anchor="b"/>
          <a:lstStyle>
            <a:lvl1pPr marL="0" indent="0">
              <a:lnSpc>
                <a:spcPct val="90000"/>
              </a:lnSpc>
              <a:spcBef>
                <a:spcPts val="0"/>
              </a:spcBef>
              <a:buNone/>
              <a:defRPr sz="3200" b="0">
                <a:latin typeface="Segoe UI Light"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1725" y="2266796"/>
            <a:ext cx="5486400" cy="1945148"/>
          </a:xfrm>
        </p:spPr>
        <p:txBody>
          <a:bodyPr/>
          <a:lstStyle>
            <a:lvl1pPr marL="296321" indent="-296321">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1pPr>
            <a:lvl2pPr marL="457200" indent="-457200">
              <a:buSzPct val="80000"/>
              <a:buFont typeface="Arial" pitchFamily="34" charset="0"/>
              <a:buChar char="•"/>
              <a:defRPr lang="en-US" sz="2800" kern="1200" dirty="0" smtClean="0">
                <a:gradFill>
                  <a:gsLst>
                    <a:gs pos="0">
                      <a:srgbClr val="595959"/>
                    </a:gs>
                    <a:gs pos="86000">
                      <a:srgbClr val="595959"/>
                    </a:gs>
                  </a:gsLst>
                  <a:lin ang="5400000" scaled="0"/>
                </a:gradFill>
                <a:latin typeface="+mn-lt"/>
                <a:ea typeface="+mn-ea"/>
                <a:cs typeface="+mn-cs"/>
              </a:defRPr>
            </a:lvl2pPr>
            <a:lvl3pPr marL="765175" indent="-342900">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3pPr>
            <a:lvl4pPr marL="1373187" indent="-342900">
              <a:buSzPct val="80000"/>
              <a:buFont typeface="Arial" pitchFamily="34" charset="0"/>
              <a:buChar char="•"/>
              <a:defRPr lang="en-US" sz="2000" kern="1200" dirty="0" smtClean="0">
                <a:gradFill>
                  <a:gsLst>
                    <a:gs pos="0">
                      <a:srgbClr val="595959"/>
                    </a:gs>
                    <a:gs pos="86000">
                      <a:srgbClr val="595959"/>
                    </a:gs>
                  </a:gsLst>
                  <a:lin ang="5400000" scaled="0"/>
                </a:gradFill>
                <a:latin typeface="+mn-lt"/>
                <a:ea typeface="+mn-ea"/>
                <a:cs typeface="+mn-cs"/>
              </a:defRPr>
            </a:lvl4pPr>
            <a:lvl5pPr marL="1087438" indent="-342900">
              <a:buSzPct val="80000"/>
              <a:buFont typeface="Arial" pitchFamily="34" charset="0"/>
              <a:buChar char="•"/>
              <a:defRPr lang="en-US" sz="2000" kern="1200" dirty="0">
                <a:gradFill>
                  <a:gsLst>
                    <a:gs pos="0">
                      <a:srgbClr val="595959"/>
                    </a:gs>
                    <a:gs pos="86000">
                      <a:srgbClr val="595959"/>
                    </a:gs>
                  </a:gsLst>
                  <a:lin ang="5400000" scaled="0"/>
                </a:gradFill>
                <a:latin typeface="+mn-lt"/>
                <a:ea typeface="+mn-ea"/>
                <a:cs typeface="+mn-cs"/>
              </a:defRPr>
            </a:lvl5pPr>
            <a:lvl6pPr marL="1373187" indent="-342900">
              <a:defRPr sz="1600"/>
            </a:lvl6pPr>
            <a:lvl7pPr marL="1603375" indent="-285750">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0387776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
        <p:nvSpPr>
          <p:cNvPr id="2" name="Title 1"/>
          <p:cNvSpPr>
            <a:spLocks noGrp="1"/>
          </p:cNvSpPr>
          <p:nvPr>
            <p:ph type="title"/>
          </p:nvPr>
        </p:nvSpPr>
        <p:spPr>
          <a:xfrm>
            <a:off x="519112" y="228600"/>
            <a:ext cx="11149013" cy="747897"/>
          </a:xfrm>
        </p:spPr>
        <p:txBody>
          <a:bodyPr/>
          <a:lstStyle>
            <a:lvl1pPr>
              <a:defRPr sz="5400"/>
            </a:lvl1pPr>
          </a:lstStyle>
          <a:p>
            <a:r>
              <a:rPr lang="en-US" dirty="0" smtClean="0"/>
              <a:t>Click to edit Master title style</a:t>
            </a:r>
            <a:endParaRPr lang="en-US" dirty="0"/>
          </a:p>
        </p:txBody>
      </p:sp>
    </p:spTree>
    <p:extLst>
      <p:ext uri="{BB962C8B-B14F-4D97-AF65-F5344CB8AC3E}">
        <p14:creationId xmlns:p14="http://schemas.microsoft.com/office/powerpoint/2010/main" val="341591446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18668" y="6372546"/>
            <a:ext cx="1681921" cy="195501"/>
          </a:xfrm>
          <a:prstGeom prst="rect">
            <a:avLst/>
          </a:prstGeom>
        </p:spPr>
      </p:pic>
    </p:spTree>
    <p:extLst>
      <p:ext uri="{BB962C8B-B14F-4D97-AF65-F5344CB8AC3E}">
        <p14:creationId xmlns:p14="http://schemas.microsoft.com/office/powerpoint/2010/main" val="50900635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519113" y="1447800"/>
            <a:ext cx="11149012" cy="51816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04" tIns="45703" rIns="91404" bIns="45703" anchor="ctr"/>
          <a:lstStyle/>
          <a:p>
            <a:pPr algn="ctr" defTabSz="913788" eaLnBrk="1" hangingPunct="1">
              <a:defRPr/>
            </a:pPr>
            <a:endParaRPr lang="en-US" sz="2200" dirty="0">
              <a:gradFill>
                <a:gsLst>
                  <a:gs pos="0">
                    <a:srgbClr val="FFFFFF"/>
                  </a:gs>
                  <a:gs pos="100000">
                    <a:srgbClr val="FFFFFF"/>
                  </a:gs>
                </a:gsLst>
                <a:lin ang="5400000" scaled="0"/>
              </a:gradFill>
            </a:endParaRPr>
          </a:p>
        </p:txBody>
      </p:sp>
      <p:sp>
        <p:nvSpPr>
          <p:cNvPr id="6" name="Freeform 105"/>
          <p:cNvSpPr>
            <a:spLocks/>
          </p:cNvSpPr>
          <p:nvPr userDrawn="1"/>
        </p:nvSpPr>
        <p:spPr bwMode="black">
          <a:xfrm>
            <a:off x="1200150" y="2133600"/>
            <a:ext cx="1865313" cy="3810000"/>
          </a:xfrm>
          <a:custGeom>
            <a:avLst/>
            <a:gdLst>
              <a:gd name="T0" fmla="*/ 1687435 w 42"/>
              <a:gd name="T1" fmla="*/ 1018953 h 86"/>
              <a:gd name="T2" fmla="*/ 1554217 w 42"/>
              <a:gd name="T3" fmla="*/ 1196163 h 86"/>
              <a:gd name="T4" fmla="*/ 1554217 w 42"/>
              <a:gd name="T5" fmla="*/ 2879651 h 86"/>
              <a:gd name="T6" fmla="*/ 932530 w 42"/>
              <a:gd name="T7" fmla="*/ 3499884 h 86"/>
              <a:gd name="T8" fmla="*/ 310843 w 42"/>
              <a:gd name="T9" fmla="*/ 2879651 h 86"/>
              <a:gd name="T10" fmla="*/ 310843 w 42"/>
              <a:gd name="T11" fmla="*/ 708837 h 86"/>
              <a:gd name="T12" fmla="*/ 710499 w 42"/>
              <a:gd name="T13" fmla="*/ 310116 h 86"/>
              <a:gd name="T14" fmla="*/ 1110155 w 42"/>
              <a:gd name="T15" fmla="*/ 708837 h 86"/>
              <a:gd name="T16" fmla="*/ 1110155 w 42"/>
              <a:gd name="T17" fmla="*/ 708837 h 86"/>
              <a:gd name="T18" fmla="*/ 1110155 w 42"/>
              <a:gd name="T19" fmla="*/ 2392326 h 86"/>
              <a:gd name="T20" fmla="*/ 976936 w 42"/>
              <a:gd name="T21" fmla="*/ 2569535 h 86"/>
              <a:gd name="T22" fmla="*/ 799311 w 42"/>
              <a:gd name="T23" fmla="*/ 2392326 h 86"/>
              <a:gd name="T24" fmla="*/ 799311 w 42"/>
              <a:gd name="T25" fmla="*/ 1107558 h 86"/>
              <a:gd name="T26" fmla="*/ 621687 w 42"/>
              <a:gd name="T27" fmla="*/ 974651 h 86"/>
              <a:gd name="T28" fmla="*/ 488468 w 42"/>
              <a:gd name="T29" fmla="*/ 1107558 h 86"/>
              <a:gd name="T30" fmla="*/ 488468 w 42"/>
              <a:gd name="T31" fmla="*/ 2392326 h 86"/>
              <a:gd name="T32" fmla="*/ 976936 w 42"/>
              <a:gd name="T33" fmla="*/ 2879651 h 86"/>
              <a:gd name="T34" fmla="*/ 1420998 w 42"/>
              <a:gd name="T35" fmla="*/ 2392326 h 86"/>
              <a:gd name="T36" fmla="*/ 1420998 w 42"/>
              <a:gd name="T37" fmla="*/ 708837 h 86"/>
              <a:gd name="T38" fmla="*/ 1420998 w 42"/>
              <a:gd name="T39" fmla="*/ 708837 h 86"/>
              <a:gd name="T40" fmla="*/ 710499 w 42"/>
              <a:gd name="T41" fmla="*/ 0 h 86"/>
              <a:gd name="T42" fmla="*/ 0 w 42"/>
              <a:gd name="T43" fmla="*/ 708837 h 86"/>
              <a:gd name="T44" fmla="*/ 0 w 42"/>
              <a:gd name="T45" fmla="*/ 2879651 h 86"/>
              <a:gd name="T46" fmla="*/ 932530 w 42"/>
              <a:gd name="T47" fmla="*/ 3810000 h 86"/>
              <a:gd name="T48" fmla="*/ 1865060 w 42"/>
              <a:gd name="T49" fmla="*/ 2879651 h 86"/>
              <a:gd name="T50" fmla="*/ 1865060 w 42"/>
              <a:gd name="T51" fmla="*/ 2879651 h 86"/>
              <a:gd name="T52" fmla="*/ 1865060 w 42"/>
              <a:gd name="T53" fmla="*/ 1196163 h 86"/>
              <a:gd name="T54" fmla="*/ 1687435 w 42"/>
              <a:gd name="T55" fmla="*/ 1018953 h 8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82305" tIns="41153" rIns="82305" bIns="41153"/>
          <a:lstStyle/>
          <a:p>
            <a:endParaRPr lang="en-US"/>
          </a:p>
        </p:txBody>
      </p:sp>
      <p:sp>
        <p:nvSpPr>
          <p:cNvPr id="2" name="Title 1"/>
          <p:cNvSpPr>
            <a:spLocks noGrp="1"/>
          </p:cNvSpPr>
          <p:nvPr>
            <p:ph type="title"/>
          </p:nvPr>
        </p:nvSpPr>
        <p:spPr/>
        <p:txBody>
          <a:bodyPr/>
          <a:lst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3473804" y="3417661"/>
            <a:ext cx="6945312" cy="1241878"/>
          </a:xfrm>
        </p:spPr>
        <p:txBody>
          <a:bodyPr lIns="182880" tIns="182880" anchor="ctr" anchorCtr="0"/>
          <a:lstStyle>
            <a:lvl1pPr marL="574675" indent="-571500">
              <a:spcAft>
                <a:spcPts val="1200"/>
              </a:spcAft>
              <a:buNone/>
              <a:defRPr lang="en-US" sz="4400" kern="1200" spc="-10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00" kern="1200" spc="-50" baseline="0" dirty="0">
                <a:gradFill>
                  <a:gsLst>
                    <a:gs pos="0">
                      <a:srgbClr val="595959"/>
                    </a:gs>
                    <a:gs pos="86000">
                      <a:srgbClr val="595959"/>
                    </a:gs>
                  </a:gsLst>
                  <a:lin ang="5400000" scaled="0"/>
                </a:gradFill>
                <a:latin typeface="+mn-lt"/>
                <a:ea typeface="+mn-ea"/>
                <a:cs typeface="+mn-cs"/>
              </a:defRPr>
            </a:lvl2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56669083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solidFill>
          <a:schemeClr val="accent1">
            <a:alpha val="98822"/>
          </a:schemeClr>
        </a:solidFill>
        <a:effectLst/>
      </p:bgPr>
    </p:bg>
    <p:spTree>
      <p:nvGrpSpPr>
        <p:cNvPr id="1" name=""/>
        <p:cNvGrpSpPr/>
        <p:nvPr/>
      </p:nvGrpSpPr>
      <p:grpSpPr>
        <a:xfrm>
          <a:off x="0" y="0"/>
          <a:ext cx="0" cy="0"/>
          <a:chOff x="0" y="0"/>
          <a:chExt cx="0" cy="0"/>
        </a:xfrm>
      </p:grpSpPr>
      <p:grpSp>
        <p:nvGrpSpPr>
          <p:cNvPr id="5" name="Group 3"/>
          <p:cNvGrpSpPr>
            <a:grpSpLocks/>
          </p:cNvGrpSpPr>
          <p:nvPr userDrawn="1"/>
        </p:nvGrpSpPr>
        <p:grpSpPr bwMode="auto">
          <a:xfrm>
            <a:off x="7713663" y="2136775"/>
            <a:ext cx="3498850" cy="2112963"/>
            <a:chOff x="1411369" y="3975421"/>
            <a:chExt cx="1714604" cy="1035908"/>
          </a:xfrm>
        </p:grpSpPr>
        <p:sp>
          <p:nvSpPr>
            <p:cNvPr id="6" name="Freeform 6"/>
            <p:cNvSpPr>
              <a:spLocks/>
            </p:cNvSpPr>
            <p:nvPr userDrawn="1"/>
          </p:nvSpPr>
          <p:spPr bwMode="auto">
            <a:xfrm>
              <a:off x="1900471" y="3975421"/>
              <a:ext cx="1225502" cy="656717"/>
            </a:xfrm>
            <a:custGeom>
              <a:avLst/>
              <a:gdLst>
                <a:gd name="T0" fmla="*/ 894811 w 189"/>
                <a:gd name="T1" fmla="*/ 0 h 101"/>
                <a:gd name="T2" fmla="*/ 609509 w 189"/>
                <a:gd name="T3" fmla="*/ 169056 h 101"/>
                <a:gd name="T4" fmla="*/ 486310 w 189"/>
                <a:gd name="T5" fmla="*/ 136545 h 101"/>
                <a:gd name="T6" fmla="*/ 259366 w 189"/>
                <a:gd name="T7" fmla="*/ 273090 h 101"/>
                <a:gd name="T8" fmla="*/ 188040 w 189"/>
                <a:gd name="T9" fmla="*/ 260086 h 101"/>
                <a:gd name="T10" fmla="*/ 0 w 189"/>
                <a:gd name="T11" fmla="*/ 416138 h 101"/>
                <a:gd name="T12" fmla="*/ 71326 w 189"/>
                <a:gd name="T13" fmla="*/ 403133 h 101"/>
                <a:gd name="T14" fmla="*/ 194524 w 189"/>
                <a:gd name="T15" fmla="*/ 429142 h 101"/>
                <a:gd name="T16" fmla="*/ 531699 w 189"/>
                <a:gd name="T17" fmla="*/ 253584 h 101"/>
                <a:gd name="T18" fmla="*/ 940200 w 189"/>
                <a:gd name="T19" fmla="*/ 656717 h 101"/>
                <a:gd name="T20" fmla="*/ 1225502 w 189"/>
                <a:gd name="T21" fmla="*/ 331610 h 101"/>
                <a:gd name="T22" fmla="*/ 894811 w 189"/>
                <a:gd name="T23" fmla="*/ 0 h 1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7"/>
            <p:cNvSpPr>
              <a:spLocks/>
            </p:cNvSpPr>
            <p:nvPr userDrawn="1"/>
          </p:nvSpPr>
          <p:spPr bwMode="auto">
            <a:xfrm>
              <a:off x="1411369" y="4269433"/>
              <a:ext cx="1390368" cy="741896"/>
            </a:xfrm>
            <a:custGeom>
              <a:avLst/>
              <a:gdLst>
                <a:gd name="T0" fmla="*/ 1020036 w 214"/>
                <a:gd name="T1" fmla="*/ 0 h 114"/>
                <a:gd name="T2" fmla="*/ 695184 w 214"/>
                <a:gd name="T3" fmla="*/ 188728 h 114"/>
                <a:gd name="T4" fmla="*/ 558746 w 214"/>
                <a:gd name="T5" fmla="*/ 149681 h 114"/>
                <a:gd name="T6" fmla="*/ 298864 w 214"/>
                <a:gd name="T7" fmla="*/ 312377 h 114"/>
                <a:gd name="T8" fmla="*/ 220900 w 214"/>
                <a:gd name="T9" fmla="*/ 292854 h 114"/>
                <a:gd name="T10" fmla="*/ 0 w 214"/>
                <a:gd name="T11" fmla="*/ 520629 h 114"/>
                <a:gd name="T12" fmla="*/ 220900 w 214"/>
                <a:gd name="T13" fmla="*/ 741896 h 114"/>
                <a:gd name="T14" fmla="*/ 558746 w 214"/>
                <a:gd name="T15" fmla="*/ 741896 h 114"/>
                <a:gd name="T16" fmla="*/ 1020036 w 214"/>
                <a:gd name="T17" fmla="*/ 741896 h 114"/>
                <a:gd name="T18" fmla="*/ 1390368 w 214"/>
                <a:gd name="T19" fmla="*/ 370948 h 114"/>
                <a:gd name="T20" fmla="*/ 1020036 w 214"/>
                <a:gd name="T21" fmla="*/ 0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391778259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solidFill>
          <a:srgbClr val="8CC600">
            <a:alpha val="98822"/>
          </a:srgbClr>
        </a:solidFill>
        <a:effectLst/>
      </p:bgPr>
    </p:bg>
    <p:spTree>
      <p:nvGrpSpPr>
        <p:cNvPr id="1" name=""/>
        <p:cNvGrpSpPr/>
        <p:nvPr/>
      </p:nvGrpSpPr>
      <p:grpSpPr>
        <a:xfrm>
          <a:off x="0" y="0"/>
          <a:ext cx="0" cy="0"/>
          <a:chOff x="0" y="0"/>
          <a:chExt cx="0" cy="0"/>
        </a:xfrm>
      </p:grpSpPr>
      <p:sp>
        <p:nvSpPr>
          <p:cNvPr id="5" name="Freeform 6"/>
          <p:cNvSpPr>
            <a:spLocks noEditPoints="1"/>
          </p:cNvSpPr>
          <p:nvPr userDrawn="1"/>
        </p:nvSpPr>
        <p:spPr bwMode="auto">
          <a:xfrm>
            <a:off x="8291513" y="2008188"/>
            <a:ext cx="2270125" cy="2170112"/>
          </a:xfrm>
          <a:custGeom>
            <a:avLst/>
            <a:gdLst>
              <a:gd name="T0" fmla="*/ 2210140 w 154"/>
              <a:gd name="T1" fmla="*/ 586381 h 148"/>
              <a:gd name="T2" fmla="*/ 1340818 w 154"/>
              <a:gd name="T3" fmla="*/ 586381 h 148"/>
              <a:gd name="T4" fmla="*/ 1827049 w 154"/>
              <a:gd name="T5" fmla="*/ 43979 h 148"/>
              <a:gd name="T6" fmla="*/ 1768112 w 154"/>
              <a:gd name="T7" fmla="*/ 0 h 148"/>
              <a:gd name="T8" fmla="*/ 1134539 w 154"/>
              <a:gd name="T9" fmla="*/ 571722 h 148"/>
              <a:gd name="T10" fmla="*/ 530434 w 154"/>
              <a:gd name="T11" fmla="*/ 0 h 148"/>
              <a:gd name="T12" fmla="*/ 471497 w 154"/>
              <a:gd name="T13" fmla="*/ 43979 h 148"/>
              <a:gd name="T14" fmla="*/ 972462 w 154"/>
              <a:gd name="T15" fmla="*/ 586381 h 148"/>
              <a:gd name="T16" fmla="*/ 58937 w 154"/>
              <a:gd name="T17" fmla="*/ 586381 h 148"/>
              <a:gd name="T18" fmla="*/ 0 w 154"/>
              <a:gd name="T19" fmla="*/ 645019 h 148"/>
              <a:gd name="T20" fmla="*/ 0 w 154"/>
              <a:gd name="T21" fmla="*/ 2110972 h 148"/>
              <a:gd name="T22" fmla="*/ 58937 w 154"/>
              <a:gd name="T23" fmla="*/ 2169610 h 148"/>
              <a:gd name="T24" fmla="*/ 2210140 w 154"/>
              <a:gd name="T25" fmla="*/ 2169610 h 148"/>
              <a:gd name="T26" fmla="*/ 2269077 w 154"/>
              <a:gd name="T27" fmla="*/ 2110972 h 148"/>
              <a:gd name="T28" fmla="*/ 2269077 w 154"/>
              <a:gd name="T29" fmla="*/ 645019 h 148"/>
              <a:gd name="T30" fmla="*/ 2210140 w 154"/>
              <a:gd name="T31" fmla="*/ 586381 h 148"/>
              <a:gd name="T32" fmla="*/ 2136469 w 154"/>
              <a:gd name="T33" fmla="*/ 1979036 h 148"/>
              <a:gd name="T34" fmla="*/ 2077532 w 154"/>
              <a:gd name="T35" fmla="*/ 2037674 h 148"/>
              <a:gd name="T36" fmla="*/ 191545 w 154"/>
              <a:gd name="T37" fmla="*/ 2037674 h 148"/>
              <a:gd name="T38" fmla="*/ 132608 w 154"/>
              <a:gd name="T39" fmla="*/ 1979036 h 148"/>
              <a:gd name="T40" fmla="*/ 132608 w 154"/>
              <a:gd name="T41" fmla="*/ 762295 h 148"/>
              <a:gd name="T42" fmla="*/ 191545 w 154"/>
              <a:gd name="T43" fmla="*/ 703657 h 148"/>
              <a:gd name="T44" fmla="*/ 2077532 w 154"/>
              <a:gd name="T45" fmla="*/ 703657 h 148"/>
              <a:gd name="T46" fmla="*/ 2136469 w 154"/>
              <a:gd name="T47" fmla="*/ 762295 h 148"/>
              <a:gd name="T48" fmla="*/ 2136469 w 154"/>
              <a:gd name="T49" fmla="*/ 1979036 h 1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383956930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solidFill>
          <a:schemeClr val="accent2">
            <a:alpha val="98822"/>
          </a:schemeClr>
        </a:solidFill>
        <a:effectLst/>
      </p:bgPr>
    </p:bg>
    <p:spTree>
      <p:nvGrpSpPr>
        <p:cNvPr id="1" name=""/>
        <p:cNvGrpSpPr/>
        <p:nvPr/>
      </p:nvGrpSpPr>
      <p:grpSpPr>
        <a:xfrm>
          <a:off x="0" y="0"/>
          <a:ext cx="0" cy="0"/>
          <a:chOff x="0" y="0"/>
          <a:chExt cx="0" cy="0"/>
        </a:xfrm>
      </p:grpSpPr>
      <p:grpSp>
        <p:nvGrpSpPr>
          <p:cNvPr id="5" name="Group 4"/>
          <p:cNvGrpSpPr/>
          <p:nvPr userDrawn="1"/>
        </p:nvGrpSpPr>
        <p:grpSpPr bwMode="black">
          <a:xfrm>
            <a:off x="7904572" y="2242931"/>
            <a:ext cx="3176914" cy="1934622"/>
            <a:chOff x="10387012" y="4179358"/>
            <a:chExt cx="974726" cy="593725"/>
          </a:xfrm>
          <a:solidFill>
            <a:srgbClr val="FFFFFF"/>
          </a:solidFill>
        </p:grpSpPr>
        <p:sp>
          <p:nvSpPr>
            <p:cNvPr id="6"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a:lstStyle/>
            <a:p>
              <a:pPr defTabSz="1218987" eaLnBrk="1" fontAlgn="auto" hangingPunct="1">
                <a:spcBef>
                  <a:spcPts val="0"/>
                </a:spcBef>
                <a:spcAft>
                  <a:spcPts val="0"/>
                </a:spcAft>
                <a:defRPr/>
              </a:pPr>
              <a:endParaRPr lang="en-US" sz="1600">
                <a:latin typeface="+mn-lt"/>
              </a:endParaRPr>
            </a:p>
          </p:txBody>
        </p:sp>
        <p:sp>
          <p:nvSpPr>
            <p:cNvPr id="8"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a:lstStyle/>
            <a:p>
              <a:pPr defTabSz="1218987" eaLnBrk="1" fontAlgn="auto" hangingPunct="1">
                <a:spcBef>
                  <a:spcPts val="0"/>
                </a:spcBef>
                <a:spcAft>
                  <a:spcPts val="0"/>
                </a:spcAft>
                <a:defRPr/>
              </a:pPr>
              <a:endParaRPr lang="en-US" sz="1600">
                <a:latin typeface="+mn-lt"/>
              </a:endParaRPr>
            </a:p>
          </p:txBody>
        </p:sp>
        <p:sp>
          <p:nvSpPr>
            <p:cNvPr id="9"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a:lstStyle/>
            <a:p>
              <a:pPr defTabSz="1218987" eaLnBrk="1" fontAlgn="auto" hangingPunct="1">
                <a:spcBef>
                  <a:spcPts val="0"/>
                </a:spcBef>
                <a:spcAft>
                  <a:spcPts val="0"/>
                </a:spcAft>
                <a:defRPr/>
              </a:pPr>
              <a:endParaRPr lang="en-US" sz="1600">
                <a:latin typeface="+mn-lt"/>
              </a:endParaRPr>
            </a:p>
          </p:txBody>
        </p:sp>
        <p:sp>
          <p:nvSpPr>
            <p:cNvPr id="10"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a:lstStyle/>
            <a:p>
              <a:pPr defTabSz="1218987" eaLnBrk="1" fontAlgn="auto" hangingPunct="1">
                <a:spcBef>
                  <a:spcPts val="0"/>
                </a:spcBef>
                <a:spcAft>
                  <a:spcPts val="0"/>
                </a:spcAft>
                <a:defRPr/>
              </a:pPr>
              <a:endParaRPr lang="en-US" sz="1600">
                <a:latin typeface="+mn-lt"/>
              </a:endParaRPr>
            </a:p>
          </p:txBody>
        </p:sp>
        <p:sp>
          <p:nvSpPr>
            <p:cNvPr id="11"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a:lstStyle/>
            <a:p>
              <a:pPr defTabSz="1218987" eaLnBrk="1" fontAlgn="auto" hangingPunct="1">
                <a:spcBef>
                  <a:spcPts val="0"/>
                </a:spcBef>
                <a:spcAft>
                  <a:spcPts val="0"/>
                </a:spcAft>
                <a:defRPr/>
              </a:pPr>
              <a:endParaRPr lang="en-US" sz="1600">
                <a:latin typeface="+mn-lt"/>
              </a:endParaRPr>
            </a:p>
          </p:txBody>
        </p:sp>
      </p:grpSp>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112447225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solidFill>
          <a:srgbClr val="FFBE00">
            <a:alpha val="98822"/>
          </a:srgbClr>
        </a:solidFill>
        <a:effectLst/>
      </p:bgPr>
    </p:bg>
    <p:spTree>
      <p:nvGrpSpPr>
        <p:cNvPr id="1" name=""/>
        <p:cNvGrpSpPr/>
        <p:nvPr/>
      </p:nvGrpSpPr>
      <p:grpSpPr>
        <a:xfrm>
          <a:off x="0" y="0"/>
          <a:ext cx="0" cy="0"/>
          <a:chOff x="0" y="0"/>
          <a:chExt cx="0" cy="0"/>
        </a:xfrm>
      </p:grpSpPr>
      <p:sp>
        <p:nvSpPr>
          <p:cNvPr id="5" name="Freeform 64"/>
          <p:cNvSpPr>
            <a:spLocks noEditPoints="1"/>
          </p:cNvSpPr>
          <p:nvPr userDrawn="1"/>
        </p:nvSpPr>
        <p:spPr bwMode="black">
          <a:xfrm>
            <a:off x="7923213" y="1931988"/>
            <a:ext cx="3013075" cy="2314575"/>
          </a:xfrm>
          <a:custGeom>
            <a:avLst/>
            <a:gdLst>
              <a:gd name="T0" fmla="*/ 163620 w 221"/>
              <a:gd name="T1" fmla="*/ 1415772 h 170"/>
              <a:gd name="T2" fmla="*/ 81810 w 221"/>
              <a:gd name="T3" fmla="*/ 1402158 h 170"/>
              <a:gd name="T4" fmla="*/ 27270 w 221"/>
              <a:gd name="T5" fmla="*/ 1470224 h 170"/>
              <a:gd name="T6" fmla="*/ 136350 w 221"/>
              <a:gd name="T7" fmla="*/ 1919460 h 170"/>
              <a:gd name="T8" fmla="*/ 218160 w 221"/>
              <a:gd name="T9" fmla="*/ 1946686 h 170"/>
              <a:gd name="T10" fmla="*/ 286335 w 221"/>
              <a:gd name="T11" fmla="*/ 1892233 h 170"/>
              <a:gd name="T12" fmla="*/ 163620 w 221"/>
              <a:gd name="T13" fmla="*/ 1415772 h 170"/>
              <a:gd name="T14" fmla="*/ 2522472 w 221"/>
              <a:gd name="T15" fmla="*/ 108906 h 170"/>
              <a:gd name="T16" fmla="*/ 2986062 w 221"/>
              <a:gd name="T17" fmla="*/ 1851394 h 170"/>
              <a:gd name="T18" fmla="*/ 2849712 w 221"/>
              <a:gd name="T19" fmla="*/ 1892233 h 170"/>
              <a:gd name="T20" fmla="*/ 2386123 w 221"/>
              <a:gd name="T21" fmla="*/ 136132 h 170"/>
              <a:gd name="T22" fmla="*/ 2522472 w 221"/>
              <a:gd name="T23" fmla="*/ 108906 h 170"/>
              <a:gd name="T24" fmla="*/ 1418039 w 221"/>
              <a:gd name="T25" fmla="*/ 2314242 h 170"/>
              <a:gd name="T26" fmla="*/ 1158974 w 221"/>
              <a:gd name="T27" fmla="*/ 2314242 h 170"/>
              <a:gd name="T28" fmla="*/ 859004 w 221"/>
              <a:gd name="T29" fmla="*/ 1946686 h 170"/>
              <a:gd name="T30" fmla="*/ 995354 w 221"/>
              <a:gd name="T31" fmla="*/ 1946686 h 170"/>
              <a:gd name="T32" fmla="*/ 1158974 w 221"/>
              <a:gd name="T33" fmla="*/ 2137271 h 170"/>
              <a:gd name="T34" fmla="*/ 1418039 w 221"/>
              <a:gd name="T35" fmla="*/ 2137271 h 170"/>
              <a:gd name="T36" fmla="*/ 1581658 w 221"/>
              <a:gd name="T37" fmla="*/ 1946686 h 170"/>
              <a:gd name="T38" fmla="*/ 1745278 w 221"/>
              <a:gd name="T39" fmla="*/ 1946686 h 170"/>
              <a:gd name="T40" fmla="*/ 1418039 w 221"/>
              <a:gd name="T41" fmla="*/ 2314242 h 170"/>
              <a:gd name="T42" fmla="*/ 245430 w 221"/>
              <a:gd name="T43" fmla="*/ 1388545 h 170"/>
              <a:gd name="T44" fmla="*/ 2290678 w 221"/>
              <a:gd name="T45" fmla="*/ 217811 h 170"/>
              <a:gd name="T46" fmla="*/ 2345218 w 221"/>
              <a:gd name="T47" fmla="*/ 408396 h 170"/>
              <a:gd name="T48" fmla="*/ 272700 w 221"/>
              <a:gd name="T49" fmla="*/ 1483838 h 170"/>
              <a:gd name="T50" fmla="*/ 245430 w 221"/>
              <a:gd name="T51" fmla="*/ 1388545 h 170"/>
              <a:gd name="T52" fmla="*/ 2522472 w 221"/>
              <a:gd name="T53" fmla="*/ 1075442 h 170"/>
              <a:gd name="T54" fmla="*/ 2740632 w 221"/>
              <a:gd name="T55" fmla="*/ 1865007 h 170"/>
              <a:gd name="T56" fmla="*/ 381780 w 221"/>
              <a:gd name="T57" fmla="*/ 1878620 h 170"/>
              <a:gd name="T58" fmla="*/ 327240 w 221"/>
              <a:gd name="T59" fmla="*/ 1660809 h 170"/>
              <a:gd name="T60" fmla="*/ 2522472 w 221"/>
              <a:gd name="T61" fmla="*/ 1075442 h 1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82305" tIns="41153" rIns="82305" bIns="41153"/>
          <a:lstStyle/>
          <a:p>
            <a:endParaRPr lang="en-US"/>
          </a:p>
        </p:txBody>
      </p:sp>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rgbClr val="FFE497"/>
                </a:solidFill>
                <a:effectLst/>
                <a:uLnTx/>
                <a:uFillTx/>
                <a:latin typeface="Segoe UI Light" pitchFamily="34" charset="0"/>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144650009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solidFill>
          <a:schemeClr val="accent3">
            <a:alpha val="99000"/>
          </a:schemeClr>
        </a:solidFill>
        <a:effectLst/>
      </p:bgPr>
    </p:bg>
    <p:spTree>
      <p:nvGrpSpPr>
        <p:cNvPr id="1" name=""/>
        <p:cNvGrpSpPr/>
        <p:nvPr/>
      </p:nvGrpSpPr>
      <p:grpSpPr>
        <a:xfrm>
          <a:off x="0" y="0"/>
          <a:ext cx="0" cy="0"/>
          <a:chOff x="0" y="0"/>
          <a:chExt cx="0" cy="0"/>
        </a:xfrm>
      </p:grpSpPr>
      <p:grpSp>
        <p:nvGrpSpPr>
          <p:cNvPr id="5" name="Group 4"/>
          <p:cNvGrpSpPr/>
          <p:nvPr userDrawn="1"/>
        </p:nvGrpSpPr>
        <p:grpSpPr>
          <a:xfrm>
            <a:off x="8882758" y="1905000"/>
            <a:ext cx="1277596" cy="3245368"/>
            <a:chOff x="7558088" y="1685925"/>
            <a:chExt cx="1322387" cy="3359150"/>
          </a:xfrm>
          <a:solidFill>
            <a:schemeClr val="bg1"/>
          </a:solidFill>
        </p:grpSpPr>
        <p:sp>
          <p:nvSpPr>
            <p:cNvPr id="6" name="Oval 6"/>
            <p:cNvSpPr>
              <a:spLocks noChangeArrowheads="1"/>
            </p:cNvSpPr>
            <p:nvPr/>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8987" eaLnBrk="1" fontAlgn="auto" hangingPunct="1">
                <a:spcBef>
                  <a:spcPts val="0"/>
                </a:spcBef>
                <a:spcAft>
                  <a:spcPts val="0"/>
                </a:spcAft>
                <a:defRPr/>
              </a:pPr>
              <a:endParaRPr lang="en-US">
                <a:latin typeface="+mn-lt"/>
              </a:endParaRPr>
            </a:p>
          </p:txBody>
        </p:sp>
        <p:sp>
          <p:nvSpPr>
            <p:cNvPr id="8" name="Freeform 7"/>
            <p:cNvSpPr>
              <a:spLocks/>
            </p:cNvSpPr>
            <p:nvPr/>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8987" eaLnBrk="1" fontAlgn="auto" hangingPunct="1">
                <a:spcBef>
                  <a:spcPts val="0"/>
                </a:spcBef>
                <a:spcAft>
                  <a:spcPts val="0"/>
                </a:spcAft>
                <a:defRPr/>
              </a:pPr>
              <a:endParaRPr lang="en-US">
                <a:latin typeface="+mn-lt"/>
              </a:endParaRPr>
            </a:p>
          </p:txBody>
        </p:sp>
      </p:grpSp>
      <p:sp>
        <p:nvSpPr>
          <p:cNvPr id="2" name="Title 1"/>
          <p:cNvSpPr>
            <a:spLocks noGrp="1"/>
          </p:cNvSpPr>
          <p:nvPr>
            <p:ph type="ctrTitle"/>
          </p:nvPr>
        </p:nvSpPr>
        <p:spPr>
          <a:xfrm>
            <a:off x="1889125" y="1447800"/>
            <a:ext cx="4205288" cy="1523494"/>
          </a:xfrm>
        </p:spPr>
        <p:txBody>
          <a:bodyPr anchor="ctr" anchorCtr="0">
            <a:noAutofit/>
          </a:bodyPr>
          <a:lstStyle>
            <a:lvl1pPr>
              <a:lnSpc>
                <a:spcPct val="90000"/>
              </a:lnSpc>
              <a:defRPr sz="4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89124" y="5630472"/>
            <a:ext cx="4205289" cy="461665"/>
          </a:xfrm>
        </p:spPr>
        <p:txBody>
          <a:bodyPr>
            <a:noAutofit/>
          </a:bodyPr>
          <a:lstStyle>
            <a:lvl1pPr marL="0" indent="0" algn="l" defTabSz="914363" rtl="0" eaLnBrk="1" latinLnBrk="0" hangingPunct="1">
              <a:lnSpc>
                <a:spcPct val="90000"/>
              </a:lnSpc>
              <a:spcBef>
                <a:spcPts val="0"/>
              </a:spcBef>
              <a:buSzPct val="80000"/>
              <a:buFont typeface="Arial" pitchFamily="34" charset="0"/>
              <a:buNone/>
              <a:defRPr lang="en-US" sz="2400" kern="1200" dirty="0">
                <a:solidFill>
                  <a:schemeClr val="bg1">
                    <a:alpha val="99000"/>
                  </a:schemeClr>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1889125" y="4160520"/>
            <a:ext cx="8872538" cy="1274538"/>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600" b="0" i="0" u="none" strike="noStrike" kern="1200" cap="none" spc="-642"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266649908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61463" y="6337300"/>
            <a:ext cx="25066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0"/>
          </p:nvPr>
        </p:nvSpPr>
        <p:spPr>
          <a:xfrm>
            <a:off x="521208" y="3467676"/>
            <a:ext cx="10693401" cy="1378644"/>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800" b="0" i="0" u="none" strike="noStrike" kern="1200" cap="none" spc="-120"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spTree>
    <p:extLst>
      <p:ext uri="{BB962C8B-B14F-4D97-AF65-F5344CB8AC3E}">
        <p14:creationId xmlns:p14="http://schemas.microsoft.com/office/powerpoint/2010/main" val="123029414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ing">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black">
          <a:xfrm>
            <a:off x="4321175" y="3140075"/>
            <a:ext cx="35464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userDrawn="1"/>
        </p:nvSpPr>
        <p:spPr bwMode="blackWhite">
          <a:xfrm>
            <a:off x="508000" y="6083300"/>
            <a:ext cx="11172825" cy="503238"/>
          </a:xfrm>
          <a:prstGeom prst="rect">
            <a:avLst/>
          </a:prstGeom>
          <a:noFill/>
          <a:ln w="12700">
            <a:noFill/>
            <a:miter lim="800000"/>
            <a:headEnd type="none" w="sm" len="sm"/>
            <a:tailEnd type="none" w="sm" len="sm"/>
          </a:ln>
          <a:effectLst/>
        </p:spPr>
        <p:txBody>
          <a:bodyPr lIns="91378" tIns="45689" rIns="91378" bIns="45689">
            <a:spAutoFit/>
          </a:bodyPr>
          <a:lstStyle/>
          <a:p>
            <a:pPr algn="ctr" defTabSz="913650" fontAlgn="auto">
              <a:spcBef>
                <a:spcPts val="0"/>
              </a:spcBef>
              <a:spcAft>
                <a:spcPts val="0"/>
              </a:spcAft>
              <a:defRPr/>
            </a:pPr>
            <a:r>
              <a:rPr lang="en-US" sz="667" dirty="0">
                <a:solidFill>
                  <a:schemeClr val="bg1">
                    <a:alpha val="99000"/>
                  </a:schemeClr>
                </a:solidFill>
                <a:cs typeface="Arial" charset="0"/>
              </a:rPr>
              <a:t>© 2012 Microsoft Corporation. All rights reserved. Microsoft, Windows, Windows Vista and other product names are or may be registered trademarks and/or trademarks in the U.S. and/or other countries.</a:t>
            </a:r>
          </a:p>
          <a:p>
            <a:pPr algn="ctr" defTabSz="913650" fontAlgn="auto">
              <a:spcBef>
                <a:spcPts val="0"/>
              </a:spcBef>
              <a:spcAft>
                <a:spcPts val="0"/>
              </a:spcAft>
              <a:defRPr/>
            </a:pPr>
            <a:r>
              <a:rPr lang="en-US" sz="667" dirty="0">
                <a:solidFill>
                  <a:schemeClr val="bg1">
                    <a:alpha val="99000"/>
                  </a:scheme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a:p>
            <a:pPr algn="ctr" defTabSz="913650" fontAlgn="auto">
              <a:spcBef>
                <a:spcPts val="0"/>
              </a:spcBef>
              <a:spcAft>
                <a:spcPts val="0"/>
              </a:spcAft>
              <a:defRPr/>
            </a:pPr>
            <a:r>
              <a:rPr lang="en-US" altLang="zh-CN" sz="667" dirty="0">
                <a:solidFill>
                  <a:schemeClr val="bg1">
                    <a:alpha val="99000"/>
                  </a:schemeClr>
                </a:solidFill>
                <a:cs typeface="Arial" charset="0"/>
              </a:rPr>
              <a:t>Translated to Chinese Simplified Version by Shanghai Yungoal Info Tech Co., Ltd.</a:t>
            </a:r>
          </a:p>
        </p:txBody>
      </p:sp>
      <p:pic>
        <p:nvPicPr>
          <p:cNvPr id="4" name="Picture 4" descr="D:\Hotcan\Yungoal\企业材料\logo_text_bi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85075" y="6446838"/>
            <a:ext cx="328613"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69323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descr="Microsoft logo and tagline"/>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black">
          <a:xfrm>
            <a:off x="534988" y="6364288"/>
            <a:ext cx="1595437"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19113" y="228600"/>
            <a:ext cx="2497137"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Placeholder 5"/>
          <p:cNvSpPr>
            <a:spLocks noGrp="1"/>
          </p:cNvSpPr>
          <p:nvPr>
            <p:ph type="body" sz="quarter" idx="10"/>
          </p:nvPr>
        </p:nvSpPr>
        <p:spPr>
          <a:xfrm>
            <a:off x="512764" y="2892710"/>
            <a:ext cx="11228440" cy="1218795"/>
          </a:xfrm>
        </p:spPr>
        <p:txBody>
          <a:bodyPr/>
          <a:lstStyle>
            <a:lvl1pPr marL="0" indent="0">
              <a:buNone/>
              <a:defRPr lang="en-US" sz="8800" i="0" kern="1200" spc="-100" baseline="0" dirty="0" smtClean="0">
                <a:solidFill>
                  <a:schemeClr val="bg1">
                    <a:alpha val="99000"/>
                  </a:schemeClr>
                </a:solidFill>
                <a:latin typeface="Segoe UI Light" pitchFamily="34" charset="0"/>
                <a:ea typeface="+mn-ea"/>
                <a:cs typeface="+mn-cs"/>
              </a:defRPr>
            </a:lvl1pPr>
          </a:lstStyle>
          <a:p>
            <a:pPr lvl="0"/>
            <a:r>
              <a:rPr lang="en-US" smtClean="0"/>
              <a:t>Click to edit Master text styles</a:t>
            </a:r>
          </a:p>
        </p:txBody>
      </p:sp>
      <p:sp>
        <p:nvSpPr>
          <p:cNvPr id="25" name="Text Placeholder 8"/>
          <p:cNvSpPr>
            <a:spLocks noGrp="1"/>
          </p:cNvSpPr>
          <p:nvPr>
            <p:ph type="body" sz="quarter" idx="11"/>
          </p:nvPr>
        </p:nvSpPr>
        <p:spPr>
          <a:xfrm>
            <a:off x="512763" y="4343400"/>
            <a:ext cx="7513637" cy="443198"/>
          </a:xfrm>
        </p:spPr>
        <p:txBody>
          <a:bodyPr/>
          <a:lstStyle>
            <a:lvl1pPr marL="0" indent="0">
              <a:buNone/>
              <a:defRPr lang="en-US" sz="3200" kern="1200" spc="-100" baseline="0" dirty="0">
                <a:solidFill>
                  <a:schemeClr val="bg1">
                    <a:alpha val="99000"/>
                  </a:schemeClr>
                </a:solidFill>
                <a:latin typeface="+mj-lt"/>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208657335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3349551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2000548"/>
          </a:xfrm>
        </p:spPr>
        <p:txBody>
          <a:bodyPr/>
          <a:lstStyle>
            <a:lvl1pPr marL="460375" indent="-460375">
              <a:buClr>
                <a:srgbClr val="FFFFFF"/>
              </a:buClr>
              <a:buSzPct val="70000"/>
              <a:buFontTx/>
              <a:buBlip>
                <a:blip r:embed="rId2"/>
              </a:buBlip>
              <a:defRPr>
                <a:gradFill>
                  <a:gsLst>
                    <a:gs pos="0">
                      <a:srgbClr val="FFFFFF"/>
                    </a:gs>
                    <a:gs pos="86000">
                      <a:srgbClr val="FFFFFF"/>
                    </a:gs>
                  </a:gsLst>
                  <a:lin ang="5400000" scaled="0"/>
                </a:gradFill>
              </a:defRPr>
            </a:lvl1pPr>
            <a:lvl2pPr marL="855663" indent="-395288">
              <a:buClr>
                <a:srgbClr val="FFFFFF"/>
              </a:buClr>
              <a:buSzPct val="70000"/>
              <a:buFontTx/>
              <a:buBlip>
                <a:blip r:embed="rId2"/>
              </a:buBlip>
              <a:defRPr>
                <a:gradFill>
                  <a:gsLst>
                    <a:gs pos="0">
                      <a:srgbClr val="FFFFFF"/>
                    </a:gs>
                    <a:gs pos="86000">
                      <a:srgbClr val="FFFFFF"/>
                    </a:gs>
                  </a:gsLst>
                  <a:lin ang="5400000" scaled="0"/>
                </a:gradFill>
              </a:defRPr>
            </a:lvl2pPr>
            <a:lvl3pPr marL="1258888" indent="-403225">
              <a:buClr>
                <a:srgbClr val="FFFFFF"/>
              </a:buClr>
              <a:buSzPct val="70000"/>
              <a:buFontTx/>
              <a:buBlip>
                <a:blip r:embed="rId2"/>
              </a:buBlip>
              <a:defRPr>
                <a:gradFill>
                  <a:gsLst>
                    <a:gs pos="0">
                      <a:srgbClr val="FFFFFF"/>
                    </a:gs>
                    <a:gs pos="86000">
                      <a:srgbClr val="FFFFFF"/>
                    </a:gs>
                  </a:gsLst>
                  <a:lin ang="5400000" scaled="0"/>
                </a:gradFill>
              </a:defRPr>
            </a:lvl3pPr>
            <a:lvl4pPr marL="1604963" indent="-346075">
              <a:buClr>
                <a:srgbClr val="FFFFFF"/>
              </a:buClr>
              <a:buSzPct val="70000"/>
              <a:buFontTx/>
              <a:buBlip>
                <a:blip r:embed="rId2"/>
              </a:buBlip>
              <a:defRPr>
                <a:gradFill>
                  <a:gsLst>
                    <a:gs pos="0">
                      <a:srgbClr val="FFFFFF"/>
                    </a:gs>
                    <a:gs pos="86000">
                      <a:srgbClr val="FFFFFF"/>
                    </a:gs>
                  </a:gsLst>
                  <a:lin ang="5400000" scaled="0"/>
                </a:gradFill>
              </a:defRPr>
            </a:lvl4pPr>
            <a:lvl5pPr marL="1941513" indent="-336550">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17065485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descr="WinAzure_rgb_Wht_M.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9875" y="290513"/>
            <a:ext cx="2860675"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MSFT_logotype_rgb_Wht.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99738" y="6029325"/>
            <a:ext cx="1319212"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2"/>
          </p:nvPr>
        </p:nvSpPr>
        <p:spPr>
          <a:xfrm>
            <a:off x="269170" y="4593273"/>
            <a:ext cx="6271784" cy="1794661"/>
          </a:xfrm>
          <a:noFill/>
        </p:spPr>
        <p:txBody>
          <a:bodyPr lIns="146304" tIns="109728" rIns="146304" bIns="109728">
            <a:noAutofit/>
          </a:bodyPr>
          <a:lstStyle>
            <a:lvl1pPr marL="0" indent="0">
              <a:spcBef>
                <a:spcPts val="0"/>
              </a:spcBef>
              <a:buNone/>
              <a:defRPr sz="3528" spc="0" baseline="0">
                <a:solidFill>
                  <a:srgbClr val="0054A6"/>
                </a:solidFill>
                <a:latin typeface="+mj-lt"/>
              </a:defRPr>
            </a:lvl1pPr>
          </a:lstStyle>
          <a:p>
            <a:pPr lvl="0"/>
            <a:r>
              <a:rPr lang="en-US" smtClean="0"/>
              <a:t>Click to edit Master text styles</a:t>
            </a:r>
          </a:p>
        </p:txBody>
      </p:sp>
      <p:sp>
        <p:nvSpPr>
          <p:cNvPr id="6" name="Title 1"/>
          <p:cNvSpPr>
            <a:spLocks noGrp="1"/>
          </p:cNvSpPr>
          <p:nvPr>
            <p:ph type="title"/>
          </p:nvPr>
        </p:nvSpPr>
        <p:spPr>
          <a:xfrm>
            <a:off x="269169" y="2881138"/>
            <a:ext cx="9858042" cy="1801436"/>
          </a:xfrm>
          <a:noFill/>
        </p:spPr>
        <p:txBody>
          <a:bodyPr lIns="146304" tIns="91440" rIns="146304" bIns="91440" anchor="t" anchorCtr="0"/>
          <a:lstStyle>
            <a:lvl1pPr>
              <a:defRPr sz="5292" spc="-98" baseline="0">
                <a:solidFill>
                  <a:srgbClr val="0054A6"/>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5497192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pic>
        <p:nvPicPr>
          <p:cNvPr id="4" name="Picture 6" descr="6977_Azure_Cloud_Full_09111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27675" y="0"/>
            <a:ext cx="6661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a:spLocks noGrp="1"/>
          </p:cNvSpPr>
          <p:nvPr>
            <p:ph type="title"/>
          </p:nvPr>
        </p:nvSpPr>
        <p:spPr>
          <a:xfrm>
            <a:off x="269169" y="2084174"/>
            <a:ext cx="11650488" cy="1796217"/>
          </a:xfrm>
          <a:noFill/>
        </p:spPr>
        <p:txBody>
          <a:bodyPr tIns="91429" bIns="91429" anchor="t" anchorCtr="0"/>
          <a:lstStyle>
            <a:lvl1pPr>
              <a:defRPr sz="8624" spc="-99" baseline="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68383581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Custom Layout">
    <p:bg>
      <p:bgPr>
        <a:solidFill>
          <a:srgbClr val="00AEEF"/>
        </a:solidFill>
        <a:effectLst/>
      </p:bgPr>
    </p:bg>
    <p:spTree>
      <p:nvGrpSpPr>
        <p:cNvPr id="1" name=""/>
        <p:cNvGrpSpPr/>
        <p:nvPr/>
      </p:nvGrpSpPr>
      <p:grpSpPr>
        <a:xfrm>
          <a:off x="0" y="0"/>
          <a:ext cx="0" cy="0"/>
          <a:chOff x="0" y="0"/>
          <a:chExt cx="0" cy="0"/>
        </a:xfrm>
      </p:grpSpPr>
      <p:pic>
        <p:nvPicPr>
          <p:cNvPr id="7" name="Picture 4" descr="WinAzure_rgb_Wht_S.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8775" y="6297613"/>
            <a:ext cx="1703388"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txBox="1">
            <a:spLocks/>
          </p:cNvSpPr>
          <p:nvPr userDrawn="1"/>
        </p:nvSpPr>
        <p:spPr>
          <a:xfrm>
            <a:off x="11528425" y="6297613"/>
            <a:ext cx="430213" cy="228600"/>
          </a:xfrm>
          <a:prstGeom prst="rect">
            <a:avLst/>
          </a:prstGeom>
        </p:spPr>
        <p:txBody>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784" dirty="0" smtClean="0">
                <a:solidFill>
                  <a:srgbClr val="FFFFFF"/>
                </a:solidFill>
              </a:rPr>
              <a:t>3</a:t>
            </a:r>
            <a:endParaRPr lang="en-US" sz="784" dirty="0">
              <a:solidFill>
                <a:srgbClr val="FFFFFF"/>
              </a:solidFill>
            </a:endParaRPr>
          </a:p>
        </p:txBody>
      </p:sp>
      <p:sp>
        <p:nvSpPr>
          <p:cNvPr id="9" name="TextBox 8"/>
          <p:cNvSpPr txBox="1"/>
          <p:nvPr userDrawn="1"/>
        </p:nvSpPr>
        <p:spPr>
          <a:xfrm>
            <a:off x="8872538" y="6210300"/>
            <a:ext cx="2868612" cy="400050"/>
          </a:xfrm>
          <a:prstGeom prst="rect">
            <a:avLst/>
          </a:prstGeom>
          <a:noFill/>
        </p:spPr>
        <p:txBody>
          <a:bodyPr lIns="179238" tIns="143391" rIns="179238" bIns="143391">
            <a:spAutoFit/>
          </a:bodyPr>
          <a:lstStyle/>
          <a:p>
            <a:pPr defTabSz="914064" eaLnBrk="1" fontAlgn="auto" hangingPunct="1">
              <a:lnSpc>
                <a:spcPct val="90000"/>
              </a:lnSpc>
              <a:spcBef>
                <a:spcPts val="0"/>
              </a:spcBef>
              <a:spcAft>
                <a:spcPts val="0"/>
              </a:spcAft>
              <a:defRPr/>
            </a:pPr>
            <a:r>
              <a:rPr lang="en-US" sz="784" dirty="0">
                <a:solidFill>
                  <a:srgbClr val="FFFFFF"/>
                </a:solidFill>
                <a:latin typeface="+mn-lt"/>
              </a:rPr>
              <a:t>Presentation title     ©Copyright 2012     09 / 14 /12</a:t>
            </a:r>
          </a:p>
        </p:txBody>
      </p:sp>
      <p:sp>
        <p:nvSpPr>
          <p:cNvPr id="14" name="Picture Placeholder 3"/>
          <p:cNvSpPr>
            <a:spLocks noGrp="1"/>
          </p:cNvSpPr>
          <p:nvPr>
            <p:ph type="pic" sz="quarter" idx="13"/>
          </p:nvPr>
        </p:nvSpPr>
        <p:spPr>
          <a:xfrm>
            <a:off x="3943577" y="2084172"/>
            <a:ext cx="3637666" cy="1243395"/>
          </a:xfrm>
        </p:spPr>
        <p:txBody>
          <a:bodyPr/>
          <a:lstStyle>
            <a:lvl1pPr algn="ctr">
              <a:defRPr>
                <a:solidFill>
                  <a:srgbClr val="FFFFFF"/>
                </a:solidFill>
              </a:defRPr>
            </a:lvl1pPr>
          </a:lstStyle>
          <a:p>
            <a:pPr lvl="0"/>
            <a:r>
              <a:rPr lang="en-US" noProof="0" smtClean="0"/>
              <a:t>Click icon to add picture</a:t>
            </a:r>
            <a:endParaRPr lang="en-US" noProof="0" dirty="0"/>
          </a:p>
        </p:txBody>
      </p:sp>
      <p:sp>
        <p:nvSpPr>
          <p:cNvPr id="5" name="Picture Placeholder 3"/>
          <p:cNvSpPr>
            <a:spLocks noGrp="1"/>
          </p:cNvSpPr>
          <p:nvPr>
            <p:ph type="pic" sz="quarter" idx="12"/>
          </p:nvPr>
        </p:nvSpPr>
        <p:spPr>
          <a:xfrm>
            <a:off x="269169" y="2084172"/>
            <a:ext cx="3637666" cy="1243395"/>
          </a:xfrm>
        </p:spPr>
        <p:txBody>
          <a:bodyPr/>
          <a:lstStyle>
            <a:lvl1pPr algn="ctr">
              <a:defRPr>
                <a:solidFill>
                  <a:srgbClr val="FFFFFF"/>
                </a:solidFill>
              </a:defRPr>
            </a:lvl1pPr>
          </a:lstStyle>
          <a:p>
            <a:pPr lvl="0"/>
            <a:r>
              <a:rPr lang="en-US" noProof="0" smtClean="0"/>
              <a:t>Click icon to add picture</a:t>
            </a:r>
            <a:endParaRPr lang="en-US" noProof="0" dirty="0"/>
          </a:p>
        </p:txBody>
      </p:sp>
      <p:sp>
        <p:nvSpPr>
          <p:cNvPr id="15" name="Picture Placeholder 3"/>
          <p:cNvSpPr>
            <a:spLocks noGrp="1"/>
          </p:cNvSpPr>
          <p:nvPr>
            <p:ph type="pic" sz="quarter" idx="14"/>
          </p:nvPr>
        </p:nvSpPr>
        <p:spPr>
          <a:xfrm>
            <a:off x="7617921" y="2084172"/>
            <a:ext cx="3637666" cy="1243395"/>
          </a:xfrm>
        </p:spPr>
        <p:txBody>
          <a:bodyPr/>
          <a:lstStyle>
            <a:lvl1pPr algn="ctr">
              <a:defRPr>
                <a:solidFill>
                  <a:srgbClr val="FFFFFF"/>
                </a:solidFill>
              </a:defRPr>
            </a:lvl1pPr>
          </a:lstStyle>
          <a:p>
            <a:pPr lvl="0"/>
            <a:r>
              <a:rPr lang="en-US" noProof="0" smtClean="0"/>
              <a:t>Click icon to add picture</a:t>
            </a:r>
            <a:endParaRPr lang="en-US" noProof="0" dirty="0"/>
          </a:p>
        </p:txBody>
      </p:sp>
      <p:sp>
        <p:nvSpPr>
          <p:cNvPr id="16" name="Title 1"/>
          <p:cNvSpPr>
            <a:spLocks noGrp="1"/>
          </p:cNvSpPr>
          <p:nvPr>
            <p:ph type="title"/>
          </p:nvPr>
        </p:nvSpPr>
        <p:spPr>
          <a:xfrm>
            <a:off x="266852" y="289511"/>
            <a:ext cx="11652805" cy="809388"/>
          </a:xfrm>
        </p:spPr>
        <p:txBody>
          <a:bodyPr/>
          <a:lstStyle>
            <a:lvl1pPr>
              <a:defRPr>
                <a:solidFill>
                  <a:srgbClr val="0054A6"/>
                </a:solidFill>
              </a:defRPr>
            </a:lvl1pPr>
          </a:lstStyle>
          <a:p>
            <a:r>
              <a:rPr lang="en-US" smtClean="0"/>
              <a:t>Click to edit Master title style</a:t>
            </a:r>
            <a:endParaRPr lang="en-US" dirty="0"/>
          </a:p>
        </p:txBody>
      </p:sp>
      <p:sp>
        <p:nvSpPr>
          <p:cNvPr id="17" name="Text Placeholder 4"/>
          <p:cNvSpPr>
            <a:spLocks noGrp="1"/>
          </p:cNvSpPr>
          <p:nvPr>
            <p:ph type="body" sz="quarter" idx="15"/>
          </p:nvPr>
        </p:nvSpPr>
        <p:spPr>
          <a:xfrm>
            <a:off x="266852" y="1008622"/>
            <a:ext cx="6094097" cy="718466"/>
          </a:xfrm>
          <a:noFill/>
        </p:spPr>
        <p:txBody>
          <a:bodyPr lIns="146304" tIns="109728" rIns="146304" bIns="109728">
            <a:noAutofit/>
          </a:bodyPr>
          <a:lstStyle>
            <a:lvl1pPr marL="0" indent="0">
              <a:spcBef>
                <a:spcPts val="0"/>
              </a:spcBef>
              <a:buNone/>
              <a:defRPr sz="3528" spc="0" baseline="0">
                <a:solidFill>
                  <a:srgbClr val="0054A6"/>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268863789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3" y="228600"/>
            <a:ext cx="11149012" cy="747713"/>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250"/>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4018" r:id="rId19"/>
    <p:sldLayoutId id="2147484019" r:id="rId20"/>
    <p:sldLayoutId id="2147484048" r:id="rId21"/>
  </p:sldLayoutIdLst>
  <p:transition>
    <p:fade/>
  </p:transition>
  <p:timing>
    <p:tnLst>
      <p:par>
        <p:cTn id="1" dur="indefinite" restart="never" nodeType="tmRoot"/>
      </p:par>
    </p:tnLst>
  </p:timing>
  <p:txStyles>
    <p:titleStyle>
      <a:lvl1pPr algn="l" defTabSz="912813" rtl="0" fontAlgn="base">
        <a:lnSpc>
          <a:spcPct val="90000"/>
        </a:lnSpc>
        <a:spcBef>
          <a:spcPct val="0"/>
        </a:spcBef>
        <a:spcAft>
          <a:spcPct val="0"/>
        </a:spcAft>
        <a:defRPr lang="en-US" sz="5400" kern="1200" spc="-100" dirty="0">
          <a:ln w="3175">
            <a:noFill/>
          </a:ln>
          <a:gradFill flip="none" rotWithShape="1">
            <a:gsLst>
              <a:gs pos="0">
                <a:srgbClr val="595959"/>
              </a:gs>
              <a:gs pos="86000">
                <a:srgbClr val="595959"/>
              </a:gs>
            </a:gsLst>
            <a:lin ang="5400000" scaled="0"/>
            <a:tileRect/>
          </a:gradFill>
          <a:latin typeface="Segoe UI Light" pitchFamily="34" charset="0"/>
          <a:ea typeface="+mn-ea"/>
          <a:cs typeface="Arial" charset="0"/>
        </a:defRPr>
      </a:lvl1pPr>
      <a:lvl2pPr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2pPr>
      <a:lvl3pPr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3pPr>
      <a:lvl4pPr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4pPr>
      <a:lvl5pPr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5pPr>
      <a:lvl6pPr marL="457200"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6pPr>
      <a:lvl7pPr marL="914400"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7pPr>
      <a:lvl8pPr marL="1371600"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8pPr>
      <a:lvl9pPr marL="1828800" algn="l" defTabSz="912813" rtl="0" fontAlgn="base">
        <a:lnSpc>
          <a:spcPct val="90000"/>
        </a:lnSpc>
        <a:spcBef>
          <a:spcPct val="0"/>
        </a:spcBef>
        <a:spcAft>
          <a:spcPct val="0"/>
        </a:spcAft>
        <a:defRPr sz="5400">
          <a:solidFill>
            <a:schemeClr val="tx1"/>
          </a:solidFill>
          <a:latin typeface="Segoe UI Light" panose="020B0502040204020203" pitchFamily="34" charset="0"/>
          <a:cs typeface="Arial" panose="020B0604020202020204" pitchFamily="34" charset="0"/>
        </a:defRPr>
      </a:lvl9pPr>
    </p:titleStyle>
    <p:bodyStyle>
      <a:lvl1pPr marL="460375" indent="-460375" algn="l" defTabSz="912813" rtl="0" fontAlgn="base">
        <a:lnSpc>
          <a:spcPct val="90000"/>
        </a:lnSpc>
        <a:spcBef>
          <a:spcPct val="20000"/>
        </a:spcBef>
        <a:spcAft>
          <a:spcPct val="0"/>
        </a:spcAft>
        <a:buSzPct val="80000"/>
        <a:buFont typeface="Arial" panose="020B0604020202020204" pitchFamily="34" charset="0"/>
        <a:buChar char="•"/>
        <a:defRPr sz="3200" kern="1200">
          <a:gradFill>
            <a:gsLst>
              <a:gs pos="0">
                <a:srgbClr val="595959"/>
              </a:gs>
              <a:gs pos="86000">
                <a:srgbClr val="595959"/>
              </a:gs>
            </a:gsLst>
            <a:lin ang="5400000" scaled="0"/>
          </a:gradFill>
          <a:latin typeface="+mn-lt"/>
          <a:ea typeface="+mn-ea"/>
          <a:cs typeface="+mn-cs"/>
        </a:defRPr>
      </a:lvl1pPr>
      <a:lvl2pPr marL="855663" indent="-395288" algn="l" defTabSz="912813" rtl="0" fontAlgn="base">
        <a:lnSpc>
          <a:spcPct val="90000"/>
        </a:lnSpc>
        <a:spcBef>
          <a:spcPct val="20000"/>
        </a:spcBef>
        <a:spcAft>
          <a:spcPct val="0"/>
        </a:spcAft>
        <a:buSzPct val="80000"/>
        <a:buFont typeface="Arial" panose="020B0604020202020204" pitchFamily="34" charset="0"/>
        <a:buChar char="•"/>
        <a:defRPr sz="2800" kern="1200">
          <a:gradFill>
            <a:gsLst>
              <a:gs pos="0">
                <a:srgbClr val="595959"/>
              </a:gs>
              <a:gs pos="86000">
                <a:srgbClr val="595959"/>
              </a:gs>
            </a:gsLst>
            <a:lin ang="5400000" scaled="0"/>
          </a:gradFill>
          <a:latin typeface="+mn-lt"/>
          <a:ea typeface="+mn-ea"/>
          <a:cs typeface="+mn-cs"/>
        </a:defRPr>
      </a:lvl2pPr>
      <a:lvl3pPr marL="1258888" indent="-403225" algn="l" defTabSz="912813" rtl="0" fontAlgn="base">
        <a:lnSpc>
          <a:spcPct val="90000"/>
        </a:lnSpc>
        <a:spcBef>
          <a:spcPct val="20000"/>
        </a:spcBef>
        <a:spcAft>
          <a:spcPct val="0"/>
        </a:spcAft>
        <a:buSzPct val="80000"/>
        <a:buFont typeface="Arial" panose="020B0604020202020204" pitchFamily="34" charset="0"/>
        <a:buChar char="•"/>
        <a:defRPr sz="2400" kern="1200">
          <a:gradFill>
            <a:gsLst>
              <a:gs pos="0">
                <a:srgbClr val="595959"/>
              </a:gs>
              <a:gs pos="86000">
                <a:srgbClr val="595959"/>
              </a:gs>
            </a:gsLst>
            <a:lin ang="5400000" scaled="0"/>
          </a:gradFill>
          <a:latin typeface="+mn-lt"/>
          <a:ea typeface="+mn-ea"/>
          <a:cs typeface="+mn-cs"/>
        </a:defRPr>
      </a:lvl3pPr>
      <a:lvl4pPr marL="1604963" indent="-346075" algn="l" defTabSz="912813" rtl="0" fontAlgn="base">
        <a:lnSpc>
          <a:spcPct val="90000"/>
        </a:lnSpc>
        <a:spcBef>
          <a:spcPct val="20000"/>
        </a:spcBef>
        <a:spcAft>
          <a:spcPct val="0"/>
        </a:spcAft>
        <a:buSzPct val="80000"/>
        <a:buFont typeface="Arial" panose="020B0604020202020204" pitchFamily="34" charset="0"/>
        <a:buChar char="•"/>
        <a:defRPr sz="2000" kern="1200">
          <a:gradFill>
            <a:gsLst>
              <a:gs pos="0">
                <a:srgbClr val="595959"/>
              </a:gs>
              <a:gs pos="86000">
                <a:srgbClr val="595959"/>
              </a:gs>
            </a:gsLst>
            <a:lin ang="5400000" scaled="0"/>
          </a:gradFill>
          <a:latin typeface="+mn-lt"/>
          <a:ea typeface="+mn-ea"/>
          <a:cs typeface="+mn-cs"/>
        </a:defRPr>
      </a:lvl4pPr>
      <a:lvl5pPr marL="1941513" indent="-336550" algn="l" defTabSz="912813" rtl="0" fontAlgn="base">
        <a:lnSpc>
          <a:spcPct val="90000"/>
        </a:lnSpc>
        <a:spcBef>
          <a:spcPct val="20000"/>
        </a:spcBef>
        <a:spcAft>
          <a:spcPct val="0"/>
        </a:spcAft>
        <a:buSzPct val="80000"/>
        <a:buFont typeface="Arial" panose="020B0604020202020204" pitchFamily="34" charset="0"/>
        <a:buChar char="•"/>
        <a:defRPr sz="2000" kern="1200">
          <a:gradFill>
            <a:gsLst>
              <a:gs pos="0">
                <a:srgbClr val="595959"/>
              </a:gs>
              <a:gs pos="86000">
                <a:srgbClr val="595959"/>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19113" y="2233613"/>
            <a:ext cx="11072812" cy="1360487"/>
          </a:xfrm>
        </p:spPr>
        <p:txBody>
          <a:bodyPr/>
          <a:lstStyle/>
          <a:p>
            <a:pPr defTabSz="914363" fontAlgn="auto">
              <a:spcAft>
                <a:spcPts val="0"/>
              </a:spcAft>
              <a:defRPr/>
            </a:pPr>
            <a:r>
              <a:rPr lang="zh-CN" altLang="zh-CN" sz="4800" dirty="0"/>
              <a:t>借助公有云实现游戏的弹性运营</a:t>
            </a:r>
            <a:endParaRPr sz="4800" dirty="0"/>
          </a:p>
        </p:txBody>
      </p:sp>
      <p:sp>
        <p:nvSpPr>
          <p:cNvPr id="2" name="Text Placeholder 1"/>
          <p:cNvSpPr>
            <a:spLocks noGrp="1"/>
          </p:cNvSpPr>
          <p:nvPr>
            <p:ph type="body" sz="quarter" idx="11"/>
          </p:nvPr>
        </p:nvSpPr>
        <p:spPr>
          <a:xfrm>
            <a:off x="519113" y="4612341"/>
            <a:ext cx="9939337" cy="2363724"/>
          </a:xfrm>
        </p:spPr>
        <p:txBody>
          <a:bodyPr/>
          <a:lstStyle/>
          <a:p>
            <a:pPr lvl="0"/>
            <a:r>
              <a:rPr lang="en-US" dirty="0" smtClean="0"/>
              <a:t>Shaun Fang (</a:t>
            </a:r>
            <a:r>
              <a:rPr lang="zh-CN" altLang="en-US" dirty="0" smtClean="0"/>
              <a:t>方兴）</a:t>
            </a:r>
            <a:r>
              <a:rPr lang="en-US" dirty="0"/>
              <a:t> </a:t>
            </a:r>
            <a:r>
              <a:rPr lang="en-US" dirty="0" smtClean="0"/>
              <a:t>Azure</a:t>
            </a:r>
            <a:r>
              <a:rPr lang="zh-CN" altLang="en-US" dirty="0" smtClean="0"/>
              <a:t>开发</a:t>
            </a:r>
            <a:r>
              <a:rPr lang="zh-CN" altLang="en-US" dirty="0"/>
              <a:t>技术</a:t>
            </a:r>
            <a:r>
              <a:rPr lang="zh-CN" altLang="en-US" dirty="0" smtClean="0"/>
              <a:t>顾问</a:t>
            </a:r>
            <a:endParaRPr lang="en-US" altLang="zh-CN" dirty="0" smtClean="0"/>
          </a:p>
          <a:p>
            <a:pPr lvl="0"/>
            <a:r>
              <a:rPr lang="en-US" dirty="0" smtClean="0"/>
              <a:t>xinfang@Microsoft.com</a:t>
            </a:r>
            <a:endParaRPr lang="en-US" dirty="0"/>
          </a:p>
          <a:p>
            <a:pPr defTabSz="914363" fontAlgn="auto">
              <a:spcAft>
                <a:spcPts val="0"/>
              </a:spcAft>
              <a:defRPr/>
            </a:pPr>
            <a:r>
              <a:rPr lang="en-US" altLang="zh-CN" dirty="0" smtClean="0"/>
              <a:t>http://blog.csdn.com/shaunfang</a:t>
            </a:r>
            <a:endParaRPr lang="en-US" dirty="0" smtClean="0"/>
          </a:p>
          <a:p>
            <a:pPr defTabSz="914363" fontAlgn="auto">
              <a:spcAft>
                <a:spcPts val="0"/>
              </a:spcAft>
              <a:defRPr/>
            </a:pPr>
            <a:endParaRPr lang="en-US" dirty="0"/>
          </a:p>
          <a:p>
            <a:pPr defTabSz="914363" fontAlgn="auto">
              <a:spcAft>
                <a:spcPts val="0"/>
              </a:spcAft>
              <a:defRPr/>
            </a:pPr>
            <a:r>
              <a:rPr lang="zh-CN" altLang="en-US" dirty="0"/>
              <a:t>微软（中国）有限公司</a:t>
            </a:r>
          </a:p>
          <a:p>
            <a:pPr defTabSz="914363" fontAlgn="auto">
              <a:spcAft>
                <a:spcPts val="0"/>
              </a:spcAft>
              <a:defRPr/>
            </a:pPr>
            <a:endParaRPr lang="en-US"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2" y="323600"/>
            <a:ext cx="11149013" cy="498598"/>
          </a:xfrm>
        </p:spPr>
        <p:txBody>
          <a:bodyPr/>
          <a:lstStyle/>
          <a:p>
            <a:r>
              <a:rPr lang="zh-CN" altLang="en-US" sz="3600" dirty="0" smtClean="0"/>
              <a:t>网络游戏对云计算的需求</a:t>
            </a:r>
            <a:endParaRPr lang="zh-CN" altLang="en-US" sz="3600" dirty="0"/>
          </a:p>
        </p:txBody>
      </p:sp>
      <p:sp>
        <p:nvSpPr>
          <p:cNvPr id="3" name="文本占位符 2"/>
          <p:cNvSpPr>
            <a:spLocks noGrp="1"/>
          </p:cNvSpPr>
          <p:nvPr>
            <p:ph type="body" sz="quarter" idx="10"/>
          </p:nvPr>
        </p:nvSpPr>
        <p:spPr>
          <a:xfrm>
            <a:off x="519112" y="1447799"/>
            <a:ext cx="11149013" cy="3693319"/>
          </a:xfrm>
        </p:spPr>
        <p:txBody>
          <a:bodyPr/>
          <a:lstStyle/>
          <a:p>
            <a:pPr marL="457200" indent="-457200" defTabSz="1218987" fontAlgn="auto">
              <a:spcBef>
                <a:spcPct val="20000"/>
              </a:spcBef>
              <a:spcAft>
                <a:spcPts val="0"/>
              </a:spcAft>
              <a:buFont typeface="Arial" panose="020B0604020202020204" pitchFamily="34" charset="0"/>
              <a:buChar char="•"/>
              <a:defRPr/>
            </a:pPr>
            <a:r>
              <a:rPr lang="zh-CN" altLang="en-US" sz="3200" dirty="0" smtClean="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rPr>
              <a:t>弹性部署</a:t>
            </a:r>
            <a:endParaRPr lang="en-US" altLang="zh-CN" sz="3200" dirty="0" smtClean="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endParaRPr>
          </a:p>
          <a:p>
            <a:pPr marL="457200" indent="-457200" defTabSz="1218987" fontAlgn="auto">
              <a:spcBef>
                <a:spcPct val="20000"/>
              </a:spcBef>
              <a:spcAft>
                <a:spcPts val="0"/>
              </a:spcAft>
              <a:buFont typeface="Arial" panose="020B0604020202020204" pitchFamily="34" charset="0"/>
              <a:buChar char="•"/>
              <a:defRPr/>
            </a:pPr>
            <a:endParaRPr lang="en-US" altLang="zh-CN" sz="3200" dirty="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endParaRPr>
          </a:p>
          <a:p>
            <a:pPr marL="457200" indent="-457200" defTabSz="1218987" fontAlgn="auto">
              <a:spcBef>
                <a:spcPct val="20000"/>
              </a:spcBef>
              <a:spcAft>
                <a:spcPts val="0"/>
              </a:spcAft>
              <a:buFont typeface="Arial" panose="020B0604020202020204" pitchFamily="34" charset="0"/>
              <a:buChar char="•"/>
              <a:defRPr/>
            </a:pPr>
            <a:r>
              <a:rPr lang="zh-CN" altLang="en-US" sz="3200" dirty="0" smtClean="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rPr>
              <a:t>高性</a:t>
            </a:r>
            <a:r>
              <a:rPr lang="zh-CN" altLang="en-US" sz="3200" dirty="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rPr>
              <a:t>价</a:t>
            </a:r>
            <a:r>
              <a:rPr lang="zh-CN" altLang="en-US" sz="3200" dirty="0" smtClean="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rPr>
              <a:t>比</a:t>
            </a:r>
            <a:endParaRPr lang="en-US" altLang="zh-CN" sz="3200" dirty="0" smtClean="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endParaRPr>
          </a:p>
          <a:p>
            <a:pPr marL="457200" indent="-457200" defTabSz="1218987" fontAlgn="auto">
              <a:spcBef>
                <a:spcPct val="20000"/>
              </a:spcBef>
              <a:spcAft>
                <a:spcPts val="0"/>
              </a:spcAft>
              <a:buFont typeface="Arial" panose="020B0604020202020204" pitchFamily="34" charset="0"/>
              <a:buChar char="•"/>
              <a:defRPr/>
            </a:pPr>
            <a:endParaRPr lang="en-US" altLang="zh-CN" sz="3200" dirty="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endParaRPr>
          </a:p>
          <a:p>
            <a:pPr marL="457200" indent="-457200" defTabSz="1218987" fontAlgn="auto">
              <a:spcBef>
                <a:spcPct val="20000"/>
              </a:spcBef>
              <a:spcAft>
                <a:spcPts val="0"/>
              </a:spcAft>
              <a:buFont typeface="Arial" panose="020B0604020202020204" pitchFamily="34" charset="0"/>
              <a:buChar char="•"/>
              <a:defRPr/>
            </a:pPr>
            <a:r>
              <a:rPr lang="zh-CN" altLang="en-US" sz="3200" dirty="0" smtClean="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rPr>
              <a:t>稳定可靠</a:t>
            </a:r>
            <a:endParaRPr lang="en-US" altLang="zh-CN" sz="3200" dirty="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endParaRPr>
          </a:p>
          <a:p>
            <a:pPr marL="457200" indent="-457200" defTabSz="1218987" fontAlgn="auto">
              <a:spcBef>
                <a:spcPct val="20000"/>
              </a:spcBef>
              <a:spcAft>
                <a:spcPts val="0"/>
              </a:spcAft>
              <a:buFont typeface="Arial" panose="020B0604020202020204" pitchFamily="34" charset="0"/>
              <a:buChar char="•"/>
              <a:defRPr/>
            </a:pPr>
            <a:endParaRPr lang="en-US" altLang="zh-CN" sz="3200" dirty="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endParaRPr>
          </a:p>
          <a:p>
            <a:pPr marL="457200" indent="-457200" defTabSz="1218987" fontAlgn="auto">
              <a:spcBef>
                <a:spcPct val="20000"/>
              </a:spcBef>
              <a:spcAft>
                <a:spcPts val="0"/>
              </a:spcAft>
              <a:buFont typeface="Arial" panose="020B0604020202020204" pitchFamily="34" charset="0"/>
              <a:buChar char="•"/>
              <a:defRPr/>
            </a:pPr>
            <a:r>
              <a:rPr lang="zh-CN" altLang="en-US" sz="3200" dirty="0" smtClean="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rPr>
              <a:t>全球</a:t>
            </a:r>
            <a:r>
              <a:rPr lang="zh-CN" altLang="en-US" sz="3200" dirty="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rPr>
              <a:t>分布</a:t>
            </a:r>
            <a:endParaRPr lang="en-US" altLang="zh-CN" sz="3200" dirty="0">
              <a:gradFill>
                <a:gsLst>
                  <a:gs pos="0">
                    <a:srgbClr val="292929">
                      <a:lumMod val="90000"/>
                      <a:lumOff val="10000"/>
                    </a:srgbClr>
                  </a:gs>
                  <a:gs pos="86000">
                    <a:srgbClr val="292929">
                      <a:lumMod val="90000"/>
                      <a:lumOff val="10000"/>
                    </a:srgbClr>
                  </a:gs>
                </a:gsLst>
                <a:lin ang="5400000" scaled="0"/>
              </a:gra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29660350"/>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2" y="228600"/>
            <a:ext cx="11149013" cy="609398"/>
          </a:xfrm>
        </p:spPr>
        <p:txBody>
          <a:bodyPr/>
          <a:lstStyle/>
          <a:p>
            <a:r>
              <a:rPr lang="zh-CN" altLang="en-US" sz="4400" dirty="0" smtClean="0"/>
              <a:t>关于云计算如何省钱的一个简单讨论</a:t>
            </a:r>
            <a:endParaRPr lang="zh-CN" altLang="en-US" sz="4400" dirty="0"/>
          </a:p>
        </p:txBody>
      </p:sp>
      <p:pic>
        <p:nvPicPr>
          <p:cNvPr id="4" name="图片 3"/>
          <p:cNvPicPr>
            <a:picLocks noChangeAspect="1"/>
          </p:cNvPicPr>
          <p:nvPr/>
        </p:nvPicPr>
        <p:blipFill>
          <a:blip r:embed="rId2"/>
          <a:stretch>
            <a:fillRect/>
          </a:stretch>
        </p:blipFill>
        <p:spPr>
          <a:xfrm>
            <a:off x="439032" y="1098726"/>
            <a:ext cx="6079575" cy="4805363"/>
          </a:xfrm>
          <a:prstGeom prst="rect">
            <a:avLst/>
          </a:prstGeom>
        </p:spPr>
      </p:pic>
      <p:sp>
        <p:nvSpPr>
          <p:cNvPr id="5" name="矩形 4"/>
          <p:cNvSpPr/>
          <p:nvPr/>
        </p:nvSpPr>
        <p:spPr bwMode="auto">
          <a:xfrm>
            <a:off x="722489" y="5463822"/>
            <a:ext cx="2190044" cy="417689"/>
          </a:xfrm>
          <a:prstGeom prst="rect">
            <a:avLst/>
          </a:prstGeom>
          <a:noFill/>
          <a:ln w="762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 name="圆角矩形 5"/>
          <p:cNvSpPr/>
          <p:nvPr/>
        </p:nvSpPr>
        <p:spPr bwMode="auto">
          <a:xfrm>
            <a:off x="7936089" y="1452474"/>
            <a:ext cx="3070578" cy="2238993"/>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如果云主机一年的成本可以买一台服务器，为什么要用云呢？</a:t>
            </a:r>
          </a:p>
        </p:txBody>
      </p:sp>
      <p:sp>
        <p:nvSpPr>
          <p:cNvPr id="7" name="圆角矩形 6"/>
          <p:cNvSpPr/>
          <p:nvPr/>
        </p:nvSpPr>
        <p:spPr bwMode="auto">
          <a:xfrm>
            <a:off x="7936089" y="4037630"/>
            <a:ext cx="3070578" cy="2238993"/>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答案很简单：</a:t>
            </a:r>
            <a:endParaRPr lang="en-US" altLang="zh-CN" sz="2200" dirty="0" smtClean="0">
              <a:solidFill>
                <a:schemeClr val="tx1"/>
              </a:solidFill>
            </a:endParaRPr>
          </a:p>
          <a:p>
            <a:pPr algn="ctr" defTabSz="914099" fontAlgn="base">
              <a:spcBef>
                <a:spcPct val="0"/>
              </a:spcBef>
              <a:spcAft>
                <a:spcPct val="0"/>
              </a:spcAft>
            </a:pPr>
            <a:r>
              <a:rPr lang="zh-CN" altLang="en-US" sz="2200" dirty="0">
                <a:solidFill>
                  <a:schemeClr val="tx1"/>
                </a:solidFill>
              </a:rPr>
              <a:t>弹性</a:t>
            </a:r>
            <a:endParaRPr lang="zh-CN" altLang="en-US" sz="2200" dirty="0" smtClean="0">
              <a:solidFill>
                <a:schemeClr val="tx1"/>
              </a:solidFill>
            </a:endParaRPr>
          </a:p>
        </p:txBody>
      </p:sp>
    </p:spTree>
    <p:extLst>
      <p:ext uri="{BB962C8B-B14F-4D97-AF65-F5344CB8AC3E}">
        <p14:creationId xmlns:p14="http://schemas.microsoft.com/office/powerpoint/2010/main" val="1392992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2" y="228600"/>
            <a:ext cx="11149013" cy="664797"/>
          </a:xfrm>
        </p:spPr>
        <p:txBody>
          <a:bodyPr/>
          <a:lstStyle/>
          <a:p>
            <a:r>
              <a:rPr lang="en-US" altLang="zh-CN" sz="4800" dirty="0" smtClean="0"/>
              <a:t>Web</a:t>
            </a:r>
            <a:r>
              <a:rPr lang="zh-CN" altLang="en-US" sz="4800" dirty="0" smtClean="0"/>
              <a:t>应用是如何利用云计算省钱的？</a:t>
            </a:r>
            <a:endParaRPr lang="zh-CN" altLang="en-US" sz="4800" dirty="0"/>
          </a:p>
        </p:txBody>
      </p:sp>
      <p:cxnSp>
        <p:nvCxnSpPr>
          <p:cNvPr id="5" name="直接箭头连接符 4"/>
          <p:cNvCxnSpPr/>
          <p:nvPr/>
        </p:nvCxnSpPr>
        <p:spPr>
          <a:xfrm flipV="1">
            <a:off x="1309511" y="1253067"/>
            <a:ext cx="0" cy="301413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6" name="直接箭头连接符 5"/>
          <p:cNvCxnSpPr/>
          <p:nvPr/>
        </p:nvCxnSpPr>
        <p:spPr>
          <a:xfrm>
            <a:off x="1309511" y="4267200"/>
            <a:ext cx="4504267"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1" name="矩形 10"/>
          <p:cNvSpPr/>
          <p:nvPr/>
        </p:nvSpPr>
        <p:spPr bwMode="auto">
          <a:xfrm>
            <a:off x="1309511" y="2923822"/>
            <a:ext cx="293511" cy="134337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2" name="矩形 11"/>
          <p:cNvSpPr/>
          <p:nvPr/>
        </p:nvSpPr>
        <p:spPr bwMode="auto">
          <a:xfrm>
            <a:off x="1659466" y="2619022"/>
            <a:ext cx="293511" cy="164817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3" name="矩形 12"/>
          <p:cNvSpPr/>
          <p:nvPr/>
        </p:nvSpPr>
        <p:spPr bwMode="auto">
          <a:xfrm>
            <a:off x="2009421" y="1749778"/>
            <a:ext cx="293511" cy="251742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4" name="矩形 13"/>
          <p:cNvSpPr/>
          <p:nvPr/>
        </p:nvSpPr>
        <p:spPr bwMode="auto">
          <a:xfrm>
            <a:off x="2359376" y="1253067"/>
            <a:ext cx="293511" cy="301413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5" name="矩形 14"/>
          <p:cNvSpPr/>
          <p:nvPr/>
        </p:nvSpPr>
        <p:spPr bwMode="auto">
          <a:xfrm>
            <a:off x="2692400" y="1986844"/>
            <a:ext cx="293511" cy="228035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6" name="矩形 15"/>
          <p:cNvSpPr/>
          <p:nvPr/>
        </p:nvSpPr>
        <p:spPr bwMode="auto">
          <a:xfrm>
            <a:off x="3042355" y="2619022"/>
            <a:ext cx="293511" cy="164817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7" name="矩形 16"/>
          <p:cNvSpPr/>
          <p:nvPr/>
        </p:nvSpPr>
        <p:spPr bwMode="auto">
          <a:xfrm>
            <a:off x="3392310" y="3275352"/>
            <a:ext cx="293511" cy="991847"/>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8" name="矩形 17"/>
          <p:cNvSpPr/>
          <p:nvPr/>
        </p:nvSpPr>
        <p:spPr bwMode="auto">
          <a:xfrm>
            <a:off x="3742265" y="3793067"/>
            <a:ext cx="293511" cy="47413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9" name="矩形 18"/>
          <p:cNvSpPr/>
          <p:nvPr/>
        </p:nvSpPr>
        <p:spPr bwMode="auto">
          <a:xfrm>
            <a:off x="4092220" y="3984978"/>
            <a:ext cx="293511" cy="28222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0" name="矩形 19"/>
          <p:cNvSpPr/>
          <p:nvPr/>
        </p:nvSpPr>
        <p:spPr bwMode="auto">
          <a:xfrm>
            <a:off x="4442175" y="3883377"/>
            <a:ext cx="293511" cy="38382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1" name="矩形 20"/>
          <p:cNvSpPr/>
          <p:nvPr/>
        </p:nvSpPr>
        <p:spPr bwMode="auto">
          <a:xfrm>
            <a:off x="4792130" y="3793066"/>
            <a:ext cx="293511" cy="4741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2" name="矩形 21"/>
          <p:cNvSpPr/>
          <p:nvPr/>
        </p:nvSpPr>
        <p:spPr bwMode="auto">
          <a:xfrm>
            <a:off x="5142085" y="3702756"/>
            <a:ext cx="293511" cy="56444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4" name="任意多边形 23"/>
          <p:cNvSpPr/>
          <p:nvPr/>
        </p:nvSpPr>
        <p:spPr bwMode="auto">
          <a:xfrm>
            <a:off x="1332089" y="1142952"/>
            <a:ext cx="4165600" cy="2775782"/>
          </a:xfrm>
          <a:custGeom>
            <a:avLst/>
            <a:gdLst>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878666 w 4222044"/>
              <a:gd name="connsiteY6" fmla="*/ 2695270 h 2909759"/>
              <a:gd name="connsiteX7" fmla="*/ 3160889 w 4222044"/>
              <a:gd name="connsiteY7" fmla="*/ 2525937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3160889 w 4222044"/>
              <a:gd name="connsiteY7" fmla="*/ 2525937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3014133 w 4222044"/>
              <a:gd name="connsiteY7" fmla="*/ 2717848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2889955 w 4222044"/>
              <a:gd name="connsiteY7" fmla="*/ 2808159 h 2909759"/>
              <a:gd name="connsiteX8" fmla="*/ 3691466 w 4222044"/>
              <a:gd name="connsiteY8" fmla="*/ 2537226 h 2909759"/>
              <a:gd name="connsiteX9" fmla="*/ 4222044 w 4222044"/>
              <a:gd name="connsiteY9" fmla="*/ 2909759 h 2909759"/>
              <a:gd name="connsiteX0" fmla="*/ 0 w 4222044"/>
              <a:gd name="connsiteY0" fmla="*/ 1622826 h 2909759"/>
              <a:gd name="connsiteX1" fmla="*/ 372533 w 4222044"/>
              <a:gd name="connsiteY1" fmla="*/ 1351892 h 2909759"/>
              <a:gd name="connsiteX2" fmla="*/ 745066 w 4222044"/>
              <a:gd name="connsiteY2" fmla="*/ 414915 h 2909759"/>
              <a:gd name="connsiteX3" fmla="*/ 1083733 w 4222044"/>
              <a:gd name="connsiteY3" fmla="*/ 19804 h 2909759"/>
              <a:gd name="connsiteX4" fmla="*/ 1535289 w 4222044"/>
              <a:gd name="connsiteY4" fmla="*/ 200426 h 2909759"/>
              <a:gd name="connsiteX5" fmla="*/ 1998133 w 4222044"/>
              <a:gd name="connsiteY5" fmla="*/ 1385759 h 2909759"/>
              <a:gd name="connsiteX6" fmla="*/ 2686755 w 4222044"/>
              <a:gd name="connsiteY6" fmla="*/ 2559803 h 2909759"/>
              <a:gd name="connsiteX7" fmla="*/ 2957689 w 4222044"/>
              <a:gd name="connsiteY7" fmla="*/ 2774293 h 2909759"/>
              <a:gd name="connsiteX8" fmla="*/ 3691466 w 4222044"/>
              <a:gd name="connsiteY8" fmla="*/ 2537226 h 2909759"/>
              <a:gd name="connsiteX9" fmla="*/ 4222044 w 4222044"/>
              <a:gd name="connsiteY9" fmla="*/ 2909759 h 2909759"/>
              <a:gd name="connsiteX0" fmla="*/ 0 w 4165600"/>
              <a:gd name="connsiteY0" fmla="*/ 1622826 h 2775782"/>
              <a:gd name="connsiteX1" fmla="*/ 372533 w 4165600"/>
              <a:gd name="connsiteY1" fmla="*/ 1351892 h 2775782"/>
              <a:gd name="connsiteX2" fmla="*/ 745066 w 4165600"/>
              <a:gd name="connsiteY2" fmla="*/ 414915 h 2775782"/>
              <a:gd name="connsiteX3" fmla="*/ 1083733 w 4165600"/>
              <a:gd name="connsiteY3" fmla="*/ 19804 h 2775782"/>
              <a:gd name="connsiteX4" fmla="*/ 1535289 w 4165600"/>
              <a:gd name="connsiteY4" fmla="*/ 200426 h 2775782"/>
              <a:gd name="connsiteX5" fmla="*/ 1998133 w 4165600"/>
              <a:gd name="connsiteY5" fmla="*/ 1385759 h 2775782"/>
              <a:gd name="connsiteX6" fmla="*/ 2686755 w 4165600"/>
              <a:gd name="connsiteY6" fmla="*/ 2559803 h 2775782"/>
              <a:gd name="connsiteX7" fmla="*/ 2957689 w 4165600"/>
              <a:gd name="connsiteY7" fmla="*/ 2774293 h 2775782"/>
              <a:gd name="connsiteX8" fmla="*/ 3691466 w 4165600"/>
              <a:gd name="connsiteY8" fmla="*/ 2537226 h 2775782"/>
              <a:gd name="connsiteX9" fmla="*/ 4165600 w 4165600"/>
              <a:gd name="connsiteY9" fmla="*/ 2537225 h 277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5600" h="2775782">
                <a:moveTo>
                  <a:pt x="0" y="1622826"/>
                </a:moveTo>
                <a:cubicBezTo>
                  <a:pt x="124177" y="1588018"/>
                  <a:pt x="248355" y="1553211"/>
                  <a:pt x="372533" y="1351892"/>
                </a:cubicBezTo>
                <a:cubicBezTo>
                  <a:pt x="496711" y="1150573"/>
                  <a:pt x="626533" y="636930"/>
                  <a:pt x="745066" y="414915"/>
                </a:cubicBezTo>
                <a:cubicBezTo>
                  <a:pt x="863599" y="192900"/>
                  <a:pt x="952029" y="55552"/>
                  <a:pt x="1083733" y="19804"/>
                </a:cubicBezTo>
                <a:cubicBezTo>
                  <a:pt x="1215437" y="-15944"/>
                  <a:pt x="1382889" y="-27233"/>
                  <a:pt x="1535289" y="200426"/>
                </a:cubicBezTo>
                <a:cubicBezTo>
                  <a:pt x="1687689" y="428085"/>
                  <a:pt x="1806222" y="992530"/>
                  <a:pt x="1998133" y="1385759"/>
                </a:cubicBezTo>
                <a:cubicBezTo>
                  <a:pt x="2190044" y="1778988"/>
                  <a:pt x="2526829" y="2328381"/>
                  <a:pt x="2686755" y="2559803"/>
                </a:cubicBezTo>
                <a:cubicBezTo>
                  <a:pt x="2846681" y="2791225"/>
                  <a:pt x="2790237" y="2778056"/>
                  <a:pt x="2957689" y="2774293"/>
                </a:cubicBezTo>
                <a:cubicBezTo>
                  <a:pt x="3125141" y="2770530"/>
                  <a:pt x="3490147" y="2576737"/>
                  <a:pt x="3691466" y="2537226"/>
                </a:cubicBezTo>
                <a:cubicBezTo>
                  <a:pt x="3892785" y="2497715"/>
                  <a:pt x="3988740" y="2382943"/>
                  <a:pt x="4165600" y="2537225"/>
                </a:cubicBezTo>
              </a:path>
            </a:pathLst>
          </a:custGeom>
          <a:ln>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25" name="文本框 24"/>
          <p:cNvSpPr txBox="1"/>
          <p:nvPr/>
        </p:nvSpPr>
        <p:spPr>
          <a:xfrm>
            <a:off x="1229926" y="4370889"/>
            <a:ext cx="373096"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7</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6" name="文本框 25"/>
          <p:cNvSpPr txBox="1"/>
          <p:nvPr/>
        </p:nvSpPr>
        <p:spPr>
          <a:xfrm>
            <a:off x="2325509" y="4377315"/>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10</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7" name="文本框 26"/>
          <p:cNvSpPr txBox="1"/>
          <p:nvPr/>
        </p:nvSpPr>
        <p:spPr>
          <a:xfrm>
            <a:off x="3324575" y="4368799"/>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13</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8" name="文本框 27"/>
          <p:cNvSpPr txBox="1"/>
          <p:nvPr/>
        </p:nvSpPr>
        <p:spPr>
          <a:xfrm>
            <a:off x="4323641" y="4368798"/>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16</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9" name="文本框 28"/>
          <p:cNvSpPr txBox="1"/>
          <p:nvPr/>
        </p:nvSpPr>
        <p:spPr>
          <a:xfrm>
            <a:off x="3064927" y="1261396"/>
            <a:ext cx="508002"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用户流量</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0" name="文本框 29"/>
          <p:cNvSpPr txBox="1"/>
          <p:nvPr/>
        </p:nvSpPr>
        <p:spPr>
          <a:xfrm>
            <a:off x="5486398" y="3871366"/>
            <a:ext cx="1114780"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部署的资源</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1" name="文本框 30"/>
          <p:cNvSpPr txBox="1"/>
          <p:nvPr/>
        </p:nvSpPr>
        <p:spPr>
          <a:xfrm>
            <a:off x="225038" y="4356020"/>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时间</a:t>
            </a:r>
          </a:p>
        </p:txBody>
      </p:sp>
      <p:sp>
        <p:nvSpPr>
          <p:cNvPr id="32" name="文本框 31"/>
          <p:cNvSpPr txBox="1"/>
          <p:nvPr/>
        </p:nvSpPr>
        <p:spPr>
          <a:xfrm>
            <a:off x="225038" y="5123664"/>
            <a:ext cx="513824"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资源数量</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3" name="文本框 32"/>
          <p:cNvSpPr txBox="1"/>
          <p:nvPr/>
        </p:nvSpPr>
        <p:spPr>
          <a:xfrm>
            <a:off x="225038" y="5891308"/>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成本</a:t>
            </a:r>
          </a:p>
        </p:txBody>
      </p:sp>
      <p:sp>
        <p:nvSpPr>
          <p:cNvPr id="34" name="文本框 33"/>
          <p:cNvSpPr txBox="1"/>
          <p:nvPr/>
        </p:nvSpPr>
        <p:spPr>
          <a:xfrm>
            <a:off x="1229925" y="5183719"/>
            <a:ext cx="604519"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5CPU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5" name="文本框 34"/>
          <p:cNvSpPr txBox="1"/>
          <p:nvPr/>
        </p:nvSpPr>
        <p:spPr>
          <a:xfrm>
            <a:off x="2325509" y="5190145"/>
            <a:ext cx="716846"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10CPU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6" name="文本框 35"/>
          <p:cNvSpPr txBox="1"/>
          <p:nvPr/>
        </p:nvSpPr>
        <p:spPr>
          <a:xfrm>
            <a:off x="3324575" y="5181629"/>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4CPU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7" name="文本框 36"/>
          <p:cNvSpPr txBox="1"/>
          <p:nvPr/>
        </p:nvSpPr>
        <p:spPr>
          <a:xfrm>
            <a:off x="4323641" y="5181628"/>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2CPU</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8" name="文本框 37"/>
          <p:cNvSpPr txBox="1"/>
          <p:nvPr/>
        </p:nvSpPr>
        <p:spPr>
          <a:xfrm>
            <a:off x="1229925" y="5909735"/>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5.00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9" name="文本框 38"/>
          <p:cNvSpPr txBox="1"/>
          <p:nvPr/>
        </p:nvSpPr>
        <p:spPr>
          <a:xfrm>
            <a:off x="2302929" y="5891308"/>
            <a:ext cx="73942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10.00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0" name="文本框 39"/>
          <p:cNvSpPr txBox="1"/>
          <p:nvPr/>
        </p:nvSpPr>
        <p:spPr>
          <a:xfrm>
            <a:off x="3330221" y="5891308"/>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4</a:t>
            </a:r>
            <a:r>
              <a:rPr lang="en-US" altLang="zh-CN" sz="1600" dirty="0" smtClean="0">
                <a:gradFill>
                  <a:gsLst>
                    <a:gs pos="0">
                      <a:srgbClr val="292929">
                        <a:lumMod val="90000"/>
                        <a:lumOff val="10000"/>
                      </a:srgbClr>
                    </a:gs>
                    <a:gs pos="86000">
                      <a:srgbClr val="292929">
                        <a:lumMod val="90000"/>
                        <a:lumOff val="10000"/>
                      </a:srgbClr>
                    </a:gs>
                  </a:gsLst>
                  <a:lin ang="5400000" scaled="0"/>
                </a:gradFill>
              </a:rPr>
              <a:t>.00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1" name="文本框 40"/>
          <p:cNvSpPr txBox="1"/>
          <p:nvPr/>
        </p:nvSpPr>
        <p:spPr>
          <a:xfrm>
            <a:off x="4318000" y="5891308"/>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2</a:t>
            </a:r>
            <a:r>
              <a:rPr lang="en-US" altLang="zh-CN" sz="1600" dirty="0" smtClean="0">
                <a:gradFill>
                  <a:gsLst>
                    <a:gs pos="0">
                      <a:srgbClr val="292929">
                        <a:lumMod val="90000"/>
                        <a:lumOff val="10000"/>
                      </a:srgbClr>
                    </a:gs>
                    <a:gs pos="86000">
                      <a:srgbClr val="292929">
                        <a:lumMod val="90000"/>
                        <a:lumOff val="10000"/>
                      </a:srgbClr>
                    </a:gs>
                  </a:gsLst>
                  <a:lin ang="5400000" scaled="0"/>
                </a:gradFill>
              </a:rPr>
              <a:t>.00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2" name="圆角矩形 41"/>
          <p:cNvSpPr/>
          <p:nvPr/>
        </p:nvSpPr>
        <p:spPr bwMode="auto">
          <a:xfrm>
            <a:off x="7157708" y="1468996"/>
            <a:ext cx="4244070"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固定资源分配费用：</a:t>
            </a:r>
            <a:endParaRPr lang="en-US" altLang="zh-CN" sz="2200" dirty="0" smtClean="0">
              <a:solidFill>
                <a:schemeClr val="tx1"/>
              </a:solidFill>
            </a:endParaRPr>
          </a:p>
          <a:p>
            <a:pPr algn="ctr" defTabSz="914099" fontAlgn="base">
              <a:spcBef>
                <a:spcPct val="0"/>
              </a:spcBef>
              <a:spcAft>
                <a:spcPct val="0"/>
              </a:spcAft>
            </a:pPr>
            <a:r>
              <a:rPr lang="en-US" altLang="zh-CN" sz="2200" dirty="0" smtClean="0">
                <a:solidFill>
                  <a:schemeClr val="tx1"/>
                </a:solidFill>
              </a:rPr>
              <a:t>10</a:t>
            </a:r>
            <a:r>
              <a:rPr lang="zh-CN" altLang="en-US" sz="2200" dirty="0" smtClean="0">
                <a:solidFill>
                  <a:schemeClr val="tx1"/>
                </a:solidFill>
              </a:rPr>
              <a:t>*</a:t>
            </a:r>
            <a:r>
              <a:rPr lang="en-US" altLang="zh-CN" sz="2200" dirty="0" smtClean="0">
                <a:solidFill>
                  <a:schemeClr val="tx1"/>
                </a:solidFill>
              </a:rPr>
              <a:t>24</a:t>
            </a:r>
            <a:r>
              <a:rPr lang="zh-CN" altLang="en-US" sz="2200" dirty="0" smtClean="0">
                <a:solidFill>
                  <a:schemeClr val="tx1"/>
                </a:solidFill>
              </a:rPr>
              <a:t>*</a:t>
            </a:r>
            <a:r>
              <a:rPr lang="en-US" altLang="zh-CN" sz="2200" dirty="0">
                <a:solidFill>
                  <a:schemeClr val="tx1"/>
                </a:solidFill>
              </a:rPr>
              <a:t>3</a:t>
            </a:r>
            <a:r>
              <a:rPr lang="en-US" altLang="zh-CN" sz="2200" dirty="0" smtClean="0">
                <a:solidFill>
                  <a:schemeClr val="tx1"/>
                </a:solidFill>
              </a:rPr>
              <a:t>65=87600</a:t>
            </a:r>
            <a:endParaRPr lang="zh-CN" altLang="en-US" sz="2200" dirty="0" smtClean="0">
              <a:solidFill>
                <a:schemeClr val="tx1"/>
              </a:solidFill>
            </a:endParaRPr>
          </a:p>
        </p:txBody>
      </p:sp>
      <p:sp>
        <p:nvSpPr>
          <p:cNvPr id="44" name="圆角矩形 43"/>
          <p:cNvSpPr/>
          <p:nvPr/>
        </p:nvSpPr>
        <p:spPr bwMode="auto">
          <a:xfrm>
            <a:off x="7157708" y="3230733"/>
            <a:ext cx="4244070"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云的弹性资源费用：</a:t>
            </a:r>
            <a:endParaRPr lang="en-US" altLang="zh-CN" sz="2200" dirty="0" smtClean="0">
              <a:solidFill>
                <a:schemeClr val="tx1"/>
              </a:solidFill>
            </a:endParaRPr>
          </a:p>
          <a:p>
            <a:pPr algn="ctr" defTabSz="914099" fontAlgn="base">
              <a:spcBef>
                <a:spcPct val="0"/>
              </a:spcBef>
              <a:spcAft>
                <a:spcPct val="0"/>
              </a:spcAft>
            </a:pPr>
            <a:r>
              <a:rPr lang="en-US" altLang="zh-CN" sz="2200" dirty="0" smtClean="0">
                <a:solidFill>
                  <a:schemeClr val="tx1"/>
                </a:solidFill>
              </a:rPr>
              <a:t>(5+6+8+10+…)</a:t>
            </a:r>
            <a:r>
              <a:rPr lang="zh-CN" altLang="en-US" sz="2200" dirty="0" smtClean="0">
                <a:solidFill>
                  <a:schemeClr val="tx1"/>
                </a:solidFill>
              </a:rPr>
              <a:t>*</a:t>
            </a:r>
            <a:r>
              <a:rPr lang="en-US" altLang="zh-CN" sz="2200" dirty="0" smtClean="0">
                <a:solidFill>
                  <a:schemeClr val="tx1"/>
                </a:solidFill>
              </a:rPr>
              <a:t>365=40000</a:t>
            </a:r>
            <a:endParaRPr lang="zh-CN" altLang="en-US" sz="2200" dirty="0" smtClean="0">
              <a:solidFill>
                <a:schemeClr val="tx1"/>
              </a:solidFill>
            </a:endParaRPr>
          </a:p>
        </p:txBody>
      </p:sp>
      <p:sp>
        <p:nvSpPr>
          <p:cNvPr id="45" name="圆角矩形 44"/>
          <p:cNvSpPr/>
          <p:nvPr/>
        </p:nvSpPr>
        <p:spPr bwMode="auto">
          <a:xfrm>
            <a:off x="7157708" y="4992470"/>
            <a:ext cx="4244070"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前提：</a:t>
            </a:r>
            <a:endParaRPr lang="en-US" altLang="zh-CN" sz="2200" dirty="0" smtClean="0">
              <a:solidFill>
                <a:schemeClr val="tx1"/>
              </a:solidFill>
            </a:endParaRPr>
          </a:p>
          <a:p>
            <a:pPr algn="ctr" defTabSz="914099" fontAlgn="base">
              <a:spcBef>
                <a:spcPct val="0"/>
              </a:spcBef>
              <a:spcAft>
                <a:spcPct val="0"/>
              </a:spcAft>
            </a:pPr>
            <a:r>
              <a:rPr lang="zh-CN" altLang="en-US" sz="2200" dirty="0" smtClean="0">
                <a:solidFill>
                  <a:schemeClr val="tx1"/>
                </a:solidFill>
              </a:rPr>
              <a:t>应用支持弹性伸缩</a:t>
            </a:r>
          </a:p>
        </p:txBody>
      </p:sp>
    </p:spTree>
    <p:extLst>
      <p:ext uri="{BB962C8B-B14F-4D97-AF65-F5344CB8AC3E}">
        <p14:creationId xmlns:p14="http://schemas.microsoft.com/office/powerpoint/2010/main" val="29868368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347353"/>
            <a:ext cx="11149013" cy="609398"/>
          </a:xfrm>
        </p:spPr>
        <p:txBody>
          <a:bodyPr/>
          <a:lstStyle/>
          <a:p>
            <a:r>
              <a:rPr lang="zh-CN" altLang="en-US" sz="4400" dirty="0" smtClean="0"/>
              <a:t>一部分游戏已经借助公有云实现了极大的弹性</a:t>
            </a:r>
            <a:endParaRPr lang="zh-CN" altLang="en-US" sz="4400" dirty="0"/>
          </a:p>
        </p:txBody>
      </p:sp>
      <p:sp>
        <p:nvSpPr>
          <p:cNvPr id="3" name="Text Placeholder 2"/>
          <p:cNvSpPr>
            <a:spLocks noGrp="1"/>
          </p:cNvSpPr>
          <p:nvPr>
            <p:ph type="body" sz="quarter" idx="10"/>
          </p:nvPr>
        </p:nvSpPr>
        <p:spPr>
          <a:xfrm>
            <a:off x="519112" y="1447799"/>
            <a:ext cx="4919787" cy="1897443"/>
          </a:xfrm>
        </p:spPr>
        <p:txBody>
          <a:bodyPr/>
          <a:lstStyle/>
          <a:p>
            <a:r>
              <a:rPr lang="zh-CN" altLang="en-US" sz="2800" b="1" dirty="0" smtClean="0"/>
              <a:t>部落战争</a:t>
            </a:r>
            <a:endParaRPr lang="en-US" altLang="zh-CN" sz="2800" b="1" dirty="0" smtClean="0"/>
          </a:p>
          <a:p>
            <a:pPr marL="460375" indent="-457200">
              <a:buFont typeface="Arial" panose="020B0604020202020204" pitchFamily="34" charset="0"/>
              <a:buChar char="•"/>
            </a:pPr>
            <a:r>
              <a:rPr lang="zh-CN" altLang="en-US" sz="2800" dirty="0" smtClean="0"/>
              <a:t>数百台云服务器</a:t>
            </a:r>
            <a:endParaRPr lang="en-US" altLang="zh-CN" sz="2800" dirty="0" smtClean="0"/>
          </a:p>
          <a:p>
            <a:pPr marL="460375" indent="-457200">
              <a:buFont typeface="Arial" panose="020B0604020202020204" pitchFamily="34" charset="0"/>
              <a:buChar char="•"/>
            </a:pPr>
            <a:r>
              <a:rPr lang="zh-CN" altLang="en-US" sz="2800" dirty="0" smtClean="0"/>
              <a:t>使用</a:t>
            </a:r>
            <a:r>
              <a:rPr lang="en-US" altLang="zh-CN" sz="2800" dirty="0" smtClean="0"/>
              <a:t>API</a:t>
            </a:r>
            <a:r>
              <a:rPr lang="zh-CN" altLang="en-US" sz="2800" dirty="0" smtClean="0"/>
              <a:t>快速创建服务器</a:t>
            </a:r>
            <a:endParaRPr lang="en-US" altLang="zh-CN" sz="2800" dirty="0" smtClean="0"/>
          </a:p>
          <a:p>
            <a:pPr marL="460375" indent="-457200">
              <a:buFont typeface="Arial" panose="020B0604020202020204" pitchFamily="34" charset="0"/>
              <a:buChar char="•"/>
            </a:pPr>
            <a:r>
              <a:rPr lang="zh-CN" altLang="en-US" sz="2800" dirty="0" smtClean="0"/>
              <a:t>日志存储在云存储</a:t>
            </a:r>
            <a:endParaRPr lang="zh-CN" altLang="en-US" sz="2800" dirty="0"/>
          </a:p>
        </p:txBody>
      </p:sp>
      <p:pic>
        <p:nvPicPr>
          <p:cNvPr id="1026" name="Picture 2" descr="http://cms.csdnimg.cn/article/201304/19/5170c30a271c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5" y="1316850"/>
            <a:ext cx="5238750" cy="24955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6429375" y="4025176"/>
            <a:ext cx="5238750" cy="2514353"/>
          </a:xfrm>
          <a:prstGeom prst="rect">
            <a:avLst/>
          </a:prstGeom>
        </p:spPr>
      </p:pic>
      <p:sp>
        <p:nvSpPr>
          <p:cNvPr id="6" name="Text Placeholder 2"/>
          <p:cNvSpPr txBox="1">
            <a:spLocks/>
          </p:cNvSpPr>
          <p:nvPr/>
        </p:nvSpPr>
        <p:spPr>
          <a:xfrm>
            <a:off x="519111" y="4025176"/>
            <a:ext cx="5513554" cy="1897443"/>
          </a:xfrm>
          <a:prstGeom prst="rect">
            <a:avLst/>
          </a:prstGeom>
        </p:spPr>
        <p:txBody>
          <a:bodyPr vert="horz" wrap="square" lIns="0" tIns="0" rIns="0" bIns="0" rtlCol="0">
            <a:spAutoFit/>
          </a:bodyPr>
          <a:lstStyle>
            <a:lvl1pPr marL="3175" indent="0" algn="l" defTabSz="912813" rtl="0" fontAlgn="base">
              <a:lnSpc>
                <a:spcPct val="90000"/>
              </a:lnSpc>
              <a:spcBef>
                <a:spcPts val="0"/>
              </a:spcBef>
              <a:spcAft>
                <a:spcPts val="900"/>
              </a:spcAft>
              <a:buSzPct val="80000"/>
              <a:buFont typeface="Arial" pitchFamily="34" charset="0"/>
              <a:buNone/>
              <a:defRPr sz="4000" kern="1200" spc="-100" baseline="0">
                <a:gradFill>
                  <a:gsLst>
                    <a:gs pos="0">
                      <a:srgbClr val="595959"/>
                    </a:gs>
                    <a:gs pos="86000">
                      <a:srgbClr val="595959"/>
                    </a:gs>
                  </a:gsLst>
                  <a:lin ang="5400000" scaled="0"/>
                </a:gradFill>
                <a:latin typeface="Segoe UI Light" pitchFamily="34" charset="0"/>
                <a:ea typeface="+mn-ea"/>
                <a:cs typeface="+mn-cs"/>
              </a:defRPr>
            </a:lvl1pPr>
            <a:lvl2pPr marL="3175" indent="0" algn="l" defTabSz="912813" rtl="0" fontAlgn="base">
              <a:lnSpc>
                <a:spcPct val="90000"/>
              </a:lnSpc>
              <a:spcBef>
                <a:spcPts val="0"/>
              </a:spcBef>
              <a:spcAft>
                <a:spcPct val="0"/>
              </a:spcAft>
              <a:buSzPct val="80000"/>
              <a:buFont typeface="Arial" pitchFamily="34" charset="0"/>
              <a:buNone/>
              <a:defRPr sz="2000" kern="1200" spc="-50" baseline="0">
                <a:gradFill>
                  <a:gsLst>
                    <a:gs pos="0">
                      <a:srgbClr val="595959"/>
                    </a:gs>
                    <a:gs pos="86000">
                      <a:srgbClr val="595959"/>
                    </a:gs>
                  </a:gsLst>
                  <a:lin ang="5400000" scaled="0"/>
                </a:gradFill>
                <a:latin typeface="+mn-lt"/>
                <a:ea typeface="+mn-ea"/>
                <a:cs typeface="+mn-cs"/>
              </a:defRPr>
            </a:lvl2pPr>
            <a:lvl3pPr marL="1258888" indent="-403225" algn="l" defTabSz="912813" rtl="0" fontAlgn="base">
              <a:lnSpc>
                <a:spcPct val="90000"/>
              </a:lnSpc>
              <a:spcBef>
                <a:spcPct val="20000"/>
              </a:spcBef>
              <a:spcAft>
                <a:spcPct val="0"/>
              </a:spcAft>
              <a:buSzPct val="80000"/>
              <a:buFontTx/>
              <a:buBlip>
                <a:blip r:embed="rId4"/>
              </a:buBlip>
              <a:defRPr sz="24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604963" indent="-346075" algn="l" defTabSz="912813" rtl="0" fontAlgn="base">
              <a:lnSpc>
                <a:spcPct val="90000"/>
              </a:lnSpc>
              <a:spcBef>
                <a:spcPct val="20000"/>
              </a:spcBef>
              <a:spcAft>
                <a:spcPct val="0"/>
              </a:spcAft>
              <a:buSzPct val="80000"/>
              <a:buFontTx/>
              <a:buBlip>
                <a:blip r:embed="rId4"/>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941513" indent="-336550" algn="l" defTabSz="912813" rtl="0" fontAlgn="base">
              <a:lnSpc>
                <a:spcPct val="90000"/>
              </a:lnSpc>
              <a:spcBef>
                <a:spcPct val="20000"/>
              </a:spcBef>
              <a:spcAft>
                <a:spcPct val="0"/>
              </a:spcAft>
              <a:buSzPct val="80000"/>
              <a:buFontTx/>
              <a:buBlip>
                <a:blip r:embed="rId4"/>
              </a:buBlip>
              <a:defRPr sz="2000" kern="120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altLang="zh-CN" sz="2800" b="1" dirty="0" smtClean="0"/>
              <a:t>Metal Nation</a:t>
            </a:r>
          </a:p>
          <a:p>
            <a:pPr marL="460375" indent="-457200" eaLnBrk="1" hangingPunct="1">
              <a:buFont typeface="Arial" pitchFamily="34" charset="0"/>
              <a:buChar char="•"/>
            </a:pPr>
            <a:r>
              <a:rPr lang="en-US" altLang="zh-CN" sz="2800" dirty="0" err="1" smtClean="0"/>
              <a:t>PaaS</a:t>
            </a:r>
            <a:r>
              <a:rPr lang="zh-CN" altLang="en-US" sz="2800" dirty="0" smtClean="0"/>
              <a:t>网站服务</a:t>
            </a:r>
            <a:endParaRPr lang="en-US" altLang="zh-CN" sz="2800" dirty="0" smtClean="0"/>
          </a:p>
          <a:p>
            <a:pPr marL="460375" indent="-457200" eaLnBrk="1" hangingPunct="1">
              <a:buFont typeface="Arial" pitchFamily="34" charset="0"/>
              <a:buChar char="•"/>
            </a:pPr>
            <a:r>
              <a:rPr lang="zh-CN" altLang="en-US" sz="2800" dirty="0" smtClean="0"/>
              <a:t>节点数量弹性伸缩</a:t>
            </a:r>
            <a:endParaRPr lang="en-US" altLang="zh-CN" sz="2800" dirty="0" smtClean="0"/>
          </a:p>
          <a:p>
            <a:pPr marL="460375" indent="-457200" eaLnBrk="1" hangingPunct="1">
              <a:buFont typeface="Arial" pitchFamily="34" charset="0"/>
              <a:buChar char="•"/>
            </a:pPr>
            <a:r>
              <a:rPr lang="zh-CN" altLang="en-US" sz="2800" dirty="0" smtClean="0"/>
              <a:t>图片、日志、配置存储在云存储</a:t>
            </a:r>
            <a:endParaRPr lang="zh-CN" altLang="en-US" sz="2800" dirty="0"/>
          </a:p>
        </p:txBody>
      </p:sp>
    </p:spTree>
    <p:extLst>
      <p:ext uri="{BB962C8B-B14F-4D97-AF65-F5344CB8AC3E}">
        <p14:creationId xmlns:p14="http://schemas.microsoft.com/office/powerpoint/2010/main" val="400738380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1" y="465667"/>
            <a:ext cx="11149013" cy="609398"/>
          </a:xfrm>
        </p:spPr>
        <p:txBody>
          <a:bodyPr/>
          <a:lstStyle/>
          <a:p>
            <a:r>
              <a:rPr lang="zh-CN" altLang="en-US" sz="4400" dirty="0" smtClean="0"/>
              <a:t>传统的网络游戏是如何实现扩容的？</a:t>
            </a:r>
            <a:endParaRPr lang="zh-CN" altLang="en-US" sz="4400" dirty="0"/>
          </a:p>
        </p:txBody>
      </p:sp>
      <p:sp>
        <p:nvSpPr>
          <p:cNvPr id="19" name="文本框 18"/>
          <p:cNvSpPr txBox="1"/>
          <p:nvPr/>
        </p:nvSpPr>
        <p:spPr>
          <a:xfrm>
            <a:off x="1229925" y="4370889"/>
            <a:ext cx="649669"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个月</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0" name="文本框 19"/>
          <p:cNvSpPr txBox="1"/>
          <p:nvPr/>
        </p:nvSpPr>
        <p:spPr>
          <a:xfrm>
            <a:off x="2325509" y="4377315"/>
            <a:ext cx="6604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3</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个月</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1" name="文本框 20"/>
          <p:cNvSpPr txBox="1"/>
          <p:nvPr/>
        </p:nvSpPr>
        <p:spPr>
          <a:xfrm>
            <a:off x="3324575" y="4368799"/>
            <a:ext cx="508002"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半年</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2" name="文本框 21"/>
          <p:cNvSpPr txBox="1"/>
          <p:nvPr/>
        </p:nvSpPr>
        <p:spPr>
          <a:xfrm>
            <a:off x="4323641" y="4368798"/>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a:t>
            </a:r>
            <a:r>
              <a:rPr lang="zh-CN" altLang="en-US" sz="1600" dirty="0" smtClean="0">
                <a:gradFill>
                  <a:gsLst>
                    <a:gs pos="0">
                      <a:srgbClr val="292929">
                        <a:lumMod val="90000"/>
                        <a:lumOff val="10000"/>
                      </a:srgbClr>
                    </a:gs>
                    <a:gs pos="86000">
                      <a:srgbClr val="292929">
                        <a:lumMod val="90000"/>
                        <a:lumOff val="10000"/>
                      </a:srgbClr>
                    </a:gs>
                  </a:gsLst>
                  <a:lin ang="5400000" scaled="0"/>
                </a:gradFill>
              </a:rPr>
              <a:t>年</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3" name="文本框 22"/>
          <p:cNvSpPr txBox="1"/>
          <p:nvPr/>
        </p:nvSpPr>
        <p:spPr>
          <a:xfrm>
            <a:off x="3251198" y="2387637"/>
            <a:ext cx="116585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solidFill>
                  <a:srgbClr val="C00000"/>
                </a:solidFill>
              </a:rPr>
              <a:t>在线用户数</a:t>
            </a:r>
            <a:endParaRPr lang="zh-CN" altLang="en-US" sz="1600" dirty="0">
              <a:solidFill>
                <a:srgbClr val="C00000"/>
              </a:solidFill>
            </a:endParaRPr>
          </a:p>
        </p:txBody>
      </p:sp>
      <p:sp>
        <p:nvSpPr>
          <p:cNvPr id="24" name="文本框 23"/>
          <p:cNvSpPr txBox="1"/>
          <p:nvPr/>
        </p:nvSpPr>
        <p:spPr>
          <a:xfrm>
            <a:off x="5486398" y="3871366"/>
            <a:ext cx="1114780"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solidFill>
                  <a:schemeClr val="accent6">
                    <a:lumMod val="75000"/>
                  </a:schemeClr>
                </a:solidFill>
              </a:rPr>
              <a:t>部署的资源</a:t>
            </a:r>
            <a:endParaRPr lang="zh-CN" altLang="en-US" sz="1600" dirty="0">
              <a:solidFill>
                <a:schemeClr val="accent6">
                  <a:lumMod val="75000"/>
                </a:schemeClr>
              </a:solidFill>
            </a:endParaRPr>
          </a:p>
        </p:txBody>
      </p:sp>
      <p:sp>
        <p:nvSpPr>
          <p:cNvPr id="25" name="文本框 24"/>
          <p:cNvSpPr txBox="1"/>
          <p:nvPr/>
        </p:nvSpPr>
        <p:spPr>
          <a:xfrm>
            <a:off x="225038" y="4356020"/>
            <a:ext cx="513824"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上市时间</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6" name="文本框 25"/>
          <p:cNvSpPr txBox="1"/>
          <p:nvPr/>
        </p:nvSpPr>
        <p:spPr>
          <a:xfrm>
            <a:off x="225038" y="4943040"/>
            <a:ext cx="513824"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资源数量</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7" name="文本框 26"/>
          <p:cNvSpPr txBox="1"/>
          <p:nvPr/>
        </p:nvSpPr>
        <p:spPr>
          <a:xfrm>
            <a:off x="225038" y="5597794"/>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成本</a:t>
            </a:r>
          </a:p>
        </p:txBody>
      </p:sp>
      <p:sp>
        <p:nvSpPr>
          <p:cNvPr id="28" name="文本框 27"/>
          <p:cNvSpPr txBox="1"/>
          <p:nvPr/>
        </p:nvSpPr>
        <p:spPr>
          <a:xfrm>
            <a:off x="1229925" y="5003095"/>
            <a:ext cx="604519"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个服</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9" name="文本框 28"/>
          <p:cNvSpPr txBox="1"/>
          <p:nvPr/>
        </p:nvSpPr>
        <p:spPr>
          <a:xfrm>
            <a:off x="2325509" y="5009521"/>
            <a:ext cx="716846"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10</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个服</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0" name="文本框 29"/>
          <p:cNvSpPr txBox="1"/>
          <p:nvPr/>
        </p:nvSpPr>
        <p:spPr>
          <a:xfrm>
            <a:off x="3324574" y="5001005"/>
            <a:ext cx="637255"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20</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个服</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1" name="文本框 30"/>
          <p:cNvSpPr txBox="1"/>
          <p:nvPr/>
        </p:nvSpPr>
        <p:spPr>
          <a:xfrm>
            <a:off x="4323641" y="5001004"/>
            <a:ext cx="70668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20</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个服</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2" name="文本框 31"/>
          <p:cNvSpPr txBox="1"/>
          <p:nvPr/>
        </p:nvSpPr>
        <p:spPr>
          <a:xfrm>
            <a:off x="1229925" y="5616221"/>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1</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万</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3" name="文本框 32"/>
          <p:cNvSpPr txBox="1"/>
          <p:nvPr/>
        </p:nvSpPr>
        <p:spPr>
          <a:xfrm>
            <a:off x="2302929" y="5597794"/>
            <a:ext cx="73942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10</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万</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4" name="文本框 33"/>
          <p:cNvSpPr txBox="1"/>
          <p:nvPr/>
        </p:nvSpPr>
        <p:spPr>
          <a:xfrm>
            <a:off x="3330221" y="5597794"/>
            <a:ext cx="903112"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20</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万</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5" name="文本框 34"/>
          <p:cNvSpPr txBox="1"/>
          <p:nvPr/>
        </p:nvSpPr>
        <p:spPr>
          <a:xfrm>
            <a:off x="4318000" y="5597794"/>
            <a:ext cx="75126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b="1" dirty="0" smtClean="0">
                <a:solidFill>
                  <a:srgbClr val="FF0000"/>
                </a:solidFill>
              </a:rPr>
              <a:t>￥</a:t>
            </a:r>
            <a:r>
              <a:rPr lang="en-US" altLang="zh-CN" sz="1600" b="1" dirty="0" smtClean="0">
                <a:solidFill>
                  <a:srgbClr val="FF0000"/>
                </a:solidFill>
              </a:rPr>
              <a:t>20</a:t>
            </a:r>
            <a:r>
              <a:rPr lang="zh-CN" altLang="en-US" sz="1600" b="1" dirty="0" smtClean="0">
                <a:solidFill>
                  <a:srgbClr val="FF0000"/>
                </a:solidFill>
              </a:rPr>
              <a:t>万</a:t>
            </a:r>
            <a:endParaRPr lang="zh-CN" altLang="en-US" sz="1600" b="1" dirty="0">
              <a:solidFill>
                <a:srgbClr val="FF0000"/>
              </a:solidFill>
            </a:endParaRPr>
          </a:p>
        </p:txBody>
      </p:sp>
      <p:sp>
        <p:nvSpPr>
          <p:cNvPr id="36" name="圆角矩形 35"/>
          <p:cNvSpPr/>
          <p:nvPr/>
        </p:nvSpPr>
        <p:spPr bwMode="auto">
          <a:xfrm>
            <a:off x="7157708" y="1468996"/>
            <a:ext cx="4510416"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运营前期：</a:t>
            </a:r>
            <a:endParaRPr lang="en-US" altLang="zh-CN" sz="2200" dirty="0" smtClean="0">
              <a:solidFill>
                <a:schemeClr val="tx1"/>
              </a:solidFill>
            </a:endParaRPr>
          </a:p>
          <a:p>
            <a:pPr algn="ctr" defTabSz="914099" fontAlgn="base">
              <a:spcBef>
                <a:spcPct val="0"/>
              </a:spcBef>
              <a:spcAft>
                <a:spcPct val="0"/>
              </a:spcAft>
            </a:pPr>
            <a:r>
              <a:rPr lang="zh-CN" altLang="en-US" sz="2200" dirty="0" smtClean="0">
                <a:solidFill>
                  <a:schemeClr val="tx1"/>
                </a:solidFill>
              </a:rPr>
              <a:t>用户增</a:t>
            </a:r>
            <a:r>
              <a:rPr lang="en-US" altLang="zh-CN" sz="2200" dirty="0">
                <a:solidFill>
                  <a:schemeClr val="tx1"/>
                </a:solidFill>
                <a:sym typeface="Wingdings" panose="05000000000000000000" pitchFamily="2" charset="2"/>
              </a:rPr>
              <a:t></a:t>
            </a:r>
            <a:r>
              <a:rPr lang="zh-CN" altLang="en-US" sz="2200" dirty="0" smtClean="0">
                <a:solidFill>
                  <a:schemeClr val="tx1"/>
                </a:solidFill>
              </a:rPr>
              <a:t>开新服</a:t>
            </a:r>
            <a:r>
              <a:rPr lang="en-US" altLang="zh-CN" sz="2200" dirty="0">
                <a:solidFill>
                  <a:schemeClr val="tx1"/>
                </a:solidFill>
                <a:sym typeface="Wingdings" panose="05000000000000000000" pitchFamily="2" charset="2"/>
              </a:rPr>
              <a:t></a:t>
            </a:r>
            <a:r>
              <a:rPr lang="zh-CN" altLang="en-US" sz="2200" dirty="0" smtClean="0">
                <a:solidFill>
                  <a:schemeClr val="tx1"/>
                </a:solidFill>
              </a:rPr>
              <a:t>收入</a:t>
            </a:r>
            <a:r>
              <a:rPr lang="zh-CN" altLang="en-US" sz="2200" dirty="0">
                <a:solidFill>
                  <a:schemeClr val="tx1"/>
                </a:solidFill>
              </a:rPr>
              <a:t>增</a:t>
            </a:r>
            <a:endParaRPr lang="zh-CN" altLang="en-US" sz="2200" dirty="0" smtClean="0">
              <a:solidFill>
                <a:schemeClr val="tx1"/>
              </a:solidFill>
            </a:endParaRPr>
          </a:p>
        </p:txBody>
      </p:sp>
      <p:sp>
        <p:nvSpPr>
          <p:cNvPr id="37" name="圆角矩形 36"/>
          <p:cNvSpPr/>
          <p:nvPr/>
        </p:nvSpPr>
        <p:spPr bwMode="auto">
          <a:xfrm>
            <a:off x="7157708" y="3230733"/>
            <a:ext cx="4510416"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运营中后期：</a:t>
            </a:r>
            <a:endParaRPr lang="en-US" altLang="zh-CN" sz="2200" dirty="0" smtClean="0">
              <a:solidFill>
                <a:schemeClr val="tx1"/>
              </a:solidFill>
            </a:endParaRPr>
          </a:p>
          <a:p>
            <a:pPr algn="ctr" defTabSz="914099" fontAlgn="base">
              <a:spcBef>
                <a:spcPct val="0"/>
              </a:spcBef>
              <a:spcAft>
                <a:spcPct val="0"/>
              </a:spcAft>
            </a:pPr>
            <a:r>
              <a:rPr lang="zh-CN" altLang="en-US" sz="2200" dirty="0" smtClean="0">
                <a:solidFill>
                  <a:schemeClr val="tx1"/>
                </a:solidFill>
              </a:rPr>
              <a:t>用户降</a:t>
            </a:r>
            <a:r>
              <a:rPr lang="en-US" altLang="zh-CN" sz="2200" dirty="0" smtClean="0">
                <a:solidFill>
                  <a:schemeClr val="tx1"/>
                </a:solidFill>
                <a:sym typeface="Wingdings" panose="05000000000000000000" pitchFamily="2" charset="2"/>
              </a:rPr>
              <a:t></a:t>
            </a:r>
            <a:r>
              <a:rPr lang="zh-CN" altLang="en-US" sz="2200" dirty="0" smtClean="0">
                <a:solidFill>
                  <a:schemeClr val="tx1"/>
                </a:solidFill>
              </a:rPr>
              <a:t>收入降</a:t>
            </a:r>
            <a:r>
              <a:rPr lang="en-US" altLang="zh-CN" sz="2200" dirty="0">
                <a:solidFill>
                  <a:schemeClr val="tx1"/>
                </a:solidFill>
                <a:sym typeface="Wingdings" panose="05000000000000000000" pitchFamily="2" charset="2"/>
              </a:rPr>
              <a:t></a:t>
            </a:r>
            <a:r>
              <a:rPr lang="zh-CN" altLang="en-US" sz="2200" dirty="0" smtClean="0">
                <a:solidFill>
                  <a:schemeClr val="tx1"/>
                </a:solidFill>
              </a:rPr>
              <a:t>亏损</a:t>
            </a:r>
            <a:r>
              <a:rPr lang="en-US" altLang="zh-CN" sz="2200" dirty="0">
                <a:solidFill>
                  <a:schemeClr val="tx1"/>
                </a:solidFill>
                <a:sym typeface="Wingdings" panose="05000000000000000000" pitchFamily="2" charset="2"/>
              </a:rPr>
              <a:t></a:t>
            </a:r>
            <a:r>
              <a:rPr lang="zh-CN" altLang="en-US" sz="2200" dirty="0" smtClean="0">
                <a:solidFill>
                  <a:schemeClr val="tx1"/>
                </a:solidFill>
              </a:rPr>
              <a:t>停止运营</a:t>
            </a:r>
            <a:endParaRPr lang="en-US" altLang="zh-CN" sz="2200" dirty="0" smtClean="0">
              <a:solidFill>
                <a:schemeClr val="tx1"/>
              </a:solidFill>
            </a:endParaRPr>
          </a:p>
        </p:txBody>
      </p:sp>
      <p:sp>
        <p:nvSpPr>
          <p:cNvPr id="38" name="圆角矩形 37"/>
          <p:cNvSpPr/>
          <p:nvPr/>
        </p:nvSpPr>
        <p:spPr bwMode="auto">
          <a:xfrm>
            <a:off x="7157708" y="4992470"/>
            <a:ext cx="4510416"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solidFill>
                  <a:schemeClr val="tx1"/>
                </a:solidFill>
              </a:rPr>
              <a:t>根本原因：</a:t>
            </a:r>
            <a:endParaRPr lang="en-US" altLang="zh-CN" sz="2200" dirty="0" smtClean="0">
              <a:solidFill>
                <a:schemeClr val="tx1"/>
              </a:solidFill>
            </a:endParaRPr>
          </a:p>
          <a:p>
            <a:pPr algn="ctr" defTabSz="914099" fontAlgn="base">
              <a:spcBef>
                <a:spcPct val="0"/>
              </a:spcBef>
              <a:spcAft>
                <a:spcPct val="0"/>
              </a:spcAft>
            </a:pPr>
            <a:r>
              <a:rPr lang="zh-CN" altLang="en-US" sz="2200" dirty="0" smtClean="0">
                <a:solidFill>
                  <a:schemeClr val="tx1"/>
                </a:solidFill>
              </a:rPr>
              <a:t>利用游戏分区进行扩容，用户与分区绑定，分区内物理资源固定</a:t>
            </a:r>
          </a:p>
        </p:txBody>
      </p:sp>
      <p:sp>
        <p:nvSpPr>
          <p:cNvPr id="39" name="文本框 38"/>
          <p:cNvSpPr txBox="1"/>
          <p:nvPr/>
        </p:nvSpPr>
        <p:spPr>
          <a:xfrm>
            <a:off x="5204726" y="4354528"/>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2</a:t>
            </a:r>
            <a:r>
              <a:rPr lang="zh-CN" altLang="en-US" sz="1600" dirty="0" smtClean="0">
                <a:gradFill>
                  <a:gsLst>
                    <a:gs pos="0">
                      <a:srgbClr val="292929">
                        <a:lumMod val="90000"/>
                        <a:lumOff val="10000"/>
                      </a:srgbClr>
                    </a:gs>
                    <a:gs pos="86000">
                      <a:srgbClr val="292929">
                        <a:lumMod val="90000"/>
                        <a:lumOff val="10000"/>
                      </a:srgbClr>
                    </a:gs>
                  </a:gsLst>
                  <a:lin ang="5400000" scaled="0"/>
                </a:gradFill>
              </a:rPr>
              <a:t>年</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cxnSp>
        <p:nvCxnSpPr>
          <p:cNvPr id="4" name="直接箭头连接符 3"/>
          <p:cNvCxnSpPr/>
          <p:nvPr/>
        </p:nvCxnSpPr>
        <p:spPr>
          <a:xfrm flipV="1">
            <a:off x="1309511" y="1332089"/>
            <a:ext cx="11289" cy="29351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 name="直接箭头连接符 4"/>
          <p:cNvCxnSpPr/>
          <p:nvPr/>
        </p:nvCxnSpPr>
        <p:spPr>
          <a:xfrm>
            <a:off x="1309511" y="4267200"/>
            <a:ext cx="450426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6" name="矩形 5"/>
          <p:cNvSpPr/>
          <p:nvPr/>
        </p:nvSpPr>
        <p:spPr bwMode="auto">
          <a:xfrm>
            <a:off x="1309511" y="4035847"/>
            <a:ext cx="293511" cy="2313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7" name="矩形 6"/>
          <p:cNvSpPr/>
          <p:nvPr/>
        </p:nvSpPr>
        <p:spPr bwMode="auto">
          <a:xfrm>
            <a:off x="1659466" y="3765042"/>
            <a:ext cx="293511" cy="50215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8" name="矩形 7"/>
          <p:cNvSpPr/>
          <p:nvPr/>
        </p:nvSpPr>
        <p:spPr bwMode="auto">
          <a:xfrm>
            <a:off x="2009421" y="3407201"/>
            <a:ext cx="293511" cy="860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9" name="矩形 8"/>
          <p:cNvSpPr/>
          <p:nvPr/>
        </p:nvSpPr>
        <p:spPr bwMode="auto">
          <a:xfrm>
            <a:off x="2359376" y="3172945"/>
            <a:ext cx="293511" cy="109425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0" name="矩形 9"/>
          <p:cNvSpPr/>
          <p:nvPr/>
        </p:nvSpPr>
        <p:spPr bwMode="auto">
          <a:xfrm>
            <a:off x="2692400" y="2753231"/>
            <a:ext cx="293511" cy="151397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1" name="矩形 10"/>
          <p:cNvSpPr/>
          <p:nvPr/>
        </p:nvSpPr>
        <p:spPr bwMode="auto">
          <a:xfrm>
            <a:off x="3042355" y="2689548"/>
            <a:ext cx="293511" cy="157765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2" name="矩形 11"/>
          <p:cNvSpPr/>
          <p:nvPr/>
        </p:nvSpPr>
        <p:spPr bwMode="auto">
          <a:xfrm>
            <a:off x="3392310" y="2650043"/>
            <a:ext cx="293511" cy="1617157"/>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3" name="矩形 12"/>
          <p:cNvSpPr/>
          <p:nvPr/>
        </p:nvSpPr>
        <p:spPr bwMode="auto">
          <a:xfrm>
            <a:off x="3742265" y="2650043"/>
            <a:ext cx="293511" cy="161715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4" name="矩形 13"/>
          <p:cNvSpPr/>
          <p:nvPr/>
        </p:nvSpPr>
        <p:spPr bwMode="auto">
          <a:xfrm>
            <a:off x="4092220" y="2650044"/>
            <a:ext cx="293511" cy="1617157"/>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5" name="矩形 14"/>
          <p:cNvSpPr/>
          <p:nvPr/>
        </p:nvSpPr>
        <p:spPr bwMode="auto">
          <a:xfrm>
            <a:off x="4442175" y="2650043"/>
            <a:ext cx="293511" cy="161715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6" name="矩形 15"/>
          <p:cNvSpPr/>
          <p:nvPr/>
        </p:nvSpPr>
        <p:spPr bwMode="auto">
          <a:xfrm>
            <a:off x="4792130" y="3242139"/>
            <a:ext cx="293511" cy="102506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7" name="矩形 16"/>
          <p:cNvSpPr/>
          <p:nvPr/>
        </p:nvSpPr>
        <p:spPr bwMode="auto">
          <a:xfrm>
            <a:off x="5142085" y="3579072"/>
            <a:ext cx="293511" cy="68812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40" name="任意多边形 39"/>
          <p:cNvSpPr/>
          <p:nvPr/>
        </p:nvSpPr>
        <p:spPr bwMode="auto">
          <a:xfrm>
            <a:off x="1320800" y="2592830"/>
            <a:ext cx="4064000" cy="1633475"/>
          </a:xfrm>
          <a:custGeom>
            <a:avLst/>
            <a:gdLst>
              <a:gd name="connsiteX0" fmla="*/ 0 w 4064000"/>
              <a:gd name="connsiteY0" fmla="*/ 2115553 h 2516824"/>
              <a:gd name="connsiteX1" fmla="*/ 564444 w 4064000"/>
              <a:gd name="connsiteY1" fmla="*/ 1325331 h 2516824"/>
              <a:gd name="connsiteX2" fmla="*/ 1286933 w 4064000"/>
              <a:gd name="connsiteY2" fmla="*/ 286753 h 2516824"/>
              <a:gd name="connsiteX3" fmla="*/ 1975556 w 4064000"/>
              <a:gd name="connsiteY3" fmla="*/ 27109 h 2516824"/>
              <a:gd name="connsiteX4" fmla="*/ 2494844 w 4064000"/>
              <a:gd name="connsiteY4" fmla="*/ 806042 h 2516824"/>
              <a:gd name="connsiteX5" fmla="*/ 2935111 w 4064000"/>
              <a:gd name="connsiteY5" fmla="*/ 2318753 h 2516824"/>
              <a:gd name="connsiteX6" fmla="*/ 4064000 w 4064000"/>
              <a:gd name="connsiteY6" fmla="*/ 2454220 h 2516824"/>
              <a:gd name="connsiteX0" fmla="*/ 0 w 4064000"/>
              <a:gd name="connsiteY0" fmla="*/ 2115553 h 2460356"/>
              <a:gd name="connsiteX1" fmla="*/ 564444 w 4064000"/>
              <a:gd name="connsiteY1" fmla="*/ 1325331 h 2460356"/>
              <a:gd name="connsiteX2" fmla="*/ 1286933 w 4064000"/>
              <a:gd name="connsiteY2" fmla="*/ 286753 h 2460356"/>
              <a:gd name="connsiteX3" fmla="*/ 1975556 w 4064000"/>
              <a:gd name="connsiteY3" fmla="*/ 27109 h 2460356"/>
              <a:gd name="connsiteX4" fmla="*/ 2494844 w 4064000"/>
              <a:gd name="connsiteY4" fmla="*/ 806042 h 2460356"/>
              <a:gd name="connsiteX5" fmla="*/ 2867378 w 4064000"/>
              <a:gd name="connsiteY5" fmla="*/ 1709153 h 2460356"/>
              <a:gd name="connsiteX6" fmla="*/ 4064000 w 4064000"/>
              <a:gd name="connsiteY6" fmla="*/ 2454220 h 2460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4000" h="2460356">
                <a:moveTo>
                  <a:pt x="0" y="2115553"/>
                </a:moveTo>
                <a:cubicBezTo>
                  <a:pt x="174977" y="1872842"/>
                  <a:pt x="349955" y="1630131"/>
                  <a:pt x="564444" y="1325331"/>
                </a:cubicBezTo>
                <a:cubicBezTo>
                  <a:pt x="778933" y="1020531"/>
                  <a:pt x="1051748" y="503123"/>
                  <a:pt x="1286933" y="286753"/>
                </a:cubicBezTo>
                <a:cubicBezTo>
                  <a:pt x="1522118" y="70383"/>
                  <a:pt x="1774238" y="-59439"/>
                  <a:pt x="1975556" y="27109"/>
                </a:cubicBezTo>
                <a:cubicBezTo>
                  <a:pt x="2176874" y="113657"/>
                  <a:pt x="2346207" y="525701"/>
                  <a:pt x="2494844" y="806042"/>
                </a:cubicBezTo>
                <a:cubicBezTo>
                  <a:pt x="2643481" y="1086383"/>
                  <a:pt x="2605852" y="1434457"/>
                  <a:pt x="2867378" y="1709153"/>
                </a:cubicBezTo>
                <a:cubicBezTo>
                  <a:pt x="3128904" y="1983849"/>
                  <a:pt x="3630318" y="2523834"/>
                  <a:pt x="4064000" y="2454220"/>
                </a:cubicBezTo>
              </a:path>
            </a:pathLst>
          </a:custGeom>
          <a:ln>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41" name="文本框 40"/>
          <p:cNvSpPr txBox="1"/>
          <p:nvPr/>
        </p:nvSpPr>
        <p:spPr>
          <a:xfrm>
            <a:off x="5069264" y="5001004"/>
            <a:ext cx="70668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15</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个服</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2" name="文本框 41"/>
          <p:cNvSpPr txBox="1"/>
          <p:nvPr/>
        </p:nvSpPr>
        <p:spPr>
          <a:xfrm>
            <a:off x="5062514" y="5597794"/>
            <a:ext cx="75126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b="1" dirty="0" smtClean="0">
                <a:solidFill>
                  <a:srgbClr val="FF0000"/>
                </a:solidFill>
              </a:rPr>
              <a:t>￥</a:t>
            </a:r>
            <a:r>
              <a:rPr lang="en-US" altLang="zh-CN" sz="1600" b="1" dirty="0" smtClean="0">
                <a:solidFill>
                  <a:srgbClr val="FF0000"/>
                </a:solidFill>
              </a:rPr>
              <a:t>15</a:t>
            </a:r>
            <a:r>
              <a:rPr lang="zh-CN" altLang="en-US" sz="1600" b="1" dirty="0" smtClean="0">
                <a:solidFill>
                  <a:srgbClr val="FF0000"/>
                </a:solidFill>
              </a:rPr>
              <a:t>万</a:t>
            </a:r>
            <a:endParaRPr lang="zh-CN" altLang="en-US" sz="1600" b="1" dirty="0">
              <a:solidFill>
                <a:srgbClr val="FF0000"/>
              </a:solidFill>
            </a:endParaRPr>
          </a:p>
        </p:txBody>
      </p:sp>
      <p:sp>
        <p:nvSpPr>
          <p:cNvPr id="43" name="文本框 42"/>
          <p:cNvSpPr txBox="1"/>
          <p:nvPr/>
        </p:nvSpPr>
        <p:spPr>
          <a:xfrm>
            <a:off x="222488" y="5986658"/>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收入</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4" name="文本框 43"/>
          <p:cNvSpPr txBox="1"/>
          <p:nvPr/>
        </p:nvSpPr>
        <p:spPr>
          <a:xfrm>
            <a:off x="1227375" y="6005085"/>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2</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万</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5" name="文本框 44"/>
          <p:cNvSpPr txBox="1"/>
          <p:nvPr/>
        </p:nvSpPr>
        <p:spPr>
          <a:xfrm>
            <a:off x="2300379" y="5986658"/>
            <a:ext cx="73942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a:gradFill>
                  <a:gsLst>
                    <a:gs pos="0">
                      <a:srgbClr val="292929">
                        <a:lumMod val="90000"/>
                        <a:lumOff val="10000"/>
                      </a:srgbClr>
                    </a:gs>
                    <a:gs pos="86000">
                      <a:srgbClr val="292929">
                        <a:lumMod val="90000"/>
                        <a:lumOff val="10000"/>
                      </a:srgbClr>
                    </a:gs>
                  </a:gsLst>
                  <a:lin ang="5400000" scaled="0"/>
                </a:gradFill>
              </a:rPr>
              <a:t>2</a:t>
            </a:r>
            <a:r>
              <a:rPr lang="en-US" altLang="zh-CN" sz="1600" dirty="0" smtClean="0">
                <a:gradFill>
                  <a:gsLst>
                    <a:gs pos="0">
                      <a:srgbClr val="292929">
                        <a:lumMod val="90000"/>
                        <a:lumOff val="10000"/>
                      </a:srgbClr>
                    </a:gs>
                    <a:gs pos="86000">
                      <a:srgbClr val="292929">
                        <a:lumMod val="90000"/>
                        <a:lumOff val="10000"/>
                      </a:srgbClr>
                    </a:gs>
                  </a:gsLst>
                  <a:lin ang="5400000" scaled="0"/>
                </a:gradFill>
              </a:rPr>
              <a:t>0</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万</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6" name="文本框 45"/>
          <p:cNvSpPr txBox="1"/>
          <p:nvPr/>
        </p:nvSpPr>
        <p:spPr>
          <a:xfrm>
            <a:off x="3327671" y="5986658"/>
            <a:ext cx="903112"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15</a:t>
            </a:r>
            <a:r>
              <a:rPr lang="zh-CN" altLang="en-US" sz="1600" dirty="0" smtClean="0">
                <a:gradFill>
                  <a:gsLst>
                    <a:gs pos="0">
                      <a:srgbClr val="292929">
                        <a:lumMod val="90000"/>
                        <a:lumOff val="10000"/>
                      </a:srgbClr>
                    </a:gs>
                    <a:gs pos="86000">
                      <a:srgbClr val="292929">
                        <a:lumMod val="90000"/>
                        <a:lumOff val="10000"/>
                      </a:srgbClr>
                    </a:gs>
                  </a:gsLst>
                  <a:lin ang="5400000" scaled="0"/>
                </a:gradFill>
              </a:rPr>
              <a:t>万</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47" name="文本框 46"/>
          <p:cNvSpPr txBox="1"/>
          <p:nvPr/>
        </p:nvSpPr>
        <p:spPr>
          <a:xfrm>
            <a:off x="4315450" y="5986658"/>
            <a:ext cx="75126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solidFill>
                  <a:srgbClr val="FF0000"/>
                </a:solidFill>
              </a:rPr>
              <a:t>￥</a:t>
            </a:r>
            <a:r>
              <a:rPr lang="en-US" altLang="zh-CN" sz="1600" dirty="0" smtClean="0">
                <a:solidFill>
                  <a:srgbClr val="FF0000"/>
                </a:solidFill>
              </a:rPr>
              <a:t>5</a:t>
            </a:r>
            <a:r>
              <a:rPr lang="zh-CN" altLang="en-US" sz="1600" dirty="0" smtClean="0">
                <a:solidFill>
                  <a:srgbClr val="FF0000"/>
                </a:solidFill>
              </a:rPr>
              <a:t>万</a:t>
            </a:r>
            <a:endParaRPr lang="zh-CN" altLang="en-US" sz="1600" dirty="0">
              <a:solidFill>
                <a:srgbClr val="FF0000"/>
              </a:solidFill>
            </a:endParaRPr>
          </a:p>
        </p:txBody>
      </p:sp>
      <p:sp>
        <p:nvSpPr>
          <p:cNvPr id="48" name="文本框 47"/>
          <p:cNvSpPr txBox="1"/>
          <p:nvPr/>
        </p:nvSpPr>
        <p:spPr>
          <a:xfrm>
            <a:off x="5059964" y="5986658"/>
            <a:ext cx="75126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solidFill>
                  <a:srgbClr val="FF0000"/>
                </a:solidFill>
              </a:rPr>
              <a:t>￥</a:t>
            </a:r>
            <a:r>
              <a:rPr lang="en-US" altLang="zh-CN" sz="1600" dirty="0">
                <a:solidFill>
                  <a:srgbClr val="FF0000"/>
                </a:solidFill>
              </a:rPr>
              <a:t>1</a:t>
            </a:r>
            <a:r>
              <a:rPr lang="zh-CN" altLang="en-US" sz="1600" dirty="0" smtClean="0">
                <a:solidFill>
                  <a:srgbClr val="FF0000"/>
                </a:solidFill>
              </a:rPr>
              <a:t>万</a:t>
            </a:r>
            <a:endParaRPr lang="zh-CN" altLang="en-US" sz="1600" dirty="0">
              <a:solidFill>
                <a:srgbClr val="FF0000"/>
              </a:solidFill>
            </a:endParaRPr>
          </a:p>
        </p:txBody>
      </p:sp>
      <p:sp>
        <p:nvSpPr>
          <p:cNvPr id="51" name="任意多边形 50"/>
          <p:cNvSpPr/>
          <p:nvPr/>
        </p:nvSpPr>
        <p:spPr bwMode="auto">
          <a:xfrm>
            <a:off x="1343378" y="1591733"/>
            <a:ext cx="4312355" cy="2314223"/>
          </a:xfrm>
          <a:custGeom>
            <a:avLst/>
            <a:gdLst>
              <a:gd name="connsiteX0" fmla="*/ 0 w 4312355"/>
              <a:gd name="connsiteY0" fmla="*/ 2314223 h 2314223"/>
              <a:gd name="connsiteX1" fmla="*/ 857955 w 4312355"/>
              <a:gd name="connsiteY1" fmla="*/ 1433689 h 2314223"/>
              <a:gd name="connsiteX2" fmla="*/ 1761066 w 4312355"/>
              <a:gd name="connsiteY2" fmla="*/ 575734 h 2314223"/>
              <a:gd name="connsiteX3" fmla="*/ 2822222 w 4312355"/>
              <a:gd name="connsiteY3" fmla="*/ 248356 h 2314223"/>
              <a:gd name="connsiteX4" fmla="*/ 4312355 w 4312355"/>
              <a:gd name="connsiteY4" fmla="*/ 0 h 2314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2355" h="2314223">
                <a:moveTo>
                  <a:pt x="0" y="2314223"/>
                </a:moveTo>
                <a:cubicBezTo>
                  <a:pt x="282222" y="2018830"/>
                  <a:pt x="564444" y="1723437"/>
                  <a:pt x="857955" y="1433689"/>
                </a:cubicBezTo>
                <a:cubicBezTo>
                  <a:pt x="1151466" y="1143941"/>
                  <a:pt x="1433688" y="773289"/>
                  <a:pt x="1761066" y="575734"/>
                </a:cubicBezTo>
                <a:cubicBezTo>
                  <a:pt x="2088444" y="378178"/>
                  <a:pt x="2397007" y="344312"/>
                  <a:pt x="2822222" y="248356"/>
                </a:cubicBezTo>
                <a:cubicBezTo>
                  <a:pt x="3247437" y="152400"/>
                  <a:pt x="3779896" y="76200"/>
                  <a:pt x="4312355" y="0"/>
                </a:cubicBezTo>
              </a:path>
            </a:pathLst>
          </a:custGeom>
          <a:ln>
            <a:headEnd type="none" w="med" len="med"/>
            <a:tailEnd type="none" w="med" len="med"/>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zh-CN" altLang="en-US"/>
          </a:p>
        </p:txBody>
      </p:sp>
      <p:sp>
        <p:nvSpPr>
          <p:cNvPr id="52" name="文本框 51"/>
          <p:cNvSpPr txBox="1"/>
          <p:nvPr/>
        </p:nvSpPr>
        <p:spPr>
          <a:xfrm>
            <a:off x="2839155" y="1579084"/>
            <a:ext cx="116585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solidFill>
                  <a:srgbClr val="7030A0"/>
                </a:solidFill>
              </a:rPr>
              <a:t>注册</a:t>
            </a:r>
            <a:r>
              <a:rPr lang="zh-CN" altLang="en-US" sz="1600" dirty="0" smtClean="0">
                <a:solidFill>
                  <a:srgbClr val="7030A0"/>
                </a:solidFill>
              </a:rPr>
              <a:t>用户数</a:t>
            </a:r>
            <a:endParaRPr lang="zh-CN" altLang="en-US" sz="1600" dirty="0">
              <a:solidFill>
                <a:srgbClr val="7030A0"/>
              </a:solidFill>
            </a:endParaRPr>
          </a:p>
        </p:txBody>
      </p:sp>
    </p:spTree>
    <p:extLst>
      <p:ext uri="{BB962C8B-B14F-4D97-AF65-F5344CB8AC3E}">
        <p14:creationId xmlns:p14="http://schemas.microsoft.com/office/powerpoint/2010/main" val="41992408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1" y="465667"/>
            <a:ext cx="11149013" cy="609398"/>
          </a:xfrm>
        </p:spPr>
        <p:txBody>
          <a:bodyPr/>
          <a:lstStyle/>
          <a:p>
            <a:r>
              <a:rPr lang="zh-CN" altLang="en-US" sz="4400" dirty="0" smtClean="0"/>
              <a:t>如何利用云计算为网络游戏运营省钱？</a:t>
            </a:r>
            <a:endParaRPr lang="zh-CN" altLang="en-US" sz="4400" dirty="0"/>
          </a:p>
        </p:txBody>
      </p:sp>
      <p:sp>
        <p:nvSpPr>
          <p:cNvPr id="23" name="文本框 22"/>
          <p:cNvSpPr txBox="1"/>
          <p:nvPr/>
        </p:nvSpPr>
        <p:spPr>
          <a:xfrm>
            <a:off x="3509291" y="1755918"/>
            <a:ext cx="116585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在线用户数</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24" name="文本框 23"/>
          <p:cNvSpPr txBox="1"/>
          <p:nvPr/>
        </p:nvSpPr>
        <p:spPr>
          <a:xfrm>
            <a:off x="5486398" y="3871366"/>
            <a:ext cx="1114780"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部署的资源</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36" name="圆角矩形 35"/>
          <p:cNvSpPr/>
          <p:nvPr/>
        </p:nvSpPr>
        <p:spPr bwMode="auto">
          <a:xfrm>
            <a:off x="7157707" y="1468996"/>
            <a:ext cx="4740781"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zh-CN" altLang="en-US" sz="2000" dirty="0" smtClean="0">
                <a:solidFill>
                  <a:schemeClr val="tx1"/>
                </a:solidFill>
              </a:rPr>
              <a:t>将分区与物理资源解耦：</a:t>
            </a:r>
            <a:endParaRPr lang="en-US" altLang="zh-CN" sz="2000" dirty="0" smtClean="0">
              <a:solidFill>
                <a:schemeClr val="tx1"/>
              </a:solidFill>
            </a:endParaRPr>
          </a:p>
          <a:p>
            <a:pPr marL="342900" indent="-342900" defTabSz="914099" fontAlgn="base">
              <a:spcBef>
                <a:spcPct val="0"/>
              </a:spcBef>
              <a:spcAft>
                <a:spcPct val="0"/>
              </a:spcAft>
              <a:buFont typeface="Arial" panose="020B0604020202020204" pitchFamily="34" charset="0"/>
              <a:buChar char="•"/>
            </a:pPr>
            <a:r>
              <a:rPr lang="zh-CN" altLang="en-US" sz="2000" dirty="0" smtClean="0">
                <a:solidFill>
                  <a:schemeClr val="tx1"/>
                </a:solidFill>
              </a:rPr>
              <a:t>无状态分区：游戏大厅、游戏房间等</a:t>
            </a:r>
            <a:endParaRPr lang="en-US" altLang="zh-CN" sz="2000" dirty="0" smtClean="0">
              <a:solidFill>
                <a:schemeClr val="tx1"/>
              </a:solidFill>
            </a:endParaRPr>
          </a:p>
          <a:p>
            <a:pPr marL="342900" indent="-342900" defTabSz="914099" fontAlgn="base">
              <a:spcBef>
                <a:spcPct val="0"/>
              </a:spcBef>
              <a:spcAft>
                <a:spcPct val="0"/>
              </a:spcAft>
              <a:buFont typeface="Arial" panose="020B0604020202020204" pitchFamily="34" charset="0"/>
              <a:buChar char="•"/>
            </a:pPr>
            <a:r>
              <a:rPr lang="zh-CN" altLang="en-US" sz="2000" dirty="0" smtClean="0">
                <a:solidFill>
                  <a:schemeClr val="tx1"/>
                </a:solidFill>
              </a:rPr>
              <a:t>有状态分区弹性伸缩：</a:t>
            </a:r>
            <a:r>
              <a:rPr lang="en-US" altLang="zh-CN" sz="2000" dirty="0" smtClean="0">
                <a:solidFill>
                  <a:schemeClr val="tx1"/>
                </a:solidFill>
              </a:rPr>
              <a:t>MMORPG</a:t>
            </a:r>
            <a:endParaRPr lang="zh-CN" altLang="en-US" sz="2000" dirty="0" smtClean="0">
              <a:solidFill>
                <a:schemeClr val="tx1"/>
              </a:solidFill>
            </a:endParaRPr>
          </a:p>
        </p:txBody>
      </p:sp>
      <p:sp>
        <p:nvSpPr>
          <p:cNvPr id="37" name="圆角矩形 36"/>
          <p:cNvSpPr/>
          <p:nvPr/>
        </p:nvSpPr>
        <p:spPr bwMode="auto">
          <a:xfrm>
            <a:off x="7157708" y="4306684"/>
            <a:ext cx="4740780" cy="1502864"/>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a:solidFill>
                  <a:schemeClr val="tx1"/>
                </a:solidFill>
              </a:rPr>
              <a:t>价值</a:t>
            </a:r>
            <a:r>
              <a:rPr lang="zh-CN" altLang="en-US" sz="2200" dirty="0" smtClean="0">
                <a:solidFill>
                  <a:schemeClr val="tx1"/>
                </a:solidFill>
              </a:rPr>
              <a:t>：</a:t>
            </a:r>
            <a:endParaRPr lang="en-US" altLang="zh-CN" sz="2200" dirty="0" smtClean="0">
              <a:solidFill>
                <a:schemeClr val="tx1"/>
              </a:solidFill>
            </a:endParaRPr>
          </a:p>
          <a:p>
            <a:pPr algn="ctr" defTabSz="914099" fontAlgn="base">
              <a:spcBef>
                <a:spcPct val="0"/>
              </a:spcBef>
              <a:spcAft>
                <a:spcPct val="0"/>
              </a:spcAft>
            </a:pPr>
            <a:r>
              <a:rPr lang="zh-CN" altLang="en-US" sz="2200" dirty="0" smtClean="0">
                <a:solidFill>
                  <a:schemeClr val="tx1"/>
                </a:solidFill>
              </a:rPr>
              <a:t>资源成本随并发用户数变化</a:t>
            </a:r>
            <a:r>
              <a:rPr lang="en-US" altLang="zh-CN" sz="2200" dirty="0" smtClean="0">
                <a:solidFill>
                  <a:schemeClr val="tx1"/>
                </a:solidFill>
                <a:sym typeface="Wingdings" panose="05000000000000000000" pitchFamily="2" charset="2"/>
              </a:rPr>
              <a:t></a:t>
            </a:r>
          </a:p>
          <a:p>
            <a:pPr algn="ctr" defTabSz="914099" fontAlgn="base">
              <a:spcBef>
                <a:spcPct val="0"/>
              </a:spcBef>
              <a:spcAft>
                <a:spcPct val="0"/>
              </a:spcAft>
            </a:pPr>
            <a:r>
              <a:rPr lang="zh-CN" altLang="en-US" sz="2200" dirty="0" smtClean="0">
                <a:solidFill>
                  <a:schemeClr val="tx1"/>
                </a:solidFill>
                <a:sym typeface="Wingdings" panose="05000000000000000000" pitchFamily="2" charset="2"/>
              </a:rPr>
              <a:t>成本随收入变化</a:t>
            </a:r>
            <a:endParaRPr lang="en-US" altLang="zh-CN" sz="2200" dirty="0" smtClean="0">
              <a:solidFill>
                <a:schemeClr val="tx1"/>
              </a:solidFill>
            </a:endParaRPr>
          </a:p>
        </p:txBody>
      </p:sp>
      <p:cxnSp>
        <p:nvCxnSpPr>
          <p:cNvPr id="4" name="直接箭头连接符 3"/>
          <p:cNvCxnSpPr/>
          <p:nvPr/>
        </p:nvCxnSpPr>
        <p:spPr>
          <a:xfrm flipV="1">
            <a:off x="1309511" y="1332089"/>
            <a:ext cx="11289" cy="29351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 name="直接箭头连接符 4"/>
          <p:cNvCxnSpPr/>
          <p:nvPr/>
        </p:nvCxnSpPr>
        <p:spPr>
          <a:xfrm>
            <a:off x="1309511" y="4267200"/>
            <a:ext cx="450426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3" name="组合 2"/>
          <p:cNvGrpSpPr/>
          <p:nvPr/>
        </p:nvGrpSpPr>
        <p:grpSpPr>
          <a:xfrm>
            <a:off x="1309511" y="1783644"/>
            <a:ext cx="4126085" cy="2483557"/>
            <a:chOff x="1309511" y="2592830"/>
            <a:chExt cx="4126085" cy="1674371"/>
          </a:xfrm>
        </p:grpSpPr>
        <p:sp>
          <p:nvSpPr>
            <p:cNvPr id="6" name="矩形 5"/>
            <p:cNvSpPr/>
            <p:nvPr/>
          </p:nvSpPr>
          <p:spPr bwMode="auto">
            <a:xfrm>
              <a:off x="1309511" y="4035847"/>
              <a:ext cx="293511" cy="2313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7" name="矩形 6"/>
            <p:cNvSpPr/>
            <p:nvPr/>
          </p:nvSpPr>
          <p:spPr bwMode="auto">
            <a:xfrm>
              <a:off x="1659466" y="3765042"/>
              <a:ext cx="293511" cy="50215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8" name="矩形 7"/>
            <p:cNvSpPr/>
            <p:nvPr/>
          </p:nvSpPr>
          <p:spPr bwMode="auto">
            <a:xfrm>
              <a:off x="2009421" y="3407201"/>
              <a:ext cx="293511" cy="860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9" name="矩形 8"/>
            <p:cNvSpPr/>
            <p:nvPr/>
          </p:nvSpPr>
          <p:spPr bwMode="auto">
            <a:xfrm>
              <a:off x="2359376" y="3172945"/>
              <a:ext cx="293511" cy="109425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0" name="矩形 9"/>
            <p:cNvSpPr/>
            <p:nvPr/>
          </p:nvSpPr>
          <p:spPr bwMode="auto">
            <a:xfrm>
              <a:off x="2692400" y="2753231"/>
              <a:ext cx="293511" cy="151397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1" name="矩形 10"/>
            <p:cNvSpPr/>
            <p:nvPr/>
          </p:nvSpPr>
          <p:spPr bwMode="auto">
            <a:xfrm>
              <a:off x="3042355" y="2689548"/>
              <a:ext cx="293511" cy="157765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2" name="矩形 11"/>
            <p:cNvSpPr/>
            <p:nvPr/>
          </p:nvSpPr>
          <p:spPr bwMode="auto">
            <a:xfrm>
              <a:off x="3392310" y="3067889"/>
              <a:ext cx="293511" cy="119931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3" name="矩形 12"/>
            <p:cNvSpPr/>
            <p:nvPr/>
          </p:nvSpPr>
          <p:spPr bwMode="auto">
            <a:xfrm>
              <a:off x="3742265" y="3765042"/>
              <a:ext cx="293511" cy="502158"/>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4" name="矩形 13"/>
            <p:cNvSpPr/>
            <p:nvPr/>
          </p:nvSpPr>
          <p:spPr bwMode="auto">
            <a:xfrm>
              <a:off x="4092220" y="3967152"/>
              <a:ext cx="293511" cy="30004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5" name="矩形 14"/>
            <p:cNvSpPr/>
            <p:nvPr/>
          </p:nvSpPr>
          <p:spPr bwMode="auto">
            <a:xfrm>
              <a:off x="4442175" y="4111149"/>
              <a:ext cx="293511" cy="15605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6" name="矩形 15"/>
            <p:cNvSpPr/>
            <p:nvPr/>
          </p:nvSpPr>
          <p:spPr bwMode="auto">
            <a:xfrm>
              <a:off x="4792130" y="4163517"/>
              <a:ext cx="293511" cy="10368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7" name="矩形 16"/>
            <p:cNvSpPr/>
            <p:nvPr/>
          </p:nvSpPr>
          <p:spPr bwMode="auto">
            <a:xfrm>
              <a:off x="5142085" y="4163512"/>
              <a:ext cx="293511" cy="103687"/>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40" name="任意多边形 39"/>
            <p:cNvSpPr/>
            <p:nvPr/>
          </p:nvSpPr>
          <p:spPr bwMode="auto">
            <a:xfrm>
              <a:off x="1320800" y="2592830"/>
              <a:ext cx="4086578" cy="1499627"/>
            </a:xfrm>
            <a:custGeom>
              <a:avLst/>
              <a:gdLst>
                <a:gd name="connsiteX0" fmla="*/ 0 w 4064000"/>
                <a:gd name="connsiteY0" fmla="*/ 2115553 h 2516824"/>
                <a:gd name="connsiteX1" fmla="*/ 564444 w 4064000"/>
                <a:gd name="connsiteY1" fmla="*/ 1325331 h 2516824"/>
                <a:gd name="connsiteX2" fmla="*/ 1286933 w 4064000"/>
                <a:gd name="connsiteY2" fmla="*/ 286753 h 2516824"/>
                <a:gd name="connsiteX3" fmla="*/ 1975556 w 4064000"/>
                <a:gd name="connsiteY3" fmla="*/ 27109 h 2516824"/>
                <a:gd name="connsiteX4" fmla="*/ 2494844 w 4064000"/>
                <a:gd name="connsiteY4" fmla="*/ 806042 h 2516824"/>
                <a:gd name="connsiteX5" fmla="*/ 2935111 w 4064000"/>
                <a:gd name="connsiteY5" fmla="*/ 2318753 h 2516824"/>
                <a:gd name="connsiteX6" fmla="*/ 4064000 w 4064000"/>
                <a:gd name="connsiteY6" fmla="*/ 2454220 h 2516824"/>
                <a:gd name="connsiteX0" fmla="*/ 0 w 4064000"/>
                <a:gd name="connsiteY0" fmla="*/ 2115553 h 2460356"/>
                <a:gd name="connsiteX1" fmla="*/ 564444 w 4064000"/>
                <a:gd name="connsiteY1" fmla="*/ 1325331 h 2460356"/>
                <a:gd name="connsiteX2" fmla="*/ 1286933 w 4064000"/>
                <a:gd name="connsiteY2" fmla="*/ 286753 h 2460356"/>
                <a:gd name="connsiteX3" fmla="*/ 1975556 w 4064000"/>
                <a:gd name="connsiteY3" fmla="*/ 27109 h 2460356"/>
                <a:gd name="connsiteX4" fmla="*/ 2494844 w 4064000"/>
                <a:gd name="connsiteY4" fmla="*/ 806042 h 2460356"/>
                <a:gd name="connsiteX5" fmla="*/ 2867378 w 4064000"/>
                <a:gd name="connsiteY5" fmla="*/ 1709153 h 2460356"/>
                <a:gd name="connsiteX6" fmla="*/ 4064000 w 4064000"/>
                <a:gd name="connsiteY6" fmla="*/ 2454220 h 2460356"/>
                <a:gd name="connsiteX0" fmla="*/ 0 w 4086578"/>
                <a:gd name="connsiteY0" fmla="*/ 2115553 h 2258753"/>
                <a:gd name="connsiteX1" fmla="*/ 564444 w 4086578"/>
                <a:gd name="connsiteY1" fmla="*/ 1325331 h 2258753"/>
                <a:gd name="connsiteX2" fmla="*/ 1286933 w 4086578"/>
                <a:gd name="connsiteY2" fmla="*/ 286753 h 2258753"/>
                <a:gd name="connsiteX3" fmla="*/ 1975556 w 4086578"/>
                <a:gd name="connsiteY3" fmla="*/ 27109 h 2258753"/>
                <a:gd name="connsiteX4" fmla="*/ 2494844 w 4086578"/>
                <a:gd name="connsiteY4" fmla="*/ 806042 h 2258753"/>
                <a:gd name="connsiteX5" fmla="*/ 2867378 w 4086578"/>
                <a:gd name="connsiteY5" fmla="*/ 1709153 h 2258753"/>
                <a:gd name="connsiteX6" fmla="*/ 4086578 w 4086578"/>
                <a:gd name="connsiteY6" fmla="*/ 2250178 h 22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6578" h="2258753">
                  <a:moveTo>
                    <a:pt x="0" y="2115553"/>
                  </a:moveTo>
                  <a:cubicBezTo>
                    <a:pt x="174977" y="1872842"/>
                    <a:pt x="349955" y="1630131"/>
                    <a:pt x="564444" y="1325331"/>
                  </a:cubicBezTo>
                  <a:cubicBezTo>
                    <a:pt x="778933" y="1020531"/>
                    <a:pt x="1051748" y="503123"/>
                    <a:pt x="1286933" y="286753"/>
                  </a:cubicBezTo>
                  <a:cubicBezTo>
                    <a:pt x="1522118" y="70383"/>
                    <a:pt x="1774238" y="-59439"/>
                    <a:pt x="1975556" y="27109"/>
                  </a:cubicBezTo>
                  <a:cubicBezTo>
                    <a:pt x="2176874" y="113657"/>
                    <a:pt x="2346207" y="525701"/>
                    <a:pt x="2494844" y="806042"/>
                  </a:cubicBezTo>
                  <a:cubicBezTo>
                    <a:pt x="2643481" y="1086383"/>
                    <a:pt x="2602089" y="1468464"/>
                    <a:pt x="2867378" y="1709153"/>
                  </a:cubicBezTo>
                  <a:cubicBezTo>
                    <a:pt x="3132667" y="1949842"/>
                    <a:pt x="3652896" y="2319792"/>
                    <a:pt x="4086578" y="2250178"/>
                  </a:cubicBezTo>
                </a:path>
              </a:pathLst>
            </a:custGeom>
            <a:ln>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grpSp>
      <p:sp>
        <p:nvSpPr>
          <p:cNvPr id="49" name="文本框 48"/>
          <p:cNvSpPr txBox="1"/>
          <p:nvPr/>
        </p:nvSpPr>
        <p:spPr>
          <a:xfrm>
            <a:off x="1229926" y="4370889"/>
            <a:ext cx="563788"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15</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50" name="文本框 49"/>
          <p:cNvSpPr txBox="1"/>
          <p:nvPr/>
        </p:nvSpPr>
        <p:spPr>
          <a:xfrm>
            <a:off x="2325508" y="4377315"/>
            <a:ext cx="767645"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19</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53" name="文本框 52"/>
          <p:cNvSpPr txBox="1"/>
          <p:nvPr/>
        </p:nvSpPr>
        <p:spPr>
          <a:xfrm>
            <a:off x="3324574" y="4368799"/>
            <a:ext cx="767645"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23</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54" name="文本框 53"/>
          <p:cNvSpPr txBox="1"/>
          <p:nvPr/>
        </p:nvSpPr>
        <p:spPr>
          <a:xfrm>
            <a:off x="4323641" y="4368798"/>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a:gradFill>
                  <a:gsLst>
                    <a:gs pos="0">
                      <a:srgbClr val="292929">
                        <a:lumMod val="90000"/>
                        <a:lumOff val="10000"/>
                      </a:srgbClr>
                    </a:gs>
                    <a:gs pos="86000">
                      <a:srgbClr val="292929">
                        <a:lumMod val="90000"/>
                        <a:lumOff val="10000"/>
                      </a:srgbClr>
                    </a:gs>
                  </a:gsLst>
                  <a:lin ang="5400000" scaled="0"/>
                </a:gradFill>
              </a:rPr>
              <a:t>3</a:t>
            </a:r>
            <a:r>
              <a:rPr lang="zh-CN" altLang="en-US" sz="1600" dirty="0" smtClean="0">
                <a:gradFill>
                  <a:gsLst>
                    <a:gs pos="0">
                      <a:srgbClr val="292929">
                        <a:lumMod val="90000"/>
                        <a:lumOff val="10000"/>
                      </a:srgbClr>
                    </a:gs>
                    <a:gs pos="86000">
                      <a:srgbClr val="292929">
                        <a:lumMod val="90000"/>
                        <a:lumOff val="10000"/>
                      </a:srgbClr>
                    </a:gs>
                  </a:gsLst>
                  <a:lin ang="5400000" scaled="0"/>
                </a:gradFill>
              </a:rPr>
              <a:t>点</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55" name="文本框 54"/>
          <p:cNvSpPr txBox="1"/>
          <p:nvPr/>
        </p:nvSpPr>
        <p:spPr>
          <a:xfrm>
            <a:off x="225038" y="4356020"/>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时间</a:t>
            </a:r>
          </a:p>
        </p:txBody>
      </p:sp>
      <p:sp>
        <p:nvSpPr>
          <p:cNvPr id="56" name="文本框 55"/>
          <p:cNvSpPr txBox="1"/>
          <p:nvPr/>
        </p:nvSpPr>
        <p:spPr>
          <a:xfrm>
            <a:off x="225038" y="5123664"/>
            <a:ext cx="513824"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资源数量</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57" name="文本框 56"/>
          <p:cNvSpPr txBox="1"/>
          <p:nvPr/>
        </p:nvSpPr>
        <p:spPr>
          <a:xfrm>
            <a:off x="225038" y="5891308"/>
            <a:ext cx="513824"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a:gradFill>
                  <a:gsLst>
                    <a:gs pos="0">
                      <a:srgbClr val="292929">
                        <a:lumMod val="90000"/>
                        <a:lumOff val="10000"/>
                      </a:srgbClr>
                    </a:gs>
                    <a:gs pos="86000">
                      <a:srgbClr val="292929">
                        <a:lumMod val="90000"/>
                        <a:lumOff val="10000"/>
                      </a:srgbClr>
                    </a:gs>
                  </a:gsLst>
                  <a:lin ang="5400000" scaled="0"/>
                </a:gradFill>
              </a:rPr>
              <a:t>成本</a:t>
            </a:r>
          </a:p>
        </p:txBody>
      </p:sp>
      <p:sp>
        <p:nvSpPr>
          <p:cNvPr id="58" name="文本框 57"/>
          <p:cNvSpPr txBox="1"/>
          <p:nvPr/>
        </p:nvSpPr>
        <p:spPr>
          <a:xfrm>
            <a:off x="1229925" y="5183719"/>
            <a:ext cx="604519"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2 VM</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59" name="文本框 58"/>
          <p:cNvSpPr txBox="1"/>
          <p:nvPr/>
        </p:nvSpPr>
        <p:spPr>
          <a:xfrm>
            <a:off x="2325509" y="5190145"/>
            <a:ext cx="716846"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10 VM</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60" name="文本框 59"/>
          <p:cNvSpPr txBox="1"/>
          <p:nvPr/>
        </p:nvSpPr>
        <p:spPr>
          <a:xfrm>
            <a:off x="3324575" y="5181629"/>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8 VM</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61" name="文本框 60"/>
          <p:cNvSpPr txBox="1"/>
          <p:nvPr/>
        </p:nvSpPr>
        <p:spPr>
          <a:xfrm>
            <a:off x="4323641" y="5181628"/>
            <a:ext cx="508002" cy="221599"/>
          </a:xfrm>
          <a:prstGeom prst="rect">
            <a:avLst/>
          </a:prstGeom>
          <a:noFill/>
        </p:spPr>
        <p:txBody>
          <a:bodyPr wrap="square" lIns="0" tIns="0" rIns="0" bIns="0" rtlCol="0">
            <a:spAutoFit/>
          </a:bodyPr>
          <a:lstStyle/>
          <a:p>
            <a:pPr>
              <a:lnSpc>
                <a:spcPct val="90000"/>
              </a:lnSpc>
              <a:spcBef>
                <a:spcPct val="20000"/>
              </a:spcBef>
              <a:buSzPct val="80000"/>
            </a:pPr>
            <a:r>
              <a:rPr lang="en-US" altLang="zh-CN" sz="1600" dirty="0" smtClean="0">
                <a:gradFill>
                  <a:gsLst>
                    <a:gs pos="0">
                      <a:srgbClr val="292929">
                        <a:lumMod val="90000"/>
                        <a:lumOff val="10000"/>
                      </a:srgbClr>
                    </a:gs>
                    <a:gs pos="86000">
                      <a:srgbClr val="292929">
                        <a:lumMod val="90000"/>
                        <a:lumOff val="10000"/>
                      </a:srgbClr>
                    </a:gs>
                  </a:gsLst>
                  <a:lin ang="5400000" scaled="0"/>
                </a:gradFill>
              </a:rPr>
              <a:t>2 VM </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62" name="文本框 61"/>
          <p:cNvSpPr txBox="1"/>
          <p:nvPr/>
        </p:nvSpPr>
        <p:spPr>
          <a:xfrm>
            <a:off x="1229925" y="5909735"/>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10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63" name="文本框 62"/>
          <p:cNvSpPr txBox="1"/>
          <p:nvPr/>
        </p:nvSpPr>
        <p:spPr>
          <a:xfrm>
            <a:off x="2302929" y="5891308"/>
            <a:ext cx="739426"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50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64" name="文本框 63"/>
          <p:cNvSpPr txBox="1"/>
          <p:nvPr/>
        </p:nvSpPr>
        <p:spPr>
          <a:xfrm>
            <a:off x="3330221" y="5891308"/>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40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65" name="文本框 64"/>
          <p:cNvSpPr txBox="1"/>
          <p:nvPr/>
        </p:nvSpPr>
        <p:spPr>
          <a:xfrm>
            <a:off x="4318000" y="5891308"/>
            <a:ext cx="604519" cy="221599"/>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a:t>
            </a:r>
            <a:r>
              <a:rPr lang="en-US" altLang="zh-CN" sz="1600" dirty="0" smtClean="0">
                <a:gradFill>
                  <a:gsLst>
                    <a:gs pos="0">
                      <a:srgbClr val="292929">
                        <a:lumMod val="90000"/>
                        <a:lumOff val="10000"/>
                      </a:srgbClr>
                    </a:gs>
                    <a:gs pos="86000">
                      <a:srgbClr val="292929">
                        <a:lumMod val="90000"/>
                        <a:lumOff val="10000"/>
                      </a:srgbClr>
                    </a:gs>
                  </a:gsLst>
                  <a:lin ang="5400000" scaled="0"/>
                </a:gradFill>
              </a:rPr>
              <a:t>10</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2962191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如何让游戏分区弹性扩展</a:t>
            </a:r>
            <a:endParaRPr lang="zh-CN" altLang="en-US" dirty="0"/>
          </a:p>
        </p:txBody>
      </p:sp>
      <p:sp>
        <p:nvSpPr>
          <p:cNvPr id="4" name="圆角矩形 3"/>
          <p:cNvSpPr/>
          <p:nvPr/>
        </p:nvSpPr>
        <p:spPr bwMode="auto">
          <a:xfrm>
            <a:off x="857956" y="1817510"/>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聊天</a:t>
            </a:r>
          </a:p>
        </p:txBody>
      </p:sp>
      <p:sp>
        <p:nvSpPr>
          <p:cNvPr id="5" name="圆角矩形 4"/>
          <p:cNvSpPr/>
          <p:nvPr/>
        </p:nvSpPr>
        <p:spPr bwMode="auto">
          <a:xfrm>
            <a:off x="2393244" y="1817510"/>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主场景</a:t>
            </a:r>
          </a:p>
        </p:txBody>
      </p:sp>
      <p:sp>
        <p:nvSpPr>
          <p:cNvPr id="6" name="圆角矩形 5"/>
          <p:cNvSpPr/>
          <p:nvPr/>
        </p:nvSpPr>
        <p:spPr bwMode="auto">
          <a:xfrm>
            <a:off x="3928532" y="1817510"/>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副本</a:t>
            </a:r>
          </a:p>
        </p:txBody>
      </p:sp>
      <p:sp>
        <p:nvSpPr>
          <p:cNvPr id="7" name="圆角矩形 6"/>
          <p:cNvSpPr/>
          <p:nvPr/>
        </p:nvSpPr>
        <p:spPr bwMode="auto">
          <a:xfrm>
            <a:off x="3928532" y="2816567"/>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路径</a:t>
            </a:r>
          </a:p>
        </p:txBody>
      </p:sp>
      <p:sp>
        <p:nvSpPr>
          <p:cNvPr id="8" name="圆角矩形 7"/>
          <p:cNvSpPr/>
          <p:nvPr/>
        </p:nvSpPr>
        <p:spPr bwMode="auto">
          <a:xfrm>
            <a:off x="857956" y="2816568"/>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登录</a:t>
            </a:r>
          </a:p>
        </p:txBody>
      </p:sp>
      <p:sp>
        <p:nvSpPr>
          <p:cNvPr id="9" name="圆角矩形 8"/>
          <p:cNvSpPr/>
          <p:nvPr/>
        </p:nvSpPr>
        <p:spPr bwMode="auto">
          <a:xfrm>
            <a:off x="2393244" y="2816567"/>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管理</a:t>
            </a:r>
          </a:p>
        </p:txBody>
      </p:sp>
      <p:sp>
        <p:nvSpPr>
          <p:cNvPr id="10" name="文本框 9"/>
          <p:cNvSpPr txBox="1"/>
          <p:nvPr/>
        </p:nvSpPr>
        <p:spPr>
          <a:xfrm>
            <a:off x="428975" y="1332088"/>
            <a:ext cx="4526880" cy="443198"/>
          </a:xfrm>
          <a:prstGeom prst="rect">
            <a:avLst/>
          </a:prstGeom>
          <a:noFill/>
        </p:spPr>
        <p:txBody>
          <a:bodyPr wrap="none" lIns="0" tIns="0" rIns="0" bIns="0" rtlCol="0">
            <a:spAutoFit/>
          </a:bodyPr>
          <a:lstStyle/>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1. </a:t>
            </a:r>
            <a:r>
              <a:rPr lang="zh-CN" altLang="en-US" sz="3200" dirty="0" smtClean="0">
                <a:gradFill>
                  <a:gsLst>
                    <a:gs pos="0">
                      <a:srgbClr val="292929">
                        <a:lumMod val="90000"/>
                        <a:lumOff val="10000"/>
                      </a:srgbClr>
                    </a:gs>
                    <a:gs pos="86000">
                      <a:srgbClr val="292929">
                        <a:lumMod val="90000"/>
                        <a:lumOff val="10000"/>
                      </a:srgbClr>
                    </a:gs>
                  </a:gsLst>
                  <a:lin ang="5400000" scaled="0"/>
                </a:gradFill>
              </a:rPr>
              <a:t>按功能切分为不同进程</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11" name="圆角矩形 10"/>
          <p:cNvSpPr/>
          <p:nvPr/>
        </p:nvSpPr>
        <p:spPr bwMode="auto">
          <a:xfrm>
            <a:off x="6186312" y="1817510"/>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聊天</a:t>
            </a:r>
          </a:p>
        </p:txBody>
      </p:sp>
      <p:sp>
        <p:nvSpPr>
          <p:cNvPr id="12" name="圆角矩形 11"/>
          <p:cNvSpPr/>
          <p:nvPr/>
        </p:nvSpPr>
        <p:spPr bwMode="auto">
          <a:xfrm>
            <a:off x="7969958" y="1817510"/>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主场景</a:t>
            </a:r>
          </a:p>
        </p:txBody>
      </p:sp>
      <p:sp>
        <p:nvSpPr>
          <p:cNvPr id="13" name="圆角矩形 12"/>
          <p:cNvSpPr/>
          <p:nvPr/>
        </p:nvSpPr>
        <p:spPr bwMode="auto">
          <a:xfrm>
            <a:off x="9804411" y="1817510"/>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副本</a:t>
            </a:r>
          </a:p>
        </p:txBody>
      </p:sp>
      <p:sp>
        <p:nvSpPr>
          <p:cNvPr id="14" name="圆角矩形 13"/>
          <p:cNvSpPr/>
          <p:nvPr/>
        </p:nvSpPr>
        <p:spPr bwMode="auto">
          <a:xfrm>
            <a:off x="9804411" y="3142594"/>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路径</a:t>
            </a:r>
          </a:p>
        </p:txBody>
      </p:sp>
      <p:sp>
        <p:nvSpPr>
          <p:cNvPr id="15" name="圆角矩形 14"/>
          <p:cNvSpPr/>
          <p:nvPr/>
        </p:nvSpPr>
        <p:spPr bwMode="auto">
          <a:xfrm>
            <a:off x="6186312" y="3142595"/>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登录</a:t>
            </a:r>
          </a:p>
        </p:txBody>
      </p:sp>
      <p:sp>
        <p:nvSpPr>
          <p:cNvPr id="16" name="圆角矩形 15"/>
          <p:cNvSpPr/>
          <p:nvPr/>
        </p:nvSpPr>
        <p:spPr bwMode="auto">
          <a:xfrm>
            <a:off x="7969958" y="3142594"/>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登录</a:t>
            </a:r>
          </a:p>
        </p:txBody>
      </p:sp>
      <p:sp>
        <p:nvSpPr>
          <p:cNvPr id="17" name="文本框 16"/>
          <p:cNvSpPr txBox="1"/>
          <p:nvPr/>
        </p:nvSpPr>
        <p:spPr>
          <a:xfrm>
            <a:off x="5757331" y="1332088"/>
            <a:ext cx="4526880" cy="443198"/>
          </a:xfrm>
          <a:prstGeom prst="rect">
            <a:avLst/>
          </a:prstGeom>
          <a:noFill/>
        </p:spPr>
        <p:txBody>
          <a:bodyPr wrap="none" lIns="0" tIns="0" rIns="0" bIns="0" rtlCol="0">
            <a:spAutoFit/>
          </a:bodyPr>
          <a:lstStyle/>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2. </a:t>
            </a:r>
            <a:r>
              <a:rPr lang="zh-CN" altLang="en-US" sz="3200" dirty="0" smtClean="0">
                <a:gradFill>
                  <a:gsLst>
                    <a:gs pos="0">
                      <a:srgbClr val="292929">
                        <a:lumMod val="90000"/>
                        <a:lumOff val="10000"/>
                      </a:srgbClr>
                    </a:gs>
                    <a:gs pos="86000">
                      <a:srgbClr val="292929">
                        <a:lumMod val="90000"/>
                        <a:lumOff val="10000"/>
                      </a:srgbClr>
                    </a:gs>
                  </a:gsLst>
                  <a:lin ang="5400000" scaled="0"/>
                </a:gradFill>
              </a:rPr>
              <a:t>每个进程可多实例扩展</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18" name="圆角矩形 17"/>
          <p:cNvSpPr/>
          <p:nvPr/>
        </p:nvSpPr>
        <p:spPr bwMode="auto">
          <a:xfrm>
            <a:off x="6282267" y="1923393"/>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聊天</a:t>
            </a:r>
          </a:p>
        </p:txBody>
      </p:sp>
      <p:sp>
        <p:nvSpPr>
          <p:cNvPr id="19" name="圆角矩形 18"/>
          <p:cNvSpPr/>
          <p:nvPr/>
        </p:nvSpPr>
        <p:spPr bwMode="auto">
          <a:xfrm>
            <a:off x="8043339" y="1923393"/>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主场景</a:t>
            </a:r>
          </a:p>
        </p:txBody>
      </p:sp>
      <p:sp>
        <p:nvSpPr>
          <p:cNvPr id="20" name="圆角矩形 19"/>
          <p:cNvSpPr/>
          <p:nvPr/>
        </p:nvSpPr>
        <p:spPr bwMode="auto">
          <a:xfrm>
            <a:off x="9900366" y="1923393"/>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副本</a:t>
            </a:r>
          </a:p>
        </p:txBody>
      </p:sp>
      <p:sp>
        <p:nvSpPr>
          <p:cNvPr id="21" name="圆角矩形 20"/>
          <p:cNvSpPr/>
          <p:nvPr/>
        </p:nvSpPr>
        <p:spPr bwMode="auto">
          <a:xfrm>
            <a:off x="9900366" y="3242821"/>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路径</a:t>
            </a:r>
          </a:p>
        </p:txBody>
      </p:sp>
      <p:sp>
        <p:nvSpPr>
          <p:cNvPr id="22" name="圆角矩形 21"/>
          <p:cNvSpPr/>
          <p:nvPr/>
        </p:nvSpPr>
        <p:spPr bwMode="auto">
          <a:xfrm>
            <a:off x="6282267" y="3242822"/>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登录</a:t>
            </a:r>
          </a:p>
        </p:txBody>
      </p:sp>
      <p:sp>
        <p:nvSpPr>
          <p:cNvPr id="23" name="圆角矩形 22"/>
          <p:cNvSpPr/>
          <p:nvPr/>
        </p:nvSpPr>
        <p:spPr bwMode="auto">
          <a:xfrm>
            <a:off x="8065913" y="3242821"/>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管理</a:t>
            </a:r>
          </a:p>
        </p:txBody>
      </p:sp>
      <p:sp>
        <p:nvSpPr>
          <p:cNvPr id="24" name="圆角矩形 23"/>
          <p:cNvSpPr/>
          <p:nvPr/>
        </p:nvSpPr>
        <p:spPr bwMode="auto">
          <a:xfrm>
            <a:off x="9996321" y="2039866"/>
            <a:ext cx="134337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副本</a:t>
            </a:r>
          </a:p>
        </p:txBody>
      </p:sp>
      <p:sp>
        <p:nvSpPr>
          <p:cNvPr id="25" name="文本框 24"/>
          <p:cNvSpPr txBox="1"/>
          <p:nvPr/>
        </p:nvSpPr>
        <p:spPr>
          <a:xfrm>
            <a:off x="540172" y="4176888"/>
            <a:ext cx="2885405" cy="443198"/>
          </a:xfrm>
          <a:prstGeom prst="rect">
            <a:avLst/>
          </a:prstGeom>
          <a:noFill/>
        </p:spPr>
        <p:txBody>
          <a:bodyPr wrap="none" lIns="0" tIns="0" rIns="0" bIns="0" rtlCol="0">
            <a:spAutoFit/>
          </a:bodyPr>
          <a:lstStyle/>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3. </a:t>
            </a:r>
            <a:r>
              <a:rPr lang="zh-CN" altLang="en-US" sz="3200" dirty="0" smtClean="0">
                <a:gradFill>
                  <a:gsLst>
                    <a:gs pos="0">
                      <a:srgbClr val="292929">
                        <a:lumMod val="90000"/>
                        <a:lumOff val="10000"/>
                      </a:srgbClr>
                    </a:gs>
                    <a:gs pos="86000">
                      <a:srgbClr val="292929">
                        <a:lumMod val="90000"/>
                        <a:lumOff val="10000"/>
                      </a:srgbClr>
                    </a:gs>
                  </a:gsLst>
                  <a:lin ang="5400000" scaled="0"/>
                </a:gradFill>
              </a:rPr>
              <a:t>按需资源部署</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26" name="圆角矩形 25"/>
          <p:cNvSpPr/>
          <p:nvPr/>
        </p:nvSpPr>
        <p:spPr bwMode="auto">
          <a:xfrm>
            <a:off x="1325843" y="4964179"/>
            <a:ext cx="931935" cy="431928"/>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登录</a:t>
            </a:r>
            <a:r>
              <a:rPr lang="en-US" altLang="zh-CN" sz="2000" dirty="0" smtClean="0">
                <a:gradFill>
                  <a:gsLst>
                    <a:gs pos="0">
                      <a:srgbClr val="FFFFFF"/>
                    </a:gs>
                    <a:gs pos="100000">
                      <a:srgbClr val="FFFFFF"/>
                    </a:gs>
                  </a:gsLst>
                  <a:lin ang="5400000" scaled="0"/>
                </a:gradFill>
              </a:rPr>
              <a:t>1</a:t>
            </a:r>
            <a:endParaRPr lang="zh-CN" altLang="en-US" sz="2000" dirty="0" smtClean="0">
              <a:gradFill>
                <a:gsLst>
                  <a:gs pos="0">
                    <a:srgbClr val="FFFFFF"/>
                  </a:gs>
                  <a:gs pos="100000">
                    <a:srgbClr val="FFFFFF"/>
                  </a:gs>
                </a:gsLst>
                <a:lin ang="5400000" scaled="0"/>
              </a:gradFill>
            </a:endParaRPr>
          </a:p>
        </p:txBody>
      </p:sp>
      <p:sp>
        <p:nvSpPr>
          <p:cNvPr id="27" name="圆角矩形 26"/>
          <p:cNvSpPr/>
          <p:nvPr/>
        </p:nvSpPr>
        <p:spPr bwMode="auto">
          <a:xfrm>
            <a:off x="1325843" y="5590723"/>
            <a:ext cx="3291309" cy="95955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虚拟机</a:t>
            </a:r>
            <a:r>
              <a:rPr lang="en-US" altLang="zh-CN" sz="2200" dirty="0" smtClean="0">
                <a:gradFill>
                  <a:gsLst>
                    <a:gs pos="0">
                      <a:srgbClr val="FFFFFF"/>
                    </a:gs>
                    <a:gs pos="100000">
                      <a:srgbClr val="FFFFFF"/>
                    </a:gs>
                  </a:gsLst>
                  <a:lin ang="5400000" scaled="0"/>
                </a:gradFill>
              </a:rPr>
              <a:t>A</a:t>
            </a:r>
            <a:endParaRPr lang="zh-CN" altLang="en-US" sz="2200" dirty="0" smtClean="0">
              <a:gradFill>
                <a:gsLst>
                  <a:gs pos="0">
                    <a:srgbClr val="FFFFFF"/>
                  </a:gs>
                  <a:gs pos="100000">
                    <a:srgbClr val="FFFFFF"/>
                  </a:gs>
                </a:gsLst>
                <a:lin ang="5400000" scaled="0"/>
              </a:gradFill>
            </a:endParaRPr>
          </a:p>
        </p:txBody>
      </p:sp>
      <p:sp>
        <p:nvSpPr>
          <p:cNvPr id="28" name="圆角矩形 27"/>
          <p:cNvSpPr/>
          <p:nvPr/>
        </p:nvSpPr>
        <p:spPr bwMode="auto">
          <a:xfrm>
            <a:off x="2336801" y="4964179"/>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聊天</a:t>
            </a:r>
            <a:r>
              <a:rPr lang="en-US" altLang="zh-CN" sz="2000" dirty="0" smtClean="0">
                <a:gradFill>
                  <a:gsLst>
                    <a:gs pos="0">
                      <a:srgbClr val="FFFFFF"/>
                    </a:gs>
                    <a:gs pos="100000">
                      <a:srgbClr val="FFFFFF"/>
                    </a:gs>
                  </a:gsLst>
                  <a:lin ang="5400000" scaled="0"/>
                </a:gradFill>
              </a:rPr>
              <a:t>1</a:t>
            </a:r>
            <a:endParaRPr lang="zh-CN" altLang="en-US" sz="2000" dirty="0" smtClean="0">
              <a:gradFill>
                <a:gsLst>
                  <a:gs pos="0">
                    <a:srgbClr val="FFFFFF"/>
                  </a:gs>
                  <a:gs pos="100000">
                    <a:srgbClr val="FFFFFF"/>
                  </a:gs>
                </a:gsLst>
                <a:lin ang="5400000" scaled="0"/>
              </a:gradFill>
            </a:endParaRPr>
          </a:p>
        </p:txBody>
      </p:sp>
      <p:sp>
        <p:nvSpPr>
          <p:cNvPr id="29" name="圆角矩形 28"/>
          <p:cNvSpPr/>
          <p:nvPr/>
        </p:nvSpPr>
        <p:spPr bwMode="auto">
          <a:xfrm>
            <a:off x="3725332" y="4964179"/>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管理</a:t>
            </a:r>
            <a:r>
              <a:rPr lang="en-US" altLang="zh-CN" sz="2000" dirty="0" smtClean="0">
                <a:gradFill>
                  <a:gsLst>
                    <a:gs pos="0">
                      <a:srgbClr val="FFFFFF"/>
                    </a:gs>
                    <a:gs pos="100000">
                      <a:srgbClr val="FFFFFF"/>
                    </a:gs>
                  </a:gsLst>
                  <a:lin ang="5400000" scaled="0"/>
                </a:gradFill>
              </a:rPr>
              <a:t>1</a:t>
            </a:r>
            <a:endParaRPr lang="zh-CN" altLang="en-US" sz="2000" dirty="0" smtClean="0">
              <a:gradFill>
                <a:gsLst>
                  <a:gs pos="0">
                    <a:srgbClr val="FFFFFF"/>
                  </a:gs>
                  <a:gs pos="100000">
                    <a:srgbClr val="FFFFFF"/>
                  </a:gs>
                </a:gsLst>
                <a:lin ang="5400000" scaled="0"/>
              </a:gradFill>
            </a:endParaRPr>
          </a:p>
        </p:txBody>
      </p:sp>
      <p:sp>
        <p:nvSpPr>
          <p:cNvPr id="30" name="文本框 29"/>
          <p:cNvSpPr txBox="1"/>
          <p:nvPr/>
        </p:nvSpPr>
        <p:spPr>
          <a:xfrm>
            <a:off x="3341508" y="4825792"/>
            <a:ext cx="301365" cy="443198"/>
          </a:xfrm>
          <a:prstGeom prst="rect">
            <a:avLst/>
          </a:prstGeom>
          <a:noFill/>
        </p:spPr>
        <p:txBody>
          <a:bodyPr wrap="none" lIns="0" tIns="0" rIns="0" bIns="0" rtlCol="0">
            <a:spAutoFit/>
          </a:bodyPr>
          <a:lstStyle/>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31" name="圆角矩形 30"/>
          <p:cNvSpPr/>
          <p:nvPr/>
        </p:nvSpPr>
        <p:spPr bwMode="auto">
          <a:xfrm>
            <a:off x="4972154" y="4966882"/>
            <a:ext cx="931935" cy="431928"/>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登录</a:t>
            </a:r>
            <a:r>
              <a:rPr lang="en-US" altLang="zh-CN" sz="2000" dirty="0">
                <a:gradFill>
                  <a:gsLst>
                    <a:gs pos="0">
                      <a:srgbClr val="FFFFFF"/>
                    </a:gs>
                    <a:gs pos="100000">
                      <a:srgbClr val="FFFFFF"/>
                    </a:gs>
                  </a:gsLst>
                  <a:lin ang="5400000" scaled="0"/>
                </a:gradFill>
              </a:rPr>
              <a:t>2</a:t>
            </a:r>
            <a:endParaRPr lang="zh-CN" altLang="en-US" sz="2000" dirty="0" smtClean="0">
              <a:gradFill>
                <a:gsLst>
                  <a:gs pos="0">
                    <a:srgbClr val="FFFFFF"/>
                  </a:gs>
                  <a:gs pos="100000">
                    <a:srgbClr val="FFFFFF"/>
                  </a:gs>
                </a:gsLst>
                <a:lin ang="5400000" scaled="0"/>
              </a:gradFill>
            </a:endParaRPr>
          </a:p>
        </p:txBody>
      </p:sp>
      <p:sp>
        <p:nvSpPr>
          <p:cNvPr id="32" name="圆角矩形 31"/>
          <p:cNvSpPr/>
          <p:nvPr/>
        </p:nvSpPr>
        <p:spPr bwMode="auto">
          <a:xfrm>
            <a:off x="4972154" y="5593426"/>
            <a:ext cx="3291309" cy="95955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虚拟机</a:t>
            </a:r>
            <a:r>
              <a:rPr lang="en-US" altLang="zh-CN" sz="2200" dirty="0" smtClean="0">
                <a:gradFill>
                  <a:gsLst>
                    <a:gs pos="0">
                      <a:srgbClr val="FFFFFF"/>
                    </a:gs>
                    <a:gs pos="100000">
                      <a:srgbClr val="FFFFFF"/>
                    </a:gs>
                  </a:gsLst>
                  <a:lin ang="5400000" scaled="0"/>
                </a:gradFill>
              </a:rPr>
              <a:t>B</a:t>
            </a:r>
          </a:p>
        </p:txBody>
      </p:sp>
      <p:sp>
        <p:nvSpPr>
          <p:cNvPr id="33" name="圆角矩形 32"/>
          <p:cNvSpPr/>
          <p:nvPr/>
        </p:nvSpPr>
        <p:spPr bwMode="auto">
          <a:xfrm>
            <a:off x="5983112" y="4966882"/>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聊天</a:t>
            </a:r>
            <a:r>
              <a:rPr lang="en-US" altLang="zh-CN" sz="2000" dirty="0">
                <a:gradFill>
                  <a:gsLst>
                    <a:gs pos="0">
                      <a:srgbClr val="FFFFFF"/>
                    </a:gs>
                    <a:gs pos="100000">
                      <a:srgbClr val="FFFFFF"/>
                    </a:gs>
                  </a:gsLst>
                  <a:lin ang="5400000" scaled="0"/>
                </a:gradFill>
              </a:rPr>
              <a:t>2</a:t>
            </a:r>
            <a:endParaRPr lang="zh-CN" altLang="en-US" sz="2000" dirty="0" smtClean="0">
              <a:gradFill>
                <a:gsLst>
                  <a:gs pos="0">
                    <a:srgbClr val="FFFFFF"/>
                  </a:gs>
                  <a:gs pos="100000">
                    <a:srgbClr val="FFFFFF"/>
                  </a:gs>
                </a:gsLst>
                <a:lin ang="5400000" scaled="0"/>
              </a:gradFill>
            </a:endParaRPr>
          </a:p>
        </p:txBody>
      </p:sp>
      <p:sp>
        <p:nvSpPr>
          <p:cNvPr id="34" name="圆角矩形 33"/>
          <p:cNvSpPr/>
          <p:nvPr/>
        </p:nvSpPr>
        <p:spPr bwMode="auto">
          <a:xfrm>
            <a:off x="7371643" y="4966882"/>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管理</a:t>
            </a:r>
            <a:r>
              <a:rPr lang="en-US" altLang="zh-CN" sz="2000" dirty="0" smtClean="0">
                <a:gradFill>
                  <a:gsLst>
                    <a:gs pos="0">
                      <a:srgbClr val="FFFFFF"/>
                    </a:gs>
                    <a:gs pos="100000">
                      <a:srgbClr val="FFFFFF"/>
                    </a:gs>
                  </a:gsLst>
                  <a:lin ang="5400000" scaled="0"/>
                </a:gradFill>
              </a:rPr>
              <a:t>3</a:t>
            </a:r>
            <a:endParaRPr lang="zh-CN" altLang="en-US" sz="2000" dirty="0" smtClean="0">
              <a:gradFill>
                <a:gsLst>
                  <a:gs pos="0">
                    <a:srgbClr val="FFFFFF"/>
                  </a:gs>
                  <a:gs pos="100000">
                    <a:srgbClr val="FFFFFF"/>
                  </a:gs>
                </a:gsLst>
                <a:lin ang="5400000" scaled="0"/>
              </a:gradFill>
            </a:endParaRPr>
          </a:p>
        </p:txBody>
      </p:sp>
      <p:sp>
        <p:nvSpPr>
          <p:cNvPr id="35" name="文本框 34"/>
          <p:cNvSpPr txBox="1"/>
          <p:nvPr/>
        </p:nvSpPr>
        <p:spPr>
          <a:xfrm>
            <a:off x="6987819" y="4828495"/>
            <a:ext cx="301365" cy="443198"/>
          </a:xfrm>
          <a:prstGeom prst="rect">
            <a:avLst/>
          </a:prstGeom>
          <a:noFill/>
        </p:spPr>
        <p:txBody>
          <a:bodyPr wrap="none" lIns="0" tIns="0" rIns="0" bIns="0" rtlCol="0">
            <a:spAutoFit/>
          </a:bodyPr>
          <a:lstStyle/>
          <a:p>
            <a:pPr>
              <a:lnSpc>
                <a:spcPct val="90000"/>
              </a:lnSpc>
              <a:spcBef>
                <a:spcPct val="20000"/>
              </a:spcBef>
              <a:buSzPct val="80000"/>
            </a:pPr>
            <a:r>
              <a:rPr lang="en-US" altLang="zh-CN" sz="3200" dirty="0" smtClean="0">
                <a:gradFill>
                  <a:gsLst>
                    <a:gs pos="0">
                      <a:srgbClr val="292929">
                        <a:lumMod val="90000"/>
                        <a:lumOff val="10000"/>
                      </a:srgbClr>
                    </a:gs>
                    <a:gs pos="86000">
                      <a:srgbClr val="292929">
                        <a:lumMod val="90000"/>
                        <a:lumOff val="10000"/>
                      </a:srgbClr>
                    </a:gs>
                  </a:gsLst>
                  <a:lin ang="5400000" scaled="0"/>
                </a:gradFill>
              </a:rPr>
              <a:t>…</a:t>
            </a:r>
            <a:endParaRPr lang="zh-CN" altLang="en-US" sz="3200" dirty="0">
              <a:gradFill>
                <a:gsLst>
                  <a:gs pos="0">
                    <a:srgbClr val="292929">
                      <a:lumMod val="90000"/>
                      <a:lumOff val="10000"/>
                    </a:srgbClr>
                  </a:gs>
                  <a:gs pos="86000">
                    <a:srgbClr val="292929">
                      <a:lumMod val="90000"/>
                      <a:lumOff val="10000"/>
                    </a:srgbClr>
                  </a:gs>
                </a:gsLst>
                <a:lin ang="5400000" scaled="0"/>
              </a:gradFill>
            </a:endParaRPr>
          </a:p>
        </p:txBody>
      </p:sp>
      <p:sp>
        <p:nvSpPr>
          <p:cNvPr id="36" name="圆角矩形 35"/>
          <p:cNvSpPr/>
          <p:nvPr/>
        </p:nvSpPr>
        <p:spPr bwMode="auto">
          <a:xfrm>
            <a:off x="8539443" y="5590723"/>
            <a:ext cx="3291309" cy="95955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虚拟机</a:t>
            </a:r>
            <a:r>
              <a:rPr lang="en-US" altLang="zh-CN" sz="2200" dirty="0" smtClean="0">
                <a:gradFill>
                  <a:gsLst>
                    <a:gs pos="0">
                      <a:srgbClr val="FFFFFF"/>
                    </a:gs>
                    <a:gs pos="100000">
                      <a:srgbClr val="FFFFFF"/>
                    </a:gs>
                  </a:gsLst>
                  <a:lin ang="5400000" scaled="0"/>
                </a:gradFill>
              </a:rPr>
              <a:t>C</a:t>
            </a:r>
          </a:p>
        </p:txBody>
      </p:sp>
      <p:sp>
        <p:nvSpPr>
          <p:cNvPr id="37" name="圆角矩形 36"/>
          <p:cNvSpPr/>
          <p:nvPr/>
        </p:nvSpPr>
        <p:spPr bwMode="auto">
          <a:xfrm>
            <a:off x="8715036" y="4964179"/>
            <a:ext cx="1281285"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主场景</a:t>
            </a:r>
            <a:r>
              <a:rPr lang="en-US" altLang="zh-CN" sz="2200" dirty="0">
                <a:gradFill>
                  <a:gsLst>
                    <a:gs pos="0">
                      <a:srgbClr val="FFFFFF"/>
                    </a:gs>
                    <a:gs pos="100000">
                      <a:srgbClr val="FFFFFF"/>
                    </a:gs>
                  </a:gsLst>
                  <a:lin ang="5400000" scaled="0"/>
                </a:gradFill>
              </a:rPr>
              <a:t>3</a:t>
            </a:r>
            <a:endParaRPr lang="zh-CN" altLang="en-US" sz="2200" dirty="0" smtClean="0">
              <a:gradFill>
                <a:gsLst>
                  <a:gs pos="0">
                    <a:srgbClr val="FFFFFF"/>
                  </a:gs>
                  <a:gs pos="100000">
                    <a:srgbClr val="FFFFFF"/>
                  </a:gs>
                </a:gsLst>
                <a:lin ang="5400000" scaled="0"/>
              </a:gradFill>
            </a:endParaRPr>
          </a:p>
        </p:txBody>
      </p:sp>
      <p:sp>
        <p:nvSpPr>
          <p:cNvPr id="38" name="圆角矩形 37"/>
          <p:cNvSpPr/>
          <p:nvPr/>
        </p:nvSpPr>
        <p:spPr bwMode="auto">
          <a:xfrm>
            <a:off x="10219878" y="4964179"/>
            <a:ext cx="1281285"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副本</a:t>
            </a:r>
            <a:r>
              <a:rPr lang="en-US" altLang="zh-CN" sz="2200" dirty="0" smtClean="0">
                <a:gradFill>
                  <a:gsLst>
                    <a:gs pos="0">
                      <a:srgbClr val="FFFFFF"/>
                    </a:gs>
                    <a:gs pos="100000">
                      <a:srgbClr val="FFFFFF"/>
                    </a:gs>
                  </a:gsLst>
                  <a:lin ang="5400000" scaled="0"/>
                </a:gradFill>
              </a:rPr>
              <a:t>3</a:t>
            </a:r>
            <a:endParaRPr lang="zh-CN" alt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83358804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bwMode="auto">
          <a:xfrm>
            <a:off x="519112" y="1885244"/>
            <a:ext cx="3307644" cy="4041422"/>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 name="标题 1"/>
          <p:cNvSpPr>
            <a:spLocks noGrp="1"/>
          </p:cNvSpPr>
          <p:nvPr>
            <p:ph type="title"/>
          </p:nvPr>
        </p:nvSpPr>
        <p:spPr>
          <a:xfrm>
            <a:off x="519112" y="476955"/>
            <a:ext cx="11149013" cy="553998"/>
          </a:xfrm>
        </p:spPr>
        <p:txBody>
          <a:bodyPr/>
          <a:lstStyle/>
          <a:p>
            <a:r>
              <a:rPr lang="zh-CN" altLang="en-US" sz="4000" dirty="0" smtClean="0"/>
              <a:t>场景服务如何扩展？</a:t>
            </a:r>
            <a:endParaRPr lang="zh-CN" altLang="en-US" sz="4000" dirty="0"/>
          </a:p>
        </p:txBody>
      </p:sp>
      <p:sp>
        <p:nvSpPr>
          <p:cNvPr id="5" name="等腰三角形 4"/>
          <p:cNvSpPr/>
          <p:nvPr/>
        </p:nvSpPr>
        <p:spPr bwMode="auto">
          <a:xfrm>
            <a:off x="1038401" y="2698044"/>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 name="等腰三角形 5"/>
          <p:cNvSpPr/>
          <p:nvPr/>
        </p:nvSpPr>
        <p:spPr bwMode="auto">
          <a:xfrm>
            <a:off x="2065690" y="2348089"/>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7" name="等腰三角形 6"/>
          <p:cNvSpPr/>
          <p:nvPr/>
        </p:nvSpPr>
        <p:spPr bwMode="auto">
          <a:xfrm>
            <a:off x="2844624" y="2946399"/>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8" name="等腰三角形 7"/>
          <p:cNvSpPr/>
          <p:nvPr/>
        </p:nvSpPr>
        <p:spPr bwMode="auto">
          <a:xfrm>
            <a:off x="1580268" y="3375377"/>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9" name="等腰三角形 8"/>
          <p:cNvSpPr/>
          <p:nvPr/>
        </p:nvSpPr>
        <p:spPr bwMode="auto">
          <a:xfrm>
            <a:off x="2347912" y="4143022"/>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0" name="等腰三角形 9"/>
          <p:cNvSpPr/>
          <p:nvPr/>
        </p:nvSpPr>
        <p:spPr bwMode="auto">
          <a:xfrm>
            <a:off x="1185156" y="4331268"/>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1" name="等腰三角形 10"/>
          <p:cNvSpPr/>
          <p:nvPr/>
        </p:nvSpPr>
        <p:spPr bwMode="auto">
          <a:xfrm>
            <a:off x="2314044" y="4940868"/>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3" name="矩形 12"/>
          <p:cNvSpPr/>
          <p:nvPr/>
        </p:nvSpPr>
        <p:spPr bwMode="auto">
          <a:xfrm>
            <a:off x="5012089" y="1885244"/>
            <a:ext cx="3307644" cy="4041422"/>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4" name="等腰三角形 13"/>
          <p:cNvSpPr/>
          <p:nvPr/>
        </p:nvSpPr>
        <p:spPr bwMode="auto">
          <a:xfrm>
            <a:off x="5531378" y="2698044"/>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5" name="等腰三角形 14"/>
          <p:cNvSpPr/>
          <p:nvPr/>
        </p:nvSpPr>
        <p:spPr bwMode="auto">
          <a:xfrm>
            <a:off x="6558667" y="2348089"/>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6" name="等腰三角形 15"/>
          <p:cNvSpPr/>
          <p:nvPr/>
        </p:nvSpPr>
        <p:spPr bwMode="auto">
          <a:xfrm>
            <a:off x="7337601" y="2946399"/>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7" name="等腰三角形 16"/>
          <p:cNvSpPr/>
          <p:nvPr/>
        </p:nvSpPr>
        <p:spPr bwMode="auto">
          <a:xfrm>
            <a:off x="6073245" y="3375377"/>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8" name="等腰三角形 17"/>
          <p:cNvSpPr/>
          <p:nvPr/>
        </p:nvSpPr>
        <p:spPr bwMode="auto">
          <a:xfrm>
            <a:off x="6840889" y="4143022"/>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9" name="等腰三角形 18"/>
          <p:cNvSpPr/>
          <p:nvPr/>
        </p:nvSpPr>
        <p:spPr bwMode="auto">
          <a:xfrm>
            <a:off x="5678133" y="4331268"/>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0" name="等腰三角形 19"/>
          <p:cNvSpPr/>
          <p:nvPr/>
        </p:nvSpPr>
        <p:spPr bwMode="auto">
          <a:xfrm>
            <a:off x="6807021" y="4940868"/>
            <a:ext cx="293511" cy="248355"/>
          </a:xfrm>
          <a:prstGeom prst="triangl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1" name="矩形 20"/>
          <p:cNvSpPr/>
          <p:nvPr/>
        </p:nvSpPr>
        <p:spPr bwMode="auto">
          <a:xfrm>
            <a:off x="8494711" y="1885244"/>
            <a:ext cx="3307644" cy="4041422"/>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2" name="等腰三角形 21"/>
          <p:cNvSpPr/>
          <p:nvPr/>
        </p:nvSpPr>
        <p:spPr bwMode="auto">
          <a:xfrm>
            <a:off x="10292466" y="4884423"/>
            <a:ext cx="293511" cy="248355"/>
          </a:xfrm>
          <a:prstGeom prst="triangl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3" name="等腰三角形 22"/>
          <p:cNvSpPr/>
          <p:nvPr/>
        </p:nvSpPr>
        <p:spPr bwMode="auto">
          <a:xfrm>
            <a:off x="8782577" y="2630308"/>
            <a:ext cx="293511" cy="248355"/>
          </a:xfrm>
          <a:prstGeom prst="triangl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4" name="等腰三角形 23"/>
          <p:cNvSpPr/>
          <p:nvPr/>
        </p:nvSpPr>
        <p:spPr bwMode="auto">
          <a:xfrm>
            <a:off x="11192753" y="2359376"/>
            <a:ext cx="293511" cy="248355"/>
          </a:xfrm>
          <a:prstGeom prst="triangl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5" name="等腰三角形 24"/>
          <p:cNvSpPr/>
          <p:nvPr/>
        </p:nvSpPr>
        <p:spPr bwMode="auto">
          <a:xfrm>
            <a:off x="10313096" y="3375377"/>
            <a:ext cx="293511" cy="248355"/>
          </a:xfrm>
          <a:prstGeom prst="triangl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6" name="等腰三角形 25"/>
          <p:cNvSpPr/>
          <p:nvPr/>
        </p:nvSpPr>
        <p:spPr bwMode="auto">
          <a:xfrm>
            <a:off x="10729909" y="4092221"/>
            <a:ext cx="293511" cy="248355"/>
          </a:xfrm>
          <a:prstGeom prst="triangl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7" name="等腰三角形 26"/>
          <p:cNvSpPr/>
          <p:nvPr/>
        </p:nvSpPr>
        <p:spPr bwMode="auto">
          <a:xfrm>
            <a:off x="9561332" y="4331268"/>
            <a:ext cx="293511" cy="248355"/>
          </a:xfrm>
          <a:prstGeom prst="triangl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8" name="等腰三角形 27"/>
          <p:cNvSpPr/>
          <p:nvPr/>
        </p:nvSpPr>
        <p:spPr bwMode="auto">
          <a:xfrm>
            <a:off x="8782578" y="5065045"/>
            <a:ext cx="293511" cy="248355"/>
          </a:xfrm>
          <a:prstGeom prst="triangl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9" name="右箭头 28"/>
          <p:cNvSpPr/>
          <p:nvPr/>
        </p:nvSpPr>
        <p:spPr bwMode="auto">
          <a:xfrm>
            <a:off x="4046889" y="3815644"/>
            <a:ext cx="846668" cy="515624"/>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30" name="文本框 29"/>
          <p:cNvSpPr txBox="1"/>
          <p:nvPr/>
        </p:nvSpPr>
        <p:spPr>
          <a:xfrm>
            <a:off x="1727023" y="1515018"/>
            <a:ext cx="814325" cy="3323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场景</a:t>
            </a:r>
            <a:r>
              <a:rPr lang="en-US" altLang="zh-CN" dirty="0" smtClean="0">
                <a:gradFill>
                  <a:gsLst>
                    <a:gs pos="0">
                      <a:srgbClr val="292929">
                        <a:lumMod val="90000"/>
                        <a:lumOff val="10000"/>
                      </a:srgbClr>
                    </a:gs>
                    <a:gs pos="86000">
                      <a:srgbClr val="292929">
                        <a:lumMod val="90000"/>
                        <a:lumOff val="10000"/>
                      </a:srgbClr>
                    </a:gs>
                  </a:gsLst>
                  <a:lin ang="5400000" scaled="0"/>
                </a:gradFill>
              </a:rPr>
              <a:t>A</a:t>
            </a:r>
            <a:endParaRPr lang="zh-CN" altLang="en-US" dirty="0">
              <a:gradFill>
                <a:gsLst>
                  <a:gs pos="0">
                    <a:srgbClr val="292929">
                      <a:lumMod val="90000"/>
                      <a:lumOff val="10000"/>
                    </a:srgbClr>
                  </a:gs>
                  <a:gs pos="86000">
                    <a:srgbClr val="292929">
                      <a:lumMod val="90000"/>
                      <a:lumOff val="10000"/>
                    </a:srgbClr>
                  </a:gs>
                </a:gsLst>
                <a:lin ang="5400000" scaled="0"/>
              </a:gradFill>
            </a:endParaRPr>
          </a:p>
        </p:txBody>
      </p:sp>
      <p:sp>
        <p:nvSpPr>
          <p:cNvPr id="31" name="文本框 30"/>
          <p:cNvSpPr txBox="1"/>
          <p:nvPr/>
        </p:nvSpPr>
        <p:spPr>
          <a:xfrm>
            <a:off x="6095056" y="1515018"/>
            <a:ext cx="1412246" cy="3323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场景</a:t>
            </a:r>
            <a:r>
              <a:rPr lang="en-US" altLang="zh-CN" dirty="0" smtClean="0">
                <a:gradFill>
                  <a:gsLst>
                    <a:gs pos="0">
                      <a:srgbClr val="292929">
                        <a:lumMod val="90000"/>
                        <a:lumOff val="10000"/>
                      </a:srgbClr>
                    </a:gs>
                    <a:gs pos="86000">
                      <a:srgbClr val="292929">
                        <a:lumMod val="90000"/>
                        <a:lumOff val="10000"/>
                      </a:srgbClr>
                    </a:gs>
                  </a:gsLst>
                  <a:lin ang="5400000" scaled="0"/>
                </a:gradFill>
              </a:rPr>
              <a:t>A-1</a:t>
            </a:r>
            <a:r>
              <a:rPr lang="zh-CN" altLang="en-US" dirty="0" smtClean="0">
                <a:gradFill>
                  <a:gsLst>
                    <a:gs pos="0">
                      <a:srgbClr val="292929">
                        <a:lumMod val="90000"/>
                        <a:lumOff val="10000"/>
                      </a:srgbClr>
                    </a:gs>
                    <a:gs pos="86000">
                      <a:srgbClr val="292929">
                        <a:lumMod val="90000"/>
                        <a:lumOff val="10000"/>
                      </a:srgbClr>
                    </a:gs>
                  </a:gsLst>
                  <a:lin ang="5400000" scaled="0"/>
                </a:gradFill>
              </a:rPr>
              <a:t>线</a:t>
            </a:r>
            <a:endParaRPr lang="zh-CN" altLang="en-US" dirty="0">
              <a:gradFill>
                <a:gsLst>
                  <a:gs pos="0">
                    <a:srgbClr val="292929">
                      <a:lumMod val="90000"/>
                      <a:lumOff val="10000"/>
                    </a:srgbClr>
                  </a:gs>
                  <a:gs pos="86000">
                    <a:srgbClr val="292929">
                      <a:lumMod val="90000"/>
                      <a:lumOff val="10000"/>
                    </a:srgbClr>
                  </a:gs>
                </a:gsLst>
                <a:lin ang="5400000" scaled="0"/>
              </a:gradFill>
            </a:endParaRPr>
          </a:p>
        </p:txBody>
      </p:sp>
      <p:sp>
        <p:nvSpPr>
          <p:cNvPr id="32" name="文本框 31"/>
          <p:cNvSpPr txBox="1"/>
          <p:nvPr/>
        </p:nvSpPr>
        <p:spPr>
          <a:xfrm>
            <a:off x="9646663" y="1515018"/>
            <a:ext cx="1412246" cy="332399"/>
          </a:xfrm>
          <a:prstGeom prst="rect">
            <a:avLst/>
          </a:prstGeom>
          <a:noFill/>
        </p:spPr>
        <p:txBody>
          <a:bodyPr wrap="none" lIns="0" tIns="0" rIns="0" bIns="0" rtlCol="0">
            <a:spAutoFit/>
          </a:bodyPr>
          <a:lstStyle/>
          <a:p>
            <a:pPr>
              <a:lnSpc>
                <a:spcPct val="90000"/>
              </a:lnSpc>
              <a:spcBef>
                <a:spcPct val="20000"/>
              </a:spcBef>
              <a:buSzPct val="80000"/>
            </a:pPr>
            <a:r>
              <a:rPr lang="zh-CN" altLang="en-US" dirty="0" smtClean="0">
                <a:gradFill>
                  <a:gsLst>
                    <a:gs pos="0">
                      <a:srgbClr val="292929">
                        <a:lumMod val="90000"/>
                        <a:lumOff val="10000"/>
                      </a:srgbClr>
                    </a:gs>
                    <a:gs pos="86000">
                      <a:srgbClr val="292929">
                        <a:lumMod val="90000"/>
                        <a:lumOff val="10000"/>
                      </a:srgbClr>
                    </a:gs>
                  </a:gsLst>
                  <a:lin ang="5400000" scaled="0"/>
                </a:gradFill>
              </a:rPr>
              <a:t>场景</a:t>
            </a:r>
            <a:r>
              <a:rPr lang="en-US" altLang="zh-CN" dirty="0" smtClean="0">
                <a:gradFill>
                  <a:gsLst>
                    <a:gs pos="0">
                      <a:srgbClr val="292929">
                        <a:lumMod val="90000"/>
                        <a:lumOff val="10000"/>
                      </a:srgbClr>
                    </a:gs>
                    <a:gs pos="86000">
                      <a:srgbClr val="292929">
                        <a:lumMod val="90000"/>
                        <a:lumOff val="10000"/>
                      </a:srgbClr>
                    </a:gs>
                  </a:gsLst>
                  <a:lin ang="5400000" scaled="0"/>
                </a:gradFill>
              </a:rPr>
              <a:t>A-2</a:t>
            </a:r>
            <a:r>
              <a:rPr lang="zh-CN" altLang="en-US" dirty="0">
                <a:gradFill>
                  <a:gsLst>
                    <a:gs pos="0">
                      <a:srgbClr val="292929">
                        <a:lumMod val="90000"/>
                        <a:lumOff val="10000"/>
                      </a:srgbClr>
                    </a:gs>
                    <a:gs pos="86000">
                      <a:srgbClr val="292929">
                        <a:lumMod val="90000"/>
                        <a:lumOff val="10000"/>
                      </a:srgbClr>
                    </a:gs>
                  </a:gsLst>
                  <a:lin ang="5400000" scaled="0"/>
                </a:gradFill>
              </a:rPr>
              <a:t>线</a:t>
            </a:r>
          </a:p>
        </p:txBody>
      </p:sp>
    </p:spTree>
    <p:extLst>
      <p:ext uri="{BB962C8B-B14F-4D97-AF65-F5344CB8AC3E}">
        <p14:creationId xmlns:p14="http://schemas.microsoft.com/office/powerpoint/2010/main" val="153948961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2" y="476956"/>
            <a:ext cx="11149013" cy="553998"/>
          </a:xfrm>
        </p:spPr>
        <p:txBody>
          <a:bodyPr/>
          <a:lstStyle/>
          <a:p>
            <a:r>
              <a:rPr lang="zh-CN" altLang="en-US" sz="4000" dirty="0" smtClean="0"/>
              <a:t>数据存储如何扩展？</a:t>
            </a:r>
            <a:endParaRPr lang="zh-CN" altLang="en-US" sz="4000" dirty="0"/>
          </a:p>
        </p:txBody>
      </p:sp>
      <p:sp>
        <p:nvSpPr>
          <p:cNvPr id="3" name="文本占位符 2"/>
          <p:cNvSpPr>
            <a:spLocks noGrp="1"/>
          </p:cNvSpPr>
          <p:nvPr>
            <p:ph type="body" sz="quarter" idx="10"/>
          </p:nvPr>
        </p:nvSpPr>
        <p:spPr>
          <a:xfrm>
            <a:off x="519112" y="1447799"/>
            <a:ext cx="11149013" cy="2903872"/>
          </a:xfrm>
        </p:spPr>
        <p:txBody>
          <a:bodyPr/>
          <a:lstStyle/>
          <a:p>
            <a:pPr marL="460375" indent="-457200">
              <a:buFont typeface="Arial" panose="020B0604020202020204" pitchFamily="34" charset="0"/>
              <a:buChar char="•"/>
            </a:pPr>
            <a:r>
              <a:rPr lang="zh-CN" altLang="en-US" sz="2800" dirty="0" smtClean="0"/>
              <a:t>数据库集群，如</a:t>
            </a:r>
            <a:r>
              <a:rPr lang="en-US" altLang="zh-CN" sz="2800" dirty="0" smtClean="0"/>
              <a:t>MySQL NDB</a:t>
            </a:r>
            <a:r>
              <a:rPr lang="zh-CN" altLang="en-US" sz="2800" dirty="0" smtClean="0"/>
              <a:t>、多副本复制</a:t>
            </a:r>
            <a:endParaRPr lang="en-US" altLang="zh-CN" sz="2800" dirty="0" smtClean="0"/>
          </a:p>
          <a:p>
            <a:pPr marL="460375" indent="-457200">
              <a:buFont typeface="Arial" panose="020B0604020202020204" pitchFamily="34" charset="0"/>
              <a:buChar char="•"/>
            </a:pPr>
            <a:endParaRPr lang="en-US" altLang="zh-CN" sz="2800" dirty="0" smtClean="0"/>
          </a:p>
          <a:p>
            <a:pPr marL="460375" indent="-457200">
              <a:buFont typeface="Arial" panose="020B0604020202020204" pitchFamily="34" charset="0"/>
              <a:buChar char="•"/>
            </a:pPr>
            <a:r>
              <a:rPr lang="en-US" altLang="zh-CN" sz="2800" dirty="0" err="1" smtClean="0"/>
              <a:t>NoSQL</a:t>
            </a:r>
            <a:r>
              <a:rPr lang="zh-CN" altLang="en-US" sz="2800" dirty="0" smtClean="0"/>
              <a:t>集群</a:t>
            </a:r>
            <a:endParaRPr lang="en-US" altLang="zh-CN" sz="2800" dirty="0" smtClean="0"/>
          </a:p>
          <a:p>
            <a:pPr marL="914400" indent="-450850">
              <a:buFont typeface="Arial" panose="020B0604020202020204" pitchFamily="34" charset="0"/>
              <a:buChar char="•"/>
            </a:pPr>
            <a:r>
              <a:rPr lang="zh-CN" altLang="en-US" sz="2800" dirty="0" smtClean="0"/>
              <a:t>如</a:t>
            </a:r>
            <a:r>
              <a:rPr lang="en-US" altLang="zh-CN" sz="2800" dirty="0" err="1" smtClean="0"/>
              <a:t>MongoDB</a:t>
            </a:r>
            <a:r>
              <a:rPr lang="zh-CN" altLang="en-US" sz="2800" dirty="0" smtClean="0"/>
              <a:t>，可支持动态分片、动态扩展</a:t>
            </a:r>
            <a:endParaRPr lang="en-US" altLang="zh-CN" sz="2800" dirty="0" smtClean="0"/>
          </a:p>
          <a:p>
            <a:pPr marL="914400" indent="-450850">
              <a:buFont typeface="Arial" panose="020B0604020202020204" pitchFamily="34" charset="0"/>
              <a:buChar char="•"/>
            </a:pPr>
            <a:r>
              <a:rPr lang="en-US" altLang="zh-CN" sz="2800" dirty="0" err="1" smtClean="0"/>
              <a:t>Redis</a:t>
            </a:r>
            <a:r>
              <a:rPr lang="zh-CN" altLang="en-US" sz="2800" dirty="0" smtClean="0"/>
              <a:t>集群</a:t>
            </a:r>
          </a:p>
          <a:p>
            <a:pPr marL="914400" indent="-450850">
              <a:buFont typeface="Arial" panose="020B0604020202020204" pitchFamily="34" charset="0"/>
              <a:buChar char="•"/>
            </a:pPr>
            <a:r>
              <a:rPr lang="en-US" altLang="zh-CN" sz="2800" dirty="0" smtClean="0"/>
              <a:t>Windows Azure Table</a:t>
            </a:r>
            <a:r>
              <a:rPr lang="zh-CN" altLang="en-US" sz="2800" dirty="0" smtClean="0"/>
              <a:t>存储，支持分片动态迁移</a:t>
            </a:r>
            <a:endParaRPr lang="en-US" altLang="zh-CN" sz="2800" dirty="0" smtClean="0"/>
          </a:p>
        </p:txBody>
      </p:sp>
      <p:sp>
        <p:nvSpPr>
          <p:cNvPr id="5" name="圆角矩形 4"/>
          <p:cNvSpPr/>
          <p:nvPr/>
        </p:nvSpPr>
        <p:spPr bwMode="auto">
          <a:xfrm>
            <a:off x="1044080" y="5410101"/>
            <a:ext cx="2963933" cy="62945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存储节点</a:t>
            </a:r>
            <a:r>
              <a:rPr lang="en-US" altLang="zh-CN" sz="2200" dirty="0" smtClean="0">
                <a:gradFill>
                  <a:gsLst>
                    <a:gs pos="0">
                      <a:srgbClr val="FFFFFF"/>
                    </a:gs>
                    <a:gs pos="100000">
                      <a:srgbClr val="FFFFFF"/>
                    </a:gs>
                  </a:gsLst>
                  <a:lin ang="5400000" scaled="0"/>
                </a:gradFill>
              </a:rPr>
              <a:t>A</a:t>
            </a:r>
            <a:endParaRPr lang="zh-CN" altLang="en-US" sz="2200" dirty="0" smtClean="0">
              <a:gradFill>
                <a:gsLst>
                  <a:gs pos="0">
                    <a:srgbClr val="FFFFFF"/>
                  </a:gs>
                  <a:gs pos="100000">
                    <a:srgbClr val="FFFFFF"/>
                  </a:gs>
                </a:gsLst>
                <a:lin ang="5400000" scaled="0"/>
              </a:gradFill>
            </a:endParaRPr>
          </a:p>
        </p:txBody>
      </p:sp>
      <p:sp>
        <p:nvSpPr>
          <p:cNvPr id="6" name="圆角矩形 5"/>
          <p:cNvSpPr/>
          <p:nvPr/>
        </p:nvSpPr>
        <p:spPr bwMode="auto">
          <a:xfrm>
            <a:off x="2077616" y="5043204"/>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分片</a:t>
            </a:r>
            <a:r>
              <a:rPr lang="en-US" altLang="zh-CN" sz="2000" dirty="0" smtClean="0">
                <a:gradFill>
                  <a:gsLst>
                    <a:gs pos="0">
                      <a:srgbClr val="FFFFFF"/>
                    </a:gs>
                    <a:gs pos="100000">
                      <a:srgbClr val="FFFFFF"/>
                    </a:gs>
                  </a:gsLst>
                  <a:lin ang="5400000" scaled="0"/>
                </a:gradFill>
              </a:rPr>
              <a:t>2</a:t>
            </a:r>
            <a:endParaRPr lang="zh-CN" altLang="en-US" sz="2000" dirty="0" smtClean="0">
              <a:gradFill>
                <a:gsLst>
                  <a:gs pos="0">
                    <a:srgbClr val="FFFFFF"/>
                  </a:gs>
                  <a:gs pos="100000">
                    <a:srgbClr val="FFFFFF"/>
                  </a:gs>
                </a:gsLst>
                <a:lin ang="5400000" scaled="0"/>
              </a:gradFill>
            </a:endParaRPr>
          </a:p>
        </p:txBody>
      </p:sp>
      <p:sp>
        <p:nvSpPr>
          <p:cNvPr id="7" name="圆角矩形 6"/>
          <p:cNvSpPr/>
          <p:nvPr/>
        </p:nvSpPr>
        <p:spPr bwMode="auto">
          <a:xfrm>
            <a:off x="3116193" y="5043204"/>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分片</a:t>
            </a:r>
            <a:r>
              <a:rPr lang="en-US" altLang="zh-CN" sz="2000" dirty="0" smtClean="0">
                <a:gradFill>
                  <a:gsLst>
                    <a:gs pos="0">
                      <a:srgbClr val="FFFFFF"/>
                    </a:gs>
                    <a:gs pos="100000">
                      <a:srgbClr val="FFFFFF"/>
                    </a:gs>
                  </a:gsLst>
                  <a:lin ang="5400000" scaled="0"/>
                </a:gradFill>
              </a:rPr>
              <a:t>3</a:t>
            </a:r>
            <a:endParaRPr lang="zh-CN" altLang="en-US" sz="2000" dirty="0" smtClean="0">
              <a:gradFill>
                <a:gsLst>
                  <a:gs pos="0">
                    <a:srgbClr val="FFFFFF"/>
                  </a:gs>
                  <a:gs pos="100000">
                    <a:srgbClr val="FFFFFF"/>
                  </a:gs>
                </a:gsLst>
                <a:lin ang="5400000" scaled="0"/>
              </a:gradFill>
            </a:endParaRPr>
          </a:p>
        </p:txBody>
      </p:sp>
      <p:sp>
        <p:nvSpPr>
          <p:cNvPr id="9" name="圆角矩形 8"/>
          <p:cNvSpPr/>
          <p:nvPr/>
        </p:nvSpPr>
        <p:spPr bwMode="auto">
          <a:xfrm>
            <a:off x="5593502" y="5410101"/>
            <a:ext cx="2963933" cy="62945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存储节点</a:t>
            </a:r>
            <a:r>
              <a:rPr lang="en-US" altLang="zh-CN" sz="2200" dirty="0" smtClean="0">
                <a:gradFill>
                  <a:gsLst>
                    <a:gs pos="0">
                      <a:srgbClr val="FFFFFF"/>
                    </a:gs>
                    <a:gs pos="100000">
                      <a:srgbClr val="FFFFFF"/>
                    </a:gs>
                  </a:gsLst>
                  <a:lin ang="5400000" scaled="0"/>
                </a:gradFill>
              </a:rPr>
              <a:t>A</a:t>
            </a:r>
            <a:endParaRPr lang="zh-CN" altLang="en-US" sz="2200" dirty="0" smtClean="0">
              <a:gradFill>
                <a:gsLst>
                  <a:gs pos="0">
                    <a:srgbClr val="FFFFFF"/>
                  </a:gs>
                  <a:gs pos="100000">
                    <a:srgbClr val="FFFFFF"/>
                  </a:gs>
                </a:gsLst>
                <a:lin ang="5400000" scaled="0"/>
              </a:gradFill>
            </a:endParaRPr>
          </a:p>
        </p:txBody>
      </p:sp>
      <p:sp>
        <p:nvSpPr>
          <p:cNvPr id="14" name="圆角矩形 13"/>
          <p:cNvSpPr/>
          <p:nvPr/>
        </p:nvSpPr>
        <p:spPr bwMode="auto">
          <a:xfrm>
            <a:off x="8704192" y="5410101"/>
            <a:ext cx="2963933" cy="62945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存储节点</a:t>
            </a:r>
            <a:r>
              <a:rPr lang="en-US" altLang="zh-CN" sz="2200" dirty="0" smtClean="0">
                <a:gradFill>
                  <a:gsLst>
                    <a:gs pos="0">
                      <a:srgbClr val="FFFFFF"/>
                    </a:gs>
                    <a:gs pos="100000">
                      <a:srgbClr val="FFFFFF"/>
                    </a:gs>
                  </a:gsLst>
                  <a:lin ang="5400000" scaled="0"/>
                </a:gradFill>
              </a:rPr>
              <a:t>B</a:t>
            </a:r>
            <a:endParaRPr lang="zh-CN" altLang="en-US" sz="2200" dirty="0" smtClean="0">
              <a:gradFill>
                <a:gsLst>
                  <a:gs pos="0">
                    <a:srgbClr val="FFFFFF"/>
                  </a:gs>
                  <a:gs pos="100000">
                    <a:srgbClr val="FFFFFF"/>
                  </a:gs>
                </a:gsLst>
                <a:lin ang="5400000" scaled="0"/>
              </a:gradFill>
            </a:endParaRPr>
          </a:p>
        </p:txBody>
      </p:sp>
      <p:sp>
        <p:nvSpPr>
          <p:cNvPr id="15" name="圆角矩形 14"/>
          <p:cNvSpPr/>
          <p:nvPr/>
        </p:nvSpPr>
        <p:spPr bwMode="auto">
          <a:xfrm>
            <a:off x="9320039" y="5043204"/>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分片</a:t>
            </a:r>
            <a:r>
              <a:rPr lang="en-US" altLang="zh-CN" sz="2000" dirty="0" smtClean="0">
                <a:gradFill>
                  <a:gsLst>
                    <a:gs pos="0">
                      <a:srgbClr val="FFFFFF"/>
                    </a:gs>
                    <a:gs pos="100000">
                      <a:srgbClr val="FFFFFF"/>
                    </a:gs>
                  </a:gsLst>
                  <a:lin ang="5400000" scaled="0"/>
                </a:gradFill>
              </a:rPr>
              <a:t>2</a:t>
            </a:r>
            <a:endParaRPr lang="zh-CN" altLang="en-US" sz="2000" dirty="0" smtClean="0">
              <a:gradFill>
                <a:gsLst>
                  <a:gs pos="0">
                    <a:srgbClr val="FFFFFF"/>
                  </a:gs>
                  <a:gs pos="100000">
                    <a:srgbClr val="FFFFFF"/>
                  </a:gs>
                </a:gsLst>
                <a:lin ang="5400000" scaled="0"/>
              </a:gradFill>
            </a:endParaRPr>
          </a:p>
        </p:txBody>
      </p:sp>
      <p:sp>
        <p:nvSpPr>
          <p:cNvPr id="16" name="圆角矩形 15"/>
          <p:cNvSpPr/>
          <p:nvPr/>
        </p:nvSpPr>
        <p:spPr bwMode="auto">
          <a:xfrm>
            <a:off x="10358616" y="5043204"/>
            <a:ext cx="891820" cy="426276"/>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分片</a:t>
            </a:r>
            <a:r>
              <a:rPr lang="en-US" altLang="zh-CN" sz="2000" dirty="0" smtClean="0">
                <a:gradFill>
                  <a:gsLst>
                    <a:gs pos="0">
                      <a:srgbClr val="FFFFFF"/>
                    </a:gs>
                    <a:gs pos="100000">
                      <a:srgbClr val="FFFFFF"/>
                    </a:gs>
                  </a:gsLst>
                  <a:lin ang="5400000" scaled="0"/>
                </a:gradFill>
              </a:rPr>
              <a:t>3</a:t>
            </a:r>
            <a:endParaRPr lang="zh-CN" altLang="en-US" sz="2000" dirty="0" smtClean="0">
              <a:gradFill>
                <a:gsLst>
                  <a:gs pos="0">
                    <a:srgbClr val="FFFFFF"/>
                  </a:gs>
                  <a:gs pos="100000">
                    <a:srgbClr val="FFFFFF"/>
                  </a:gs>
                </a:gsLst>
                <a:lin ang="5400000" scaled="0"/>
              </a:gradFill>
            </a:endParaRPr>
          </a:p>
        </p:txBody>
      </p:sp>
      <p:sp>
        <p:nvSpPr>
          <p:cNvPr id="17" name="右箭头 16"/>
          <p:cNvSpPr/>
          <p:nvPr/>
        </p:nvSpPr>
        <p:spPr bwMode="auto">
          <a:xfrm>
            <a:off x="4304648" y="5410101"/>
            <a:ext cx="1072445" cy="333012"/>
          </a:xfrm>
          <a:prstGeom prst="rightArrow">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8" name="文本框 17"/>
          <p:cNvSpPr txBox="1"/>
          <p:nvPr/>
        </p:nvSpPr>
        <p:spPr>
          <a:xfrm>
            <a:off x="4211215" y="4935946"/>
            <a:ext cx="1235530" cy="443198"/>
          </a:xfrm>
          <a:prstGeom prst="rect">
            <a:avLst/>
          </a:prstGeom>
          <a:noFill/>
        </p:spPr>
        <p:txBody>
          <a:bodyPr wrap="square" lIns="0" tIns="0" rIns="0" bIns="0" rtlCol="0">
            <a:spAutoFit/>
          </a:bodyPr>
          <a:lstStyle/>
          <a:p>
            <a:pPr>
              <a:lnSpc>
                <a:spcPct val="90000"/>
              </a:lnSpc>
              <a:spcBef>
                <a:spcPct val="20000"/>
              </a:spcBef>
              <a:buSzPct val="80000"/>
            </a:pPr>
            <a:r>
              <a:rPr lang="zh-CN" altLang="en-US" sz="1600" dirty="0" smtClean="0">
                <a:gradFill>
                  <a:gsLst>
                    <a:gs pos="0">
                      <a:srgbClr val="292929">
                        <a:lumMod val="90000"/>
                        <a:lumOff val="10000"/>
                      </a:srgbClr>
                    </a:gs>
                    <a:gs pos="86000">
                      <a:srgbClr val="292929">
                        <a:lumMod val="90000"/>
                        <a:lumOff val="10000"/>
                      </a:srgbClr>
                    </a:gs>
                  </a:gsLst>
                  <a:lin ang="5400000" scaled="0"/>
                </a:gradFill>
              </a:rPr>
              <a:t>分片</a:t>
            </a:r>
            <a:r>
              <a:rPr lang="en-US" altLang="zh-CN" sz="1600" dirty="0" smtClean="0">
                <a:gradFill>
                  <a:gsLst>
                    <a:gs pos="0">
                      <a:srgbClr val="292929">
                        <a:lumMod val="90000"/>
                        <a:lumOff val="10000"/>
                      </a:srgbClr>
                    </a:gs>
                    <a:gs pos="86000">
                      <a:srgbClr val="292929">
                        <a:lumMod val="90000"/>
                        <a:lumOff val="10000"/>
                      </a:srgbClr>
                    </a:gs>
                  </a:gsLst>
                  <a:lin ang="5400000" scaled="0"/>
                </a:gradFill>
              </a:rPr>
              <a:t>1</a:t>
            </a:r>
            <a:r>
              <a:rPr lang="zh-CN" altLang="en-US" sz="1600" dirty="0" smtClean="0">
                <a:gradFill>
                  <a:gsLst>
                    <a:gs pos="0">
                      <a:srgbClr val="292929">
                        <a:lumMod val="90000"/>
                        <a:lumOff val="10000"/>
                      </a:srgbClr>
                    </a:gs>
                    <a:gs pos="86000">
                      <a:srgbClr val="292929">
                        <a:lumMod val="90000"/>
                        <a:lumOff val="10000"/>
                      </a:srgbClr>
                    </a:gs>
                  </a:gsLst>
                  <a:lin ang="5400000" scaled="0"/>
                </a:gradFill>
              </a:rPr>
              <a:t>的并发访问量增大时</a:t>
            </a:r>
            <a:endParaRPr lang="zh-CN" altLang="en-US" sz="1600" dirty="0">
              <a:gradFill>
                <a:gsLst>
                  <a:gs pos="0">
                    <a:srgbClr val="292929">
                      <a:lumMod val="90000"/>
                      <a:lumOff val="10000"/>
                    </a:srgbClr>
                  </a:gs>
                  <a:gs pos="86000">
                    <a:srgbClr val="292929">
                      <a:lumMod val="90000"/>
                      <a:lumOff val="10000"/>
                    </a:srgbClr>
                  </a:gs>
                </a:gsLst>
                <a:lin ang="5400000" scaled="0"/>
              </a:gradFill>
            </a:endParaRPr>
          </a:p>
        </p:txBody>
      </p:sp>
      <p:sp>
        <p:nvSpPr>
          <p:cNvPr id="8" name="圆角矩形 7"/>
          <p:cNvSpPr/>
          <p:nvPr/>
        </p:nvSpPr>
        <p:spPr bwMode="auto">
          <a:xfrm>
            <a:off x="5807994" y="5043204"/>
            <a:ext cx="2591402" cy="431928"/>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分片</a:t>
            </a:r>
            <a:r>
              <a:rPr lang="en-US" altLang="zh-CN" sz="2000" dirty="0" smtClean="0">
                <a:gradFill>
                  <a:gsLst>
                    <a:gs pos="0">
                      <a:srgbClr val="FFFFFF"/>
                    </a:gs>
                    <a:gs pos="100000">
                      <a:srgbClr val="FFFFFF"/>
                    </a:gs>
                  </a:gsLst>
                  <a:lin ang="5400000" scaled="0"/>
                </a:gradFill>
              </a:rPr>
              <a:t>1</a:t>
            </a:r>
            <a:endParaRPr lang="zh-CN" altLang="en-US" sz="2000" dirty="0" smtClean="0">
              <a:gradFill>
                <a:gsLst>
                  <a:gs pos="0">
                    <a:srgbClr val="FFFFFF"/>
                  </a:gs>
                  <a:gs pos="100000">
                    <a:srgbClr val="FFFFFF"/>
                  </a:gs>
                </a:gsLst>
                <a:lin ang="5400000" scaled="0"/>
              </a:gradFill>
            </a:endParaRPr>
          </a:p>
        </p:txBody>
      </p:sp>
      <p:sp>
        <p:nvSpPr>
          <p:cNvPr id="4" name="圆角矩形 3"/>
          <p:cNvSpPr/>
          <p:nvPr/>
        </p:nvSpPr>
        <p:spPr bwMode="auto">
          <a:xfrm>
            <a:off x="1044080" y="5043204"/>
            <a:ext cx="931935" cy="431928"/>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分片</a:t>
            </a:r>
            <a:r>
              <a:rPr lang="en-US" altLang="zh-CN" sz="2000" dirty="0" smtClean="0">
                <a:gradFill>
                  <a:gsLst>
                    <a:gs pos="0">
                      <a:srgbClr val="FFFFFF"/>
                    </a:gs>
                    <a:gs pos="100000">
                      <a:srgbClr val="FFFFFF"/>
                    </a:gs>
                  </a:gsLst>
                  <a:lin ang="5400000" scaled="0"/>
                </a:gradFill>
              </a:rPr>
              <a:t>1</a:t>
            </a:r>
            <a:endParaRPr lang="zh-CN" altLang="en-US" sz="20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103712878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手游：苍穹之剑</a:t>
            </a:r>
            <a:endParaRPr lang="zh-CN" altLang="en-US" dirty="0"/>
          </a:p>
        </p:txBody>
      </p:sp>
      <p:sp>
        <p:nvSpPr>
          <p:cNvPr id="3" name="Text Placeholder 2"/>
          <p:cNvSpPr>
            <a:spLocks noGrp="1"/>
          </p:cNvSpPr>
          <p:nvPr>
            <p:ph type="body" sz="quarter" idx="10"/>
          </p:nvPr>
        </p:nvSpPr>
        <p:spPr>
          <a:xfrm>
            <a:off x="519112" y="1447799"/>
            <a:ext cx="11149013" cy="2571473"/>
          </a:xfrm>
        </p:spPr>
        <p:txBody>
          <a:bodyPr/>
          <a:lstStyle/>
          <a:p>
            <a:pPr marL="574675" indent="-571500">
              <a:buFont typeface="Arial" panose="020B0604020202020204" pitchFamily="34" charset="0"/>
              <a:buChar char="•"/>
            </a:pPr>
            <a:r>
              <a:rPr lang="zh-CN" altLang="en-US" sz="2400" dirty="0" smtClean="0"/>
              <a:t>由蓝港在线开发</a:t>
            </a:r>
            <a:endParaRPr lang="en-US" altLang="zh-CN" sz="2400" dirty="0" smtClean="0"/>
          </a:p>
          <a:p>
            <a:pPr marL="574675" indent="-571500">
              <a:buFont typeface="Arial" panose="020B0604020202020204" pitchFamily="34" charset="0"/>
              <a:buChar char="•"/>
            </a:pPr>
            <a:r>
              <a:rPr lang="en-US" altLang="zh-CN" sz="2400" dirty="0" smtClean="0"/>
              <a:t>Unity3D MMORPG</a:t>
            </a:r>
          </a:p>
          <a:p>
            <a:pPr marL="574675" indent="-571500">
              <a:buFont typeface="Arial" panose="020B0604020202020204" pitchFamily="34" charset="0"/>
              <a:buChar char="•"/>
            </a:pPr>
            <a:r>
              <a:rPr lang="zh-CN" altLang="en-US" sz="2400" dirty="0" smtClean="0"/>
              <a:t>在</a:t>
            </a:r>
            <a:r>
              <a:rPr lang="en-US" altLang="zh-CN" sz="2400" dirty="0" smtClean="0"/>
              <a:t>WP/</a:t>
            </a:r>
            <a:r>
              <a:rPr lang="en-US" altLang="zh-CN" sz="2400" dirty="0" err="1" smtClean="0"/>
              <a:t>iOS</a:t>
            </a:r>
            <a:r>
              <a:rPr lang="en-US" altLang="zh-CN" sz="2400" dirty="0" smtClean="0"/>
              <a:t>/Android</a:t>
            </a:r>
            <a:r>
              <a:rPr lang="zh-CN" altLang="en-US" sz="2400" dirty="0" smtClean="0"/>
              <a:t>市场运营</a:t>
            </a:r>
            <a:endParaRPr lang="en-US" altLang="zh-CN" sz="2400" dirty="0" smtClean="0"/>
          </a:p>
          <a:p>
            <a:pPr marL="574675" indent="-571500">
              <a:buFont typeface="Arial" panose="020B0604020202020204" pitchFamily="34" charset="0"/>
              <a:buChar char="•"/>
            </a:pPr>
            <a:r>
              <a:rPr lang="en-US" altLang="zh-CN" sz="2400" dirty="0" err="1" smtClean="0"/>
              <a:t>Appstore</a:t>
            </a:r>
            <a:r>
              <a:rPr lang="zh-CN" altLang="en-US" sz="2400" dirty="0" smtClean="0"/>
              <a:t>排名前</a:t>
            </a:r>
            <a:r>
              <a:rPr lang="en-US" altLang="zh-CN" sz="2400" dirty="0" smtClean="0"/>
              <a:t>50</a:t>
            </a:r>
            <a:r>
              <a:rPr lang="zh-CN" altLang="en-US" sz="2400" dirty="0" smtClean="0"/>
              <a:t>，月流水</a:t>
            </a:r>
            <a:r>
              <a:rPr lang="zh-CN" altLang="en-US" sz="2400" dirty="0"/>
              <a:t>千万</a:t>
            </a:r>
            <a:endParaRPr lang="en-US" altLang="zh-CN" sz="2400" dirty="0" smtClean="0"/>
          </a:p>
          <a:p>
            <a:pPr marL="574675" indent="-571500">
              <a:buFont typeface="Arial" panose="020B0604020202020204" pitchFamily="34" charset="0"/>
              <a:buChar char="•"/>
            </a:pPr>
            <a:r>
              <a:rPr lang="zh-CN" altLang="en-US" sz="2400" dirty="0" smtClean="0"/>
              <a:t>部署在</a:t>
            </a:r>
            <a:r>
              <a:rPr lang="en-US" altLang="zh-CN" sz="2400" dirty="0" smtClean="0"/>
              <a:t>Azure</a:t>
            </a:r>
            <a:r>
              <a:rPr lang="zh-CN" altLang="en-US" sz="2400" dirty="0" smtClean="0"/>
              <a:t>北京、上海</a:t>
            </a:r>
            <a:endParaRPr lang="en-US" altLang="zh-CN" sz="2400" dirty="0" smtClean="0"/>
          </a:p>
          <a:p>
            <a:pPr marL="574675" indent="-571500">
              <a:buFont typeface="Arial" panose="020B0604020202020204" pitchFamily="34" charset="0"/>
              <a:buChar char="•"/>
            </a:pPr>
            <a:r>
              <a:rPr lang="zh-CN" altLang="en-US" sz="2400" dirty="0" smtClean="0"/>
              <a:t>单服并发在线</a:t>
            </a:r>
            <a:r>
              <a:rPr lang="en-US" altLang="zh-CN" sz="2400" dirty="0" smtClean="0"/>
              <a:t>3000</a:t>
            </a:r>
            <a:r>
              <a:rPr lang="zh-CN" altLang="en-US" sz="2400" dirty="0" smtClean="0"/>
              <a:t>人</a:t>
            </a:r>
            <a:endParaRPr lang="en-US" altLang="zh-CN" sz="2400" dirty="0" smtClean="0"/>
          </a:p>
        </p:txBody>
      </p:sp>
      <p:pic>
        <p:nvPicPr>
          <p:cNvPr id="2050" name="Picture 2" descr="http://www.linekong.com/images/main_curr/fot_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8328" y="228600"/>
            <a:ext cx="2441118" cy="88768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ccice.com/sk/webapps/ueditor3/php/upload/16391393549428.jpg"/>
          <p:cNvPicPr>
            <a:picLocks noChangeAspect="1" noChangeArrowheads="1"/>
          </p:cNvPicPr>
          <p:nvPr/>
        </p:nvPicPr>
        <p:blipFill rotWithShape="1">
          <a:blip r:embed="rId3">
            <a:extLst>
              <a:ext uri="{28A0092B-C50C-407E-A947-70E740481C1C}">
                <a14:useLocalDpi xmlns:a14="http://schemas.microsoft.com/office/drawing/2010/main" val="0"/>
              </a:ext>
            </a:extLst>
          </a:blip>
          <a:srcRect b="17002"/>
          <a:stretch/>
        </p:blipFill>
        <p:spPr bwMode="auto">
          <a:xfrm>
            <a:off x="7037078" y="1306286"/>
            <a:ext cx="4762500" cy="2766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img.linekong.com/x/000/000/023n9017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034" y="4263241"/>
            <a:ext cx="3678710" cy="20609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8" descr="http://img.linekong.com/x/000/000/027n2679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6090" y="4263241"/>
            <a:ext cx="3678710" cy="20609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10" descr="http://img.linekong.com/x/000/000/025n4775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20868" y="4263241"/>
            <a:ext cx="3678710" cy="20609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847718"/>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112" y="228600"/>
            <a:ext cx="11149013" cy="747897"/>
          </a:xfrm>
        </p:spPr>
        <p:txBody>
          <a:bodyPr/>
          <a:lstStyle/>
          <a:p>
            <a:r>
              <a:rPr lang="zh-CN" altLang="en-US" dirty="0" smtClean="0"/>
              <a:t>页游：</a:t>
            </a:r>
            <a:r>
              <a:rPr lang="en-GB" dirty="0" smtClean="0"/>
              <a:t>Age of Ascent</a:t>
            </a:r>
            <a:endParaRPr lang="en-GB" dirty="0"/>
          </a:p>
        </p:txBody>
      </p:sp>
      <p:sp>
        <p:nvSpPr>
          <p:cNvPr id="3" name="Content Placeholder 2"/>
          <p:cNvSpPr>
            <a:spLocks noGrp="1"/>
          </p:cNvSpPr>
          <p:nvPr>
            <p:ph sz="half" idx="1"/>
          </p:nvPr>
        </p:nvSpPr>
        <p:spPr>
          <a:xfrm>
            <a:off x="431582" y="1148009"/>
            <a:ext cx="7429883" cy="1732546"/>
          </a:xfrm>
        </p:spPr>
        <p:txBody>
          <a:bodyPr>
            <a:normAutofit/>
          </a:bodyPr>
          <a:lstStyle/>
          <a:p>
            <a:r>
              <a:rPr lang="zh-CN" altLang="en-US" sz="2400" dirty="0" smtClean="0"/>
              <a:t>英国</a:t>
            </a:r>
            <a:r>
              <a:rPr lang="en-GB" altLang="zh-CN" sz="2400" dirty="0" err="1" smtClean="0"/>
              <a:t>Illyriad</a:t>
            </a:r>
            <a:r>
              <a:rPr lang="zh-CN" altLang="en-US" sz="2400" dirty="0" smtClean="0"/>
              <a:t>游戏工作室</a:t>
            </a:r>
            <a:endParaRPr lang="en-US" altLang="zh-CN" sz="2400" dirty="0" smtClean="0"/>
          </a:p>
          <a:p>
            <a:r>
              <a:rPr lang="en-GB" sz="2400" dirty="0" smtClean="0"/>
              <a:t>HTML5 </a:t>
            </a:r>
            <a:r>
              <a:rPr lang="en-US" altLang="zh-CN" sz="2400" dirty="0" smtClean="0"/>
              <a:t>MMORPG</a:t>
            </a:r>
          </a:p>
          <a:p>
            <a:r>
              <a:rPr lang="zh-CN" altLang="en-US" sz="2400" dirty="0" smtClean="0"/>
              <a:t>全球单一游戏世界</a:t>
            </a:r>
            <a:endParaRPr lang="en-US" altLang="zh-CN" sz="2400" dirty="0" smtClean="0"/>
          </a:p>
          <a:p>
            <a:r>
              <a:rPr lang="zh-CN" altLang="en-US" sz="2400" dirty="0" smtClean="0"/>
              <a:t>“</a:t>
            </a:r>
            <a:r>
              <a:rPr lang="zh-CN" altLang="en-US" sz="2400" dirty="0">
                <a:solidFill>
                  <a:srgbClr val="0070C0"/>
                </a:solidFill>
              </a:rPr>
              <a:t>世界上规模最大的</a:t>
            </a:r>
            <a:r>
              <a:rPr lang="en-US" altLang="zh-CN" sz="2400" dirty="0" err="1" smtClean="0">
                <a:solidFill>
                  <a:srgbClr val="0070C0"/>
                </a:solidFill>
              </a:rPr>
              <a:t>PvP</a:t>
            </a:r>
            <a:r>
              <a:rPr lang="zh-CN" altLang="en-US" sz="2400" dirty="0" smtClean="0">
                <a:solidFill>
                  <a:srgbClr val="0070C0"/>
                </a:solidFill>
              </a:rPr>
              <a:t>战斗</a:t>
            </a:r>
            <a:r>
              <a:rPr lang="en-US" altLang="zh-CN" sz="2400" dirty="0" smtClean="0"/>
              <a:t>”</a:t>
            </a:r>
            <a:r>
              <a:rPr lang="zh-CN" altLang="en-US" sz="2400" dirty="0" smtClean="0"/>
              <a:t>：单场景用户</a:t>
            </a:r>
            <a:r>
              <a:rPr lang="en-US" altLang="zh-CN" sz="2400" dirty="0" smtClean="0"/>
              <a:t>&gt;4000</a:t>
            </a:r>
            <a:endParaRPr lang="en-GB" sz="2400" dirty="0"/>
          </a:p>
        </p:txBody>
      </p:sp>
      <p:pic>
        <p:nvPicPr>
          <p:cNvPr id="4" name="Picture 3"/>
          <p:cNvPicPr>
            <a:picLocks noChangeAspect="1"/>
          </p:cNvPicPr>
          <p:nvPr/>
        </p:nvPicPr>
        <p:blipFill>
          <a:blip r:embed="rId2"/>
          <a:stretch>
            <a:fillRect/>
          </a:stretch>
        </p:blipFill>
        <p:spPr>
          <a:xfrm>
            <a:off x="5552246" y="2880555"/>
            <a:ext cx="6499940" cy="3170290"/>
          </a:xfrm>
          <a:prstGeom prst="rect">
            <a:avLst/>
          </a:prstGeom>
        </p:spPr>
      </p:pic>
      <p:pic>
        <p:nvPicPr>
          <p:cNvPr id="7" name="Picture 6"/>
          <p:cNvPicPr>
            <a:picLocks noChangeAspect="1"/>
          </p:cNvPicPr>
          <p:nvPr/>
        </p:nvPicPr>
        <p:blipFill>
          <a:blip r:embed="rId3"/>
          <a:stretch>
            <a:fillRect/>
          </a:stretch>
        </p:blipFill>
        <p:spPr>
          <a:xfrm>
            <a:off x="242412" y="2880555"/>
            <a:ext cx="6502901" cy="3170290"/>
          </a:xfrm>
          <a:prstGeom prst="rect">
            <a:avLst/>
          </a:prstGeom>
        </p:spPr>
      </p:pic>
    </p:spTree>
    <p:extLst>
      <p:ext uri="{BB962C8B-B14F-4D97-AF65-F5344CB8AC3E}">
        <p14:creationId xmlns:p14="http://schemas.microsoft.com/office/powerpoint/2010/main" val="318977724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云形 70"/>
          <p:cNvSpPr/>
          <p:nvPr/>
        </p:nvSpPr>
        <p:spPr bwMode="auto">
          <a:xfrm>
            <a:off x="112889" y="1803757"/>
            <a:ext cx="11879163" cy="5054243"/>
          </a:xfrm>
          <a:prstGeom prst="cloud">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 name="标题 1"/>
          <p:cNvSpPr>
            <a:spLocks noGrp="1"/>
          </p:cNvSpPr>
          <p:nvPr>
            <p:ph type="title"/>
          </p:nvPr>
        </p:nvSpPr>
        <p:spPr>
          <a:xfrm>
            <a:off x="519112" y="228600"/>
            <a:ext cx="11149013" cy="664797"/>
          </a:xfrm>
        </p:spPr>
        <p:txBody>
          <a:bodyPr/>
          <a:lstStyle/>
          <a:p>
            <a:r>
              <a:rPr lang="en-US" altLang="zh-CN" sz="4800" dirty="0" err="1" smtClean="0"/>
              <a:t>AoA</a:t>
            </a:r>
            <a:r>
              <a:rPr lang="en-US" altLang="zh-CN" sz="4800" dirty="0" smtClean="0"/>
              <a:t>: </a:t>
            </a:r>
            <a:r>
              <a:rPr lang="zh-CN" altLang="en-US" sz="4800" dirty="0" smtClean="0"/>
              <a:t>完全云化的游戏架构</a:t>
            </a:r>
            <a:endParaRPr lang="zh-CN" altLang="en-US" sz="4800" dirty="0"/>
          </a:p>
        </p:txBody>
      </p:sp>
      <p:sp>
        <p:nvSpPr>
          <p:cNvPr id="11" name="圆角矩形 10"/>
          <p:cNvSpPr/>
          <p:nvPr/>
        </p:nvSpPr>
        <p:spPr bwMode="auto">
          <a:xfrm>
            <a:off x="3176401" y="3573555"/>
            <a:ext cx="1811865"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聊天</a:t>
            </a:r>
          </a:p>
        </p:txBody>
      </p:sp>
      <p:sp>
        <p:nvSpPr>
          <p:cNvPr id="12" name="圆角矩形 11"/>
          <p:cNvSpPr/>
          <p:nvPr/>
        </p:nvSpPr>
        <p:spPr bwMode="auto">
          <a:xfrm>
            <a:off x="3036707" y="5182496"/>
            <a:ext cx="184572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主场景</a:t>
            </a:r>
          </a:p>
        </p:txBody>
      </p:sp>
      <p:sp>
        <p:nvSpPr>
          <p:cNvPr id="15" name="圆角矩形 14"/>
          <p:cNvSpPr/>
          <p:nvPr/>
        </p:nvSpPr>
        <p:spPr bwMode="auto">
          <a:xfrm>
            <a:off x="7574840" y="5209286"/>
            <a:ext cx="176106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登录</a:t>
            </a:r>
          </a:p>
        </p:txBody>
      </p:sp>
      <p:sp>
        <p:nvSpPr>
          <p:cNvPr id="18" name="圆角矩形 17"/>
          <p:cNvSpPr/>
          <p:nvPr/>
        </p:nvSpPr>
        <p:spPr bwMode="auto">
          <a:xfrm>
            <a:off x="3272356" y="3679438"/>
            <a:ext cx="1811865"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场景服务器（北美）</a:t>
            </a:r>
          </a:p>
        </p:txBody>
      </p:sp>
      <p:sp>
        <p:nvSpPr>
          <p:cNvPr id="19" name="圆角矩形 18"/>
          <p:cNvSpPr/>
          <p:nvPr/>
        </p:nvSpPr>
        <p:spPr bwMode="auto">
          <a:xfrm>
            <a:off x="3110088" y="5288379"/>
            <a:ext cx="184572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物理计算、场景管理</a:t>
            </a:r>
          </a:p>
        </p:txBody>
      </p:sp>
      <p:sp>
        <p:nvSpPr>
          <p:cNvPr id="22" name="圆角矩形 21"/>
          <p:cNvSpPr/>
          <p:nvPr/>
        </p:nvSpPr>
        <p:spPr bwMode="auto">
          <a:xfrm>
            <a:off x="7670795" y="5309513"/>
            <a:ext cx="1761068"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用户状态信息服务</a:t>
            </a:r>
          </a:p>
        </p:txBody>
      </p:sp>
      <p:sp>
        <p:nvSpPr>
          <p:cNvPr id="39" name="圆角矩形 38"/>
          <p:cNvSpPr/>
          <p:nvPr/>
        </p:nvSpPr>
        <p:spPr bwMode="auto">
          <a:xfrm>
            <a:off x="8255769" y="2413977"/>
            <a:ext cx="1343378" cy="745067"/>
          </a:xfrm>
          <a:prstGeom prst="roundRect">
            <a:avLst/>
          </a:prstGeom>
          <a:solidFill>
            <a:schemeClr val="accent5">
              <a:lumMod val="75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2200" dirty="0">
                <a:gradFill>
                  <a:gsLst>
                    <a:gs pos="0">
                      <a:srgbClr val="FFFFFF"/>
                    </a:gs>
                    <a:gs pos="100000">
                      <a:srgbClr val="FFFFFF"/>
                    </a:gs>
                  </a:gsLst>
                  <a:lin ang="5400000" scaled="0"/>
                </a:gradFill>
              </a:rPr>
              <a:t>CDN</a:t>
            </a:r>
            <a:endParaRPr lang="zh-CN" altLang="en-US" sz="2200" dirty="0" smtClean="0">
              <a:gradFill>
                <a:gsLst>
                  <a:gs pos="0">
                    <a:srgbClr val="FFFFFF"/>
                  </a:gs>
                  <a:gs pos="100000">
                    <a:srgbClr val="FFFFFF"/>
                  </a:gs>
                </a:gsLst>
                <a:lin ang="5400000" scaled="0"/>
              </a:gradFill>
            </a:endParaRPr>
          </a:p>
        </p:txBody>
      </p:sp>
      <p:sp>
        <p:nvSpPr>
          <p:cNvPr id="3" name="圆柱形 2"/>
          <p:cNvSpPr/>
          <p:nvPr/>
        </p:nvSpPr>
        <p:spPr bwMode="auto">
          <a:xfrm>
            <a:off x="10146033" y="4048284"/>
            <a:ext cx="1174044" cy="874311"/>
          </a:xfrm>
          <a:prstGeom prst="can">
            <a:avLst/>
          </a:prstGeom>
          <a:solidFill>
            <a:srgbClr val="00B050"/>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000" dirty="0" smtClean="0">
              <a:gradFill>
                <a:gsLst>
                  <a:gs pos="0">
                    <a:srgbClr val="FFFFFF"/>
                  </a:gs>
                  <a:gs pos="100000">
                    <a:srgbClr val="FFFFFF"/>
                  </a:gs>
                </a:gsLst>
                <a:lin ang="5400000" scaled="0"/>
              </a:gradFill>
            </a:endParaRPr>
          </a:p>
        </p:txBody>
      </p:sp>
      <p:sp>
        <p:nvSpPr>
          <p:cNvPr id="43" name="圆柱形 42"/>
          <p:cNvSpPr/>
          <p:nvPr/>
        </p:nvSpPr>
        <p:spPr bwMode="auto">
          <a:xfrm>
            <a:off x="9908968" y="3921267"/>
            <a:ext cx="1174044" cy="874311"/>
          </a:xfrm>
          <a:prstGeom prst="can">
            <a:avLst/>
          </a:prstGeom>
          <a:solidFill>
            <a:srgbClr val="00B050"/>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用户数据库</a:t>
            </a:r>
          </a:p>
        </p:txBody>
      </p:sp>
      <p:sp>
        <p:nvSpPr>
          <p:cNvPr id="44" name="圆柱形 43"/>
          <p:cNvSpPr/>
          <p:nvPr/>
        </p:nvSpPr>
        <p:spPr bwMode="auto">
          <a:xfrm>
            <a:off x="1120418" y="5207059"/>
            <a:ext cx="1174044" cy="874311"/>
          </a:xfrm>
          <a:prstGeom prst="can">
            <a:avLst/>
          </a:prstGeom>
          <a:solidFill>
            <a:srgbClr val="00B050"/>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000" dirty="0" smtClean="0">
              <a:gradFill>
                <a:gsLst>
                  <a:gs pos="0">
                    <a:srgbClr val="FFFFFF"/>
                  </a:gs>
                  <a:gs pos="100000">
                    <a:srgbClr val="FFFFFF"/>
                  </a:gs>
                </a:gsLst>
                <a:lin ang="5400000" scaled="0"/>
              </a:gradFill>
            </a:endParaRPr>
          </a:p>
        </p:txBody>
      </p:sp>
      <p:sp>
        <p:nvSpPr>
          <p:cNvPr id="45" name="圆柱形 44"/>
          <p:cNvSpPr/>
          <p:nvPr/>
        </p:nvSpPr>
        <p:spPr bwMode="auto">
          <a:xfrm>
            <a:off x="883353" y="5080042"/>
            <a:ext cx="1174044" cy="874311"/>
          </a:xfrm>
          <a:prstGeom prst="can">
            <a:avLst/>
          </a:prstGeom>
          <a:solidFill>
            <a:srgbClr val="00B050"/>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000" dirty="0" smtClean="0">
                <a:gradFill>
                  <a:gsLst>
                    <a:gs pos="0">
                      <a:srgbClr val="FFFFFF"/>
                    </a:gs>
                    <a:gs pos="100000">
                      <a:srgbClr val="FFFFFF"/>
                    </a:gs>
                  </a:gsLst>
                  <a:lin ang="5400000" scaled="0"/>
                </a:gradFill>
              </a:rPr>
              <a:t>场景数据库</a:t>
            </a:r>
          </a:p>
        </p:txBody>
      </p:sp>
      <p:sp>
        <p:nvSpPr>
          <p:cNvPr id="46" name="圆柱形 45"/>
          <p:cNvSpPr/>
          <p:nvPr/>
        </p:nvSpPr>
        <p:spPr bwMode="auto">
          <a:xfrm>
            <a:off x="1120418" y="3610285"/>
            <a:ext cx="1174044" cy="850509"/>
          </a:xfrm>
          <a:prstGeom prst="can">
            <a:avLst/>
          </a:prstGeom>
          <a:solidFill>
            <a:schemeClr val="accent5">
              <a:lumMod val="60000"/>
              <a:lumOff val="40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1800" dirty="0" smtClean="0">
              <a:gradFill>
                <a:gsLst>
                  <a:gs pos="0">
                    <a:srgbClr val="FFFFFF"/>
                  </a:gs>
                  <a:gs pos="100000">
                    <a:srgbClr val="FFFFFF"/>
                  </a:gs>
                </a:gsLst>
                <a:lin ang="5400000" scaled="0"/>
              </a:gradFill>
            </a:endParaRPr>
          </a:p>
        </p:txBody>
      </p:sp>
      <p:sp>
        <p:nvSpPr>
          <p:cNvPr id="47" name="圆柱形 46"/>
          <p:cNvSpPr/>
          <p:nvPr/>
        </p:nvSpPr>
        <p:spPr bwMode="auto">
          <a:xfrm>
            <a:off x="883353" y="3483268"/>
            <a:ext cx="1174044" cy="850509"/>
          </a:xfrm>
          <a:prstGeom prst="can">
            <a:avLst/>
          </a:prstGeom>
          <a:solidFill>
            <a:schemeClr val="accent5">
              <a:lumMod val="60000"/>
              <a:lumOff val="40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1800" dirty="0" smtClean="0">
                <a:gradFill>
                  <a:gsLst>
                    <a:gs pos="0">
                      <a:srgbClr val="FFFFFF"/>
                    </a:gs>
                    <a:gs pos="100000">
                      <a:srgbClr val="FFFFFF"/>
                    </a:gs>
                  </a:gsLst>
                  <a:lin ang="5400000" scaled="0"/>
                </a:gradFill>
              </a:rPr>
              <a:t>日志存储</a:t>
            </a:r>
          </a:p>
        </p:txBody>
      </p:sp>
      <p:sp>
        <p:nvSpPr>
          <p:cNvPr id="49" name="圆柱形 48"/>
          <p:cNvSpPr/>
          <p:nvPr/>
        </p:nvSpPr>
        <p:spPr bwMode="auto">
          <a:xfrm rot="16200000">
            <a:off x="6156884" y="4567208"/>
            <a:ext cx="374942" cy="2054574"/>
          </a:xfrm>
          <a:prstGeom prst="can">
            <a:avLst/>
          </a:prstGeom>
          <a:solidFill>
            <a:schemeClr val="accent6">
              <a:lumMod val="75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eaVert"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状态更新队列</a:t>
            </a:r>
          </a:p>
        </p:txBody>
      </p:sp>
      <p:sp>
        <p:nvSpPr>
          <p:cNvPr id="51" name="圆角矩形 50"/>
          <p:cNvSpPr/>
          <p:nvPr/>
        </p:nvSpPr>
        <p:spPr bwMode="auto">
          <a:xfrm>
            <a:off x="5307189" y="3588710"/>
            <a:ext cx="1811865"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聊天</a:t>
            </a:r>
          </a:p>
        </p:txBody>
      </p:sp>
      <p:sp>
        <p:nvSpPr>
          <p:cNvPr id="52" name="圆角矩形 51"/>
          <p:cNvSpPr/>
          <p:nvPr/>
        </p:nvSpPr>
        <p:spPr bwMode="auto">
          <a:xfrm>
            <a:off x="5403144" y="3694593"/>
            <a:ext cx="1811865"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场景服务器（欧洲）</a:t>
            </a:r>
          </a:p>
        </p:txBody>
      </p:sp>
      <p:sp>
        <p:nvSpPr>
          <p:cNvPr id="53" name="圆角矩形 52"/>
          <p:cNvSpPr/>
          <p:nvPr/>
        </p:nvSpPr>
        <p:spPr bwMode="auto">
          <a:xfrm>
            <a:off x="7428088" y="3551836"/>
            <a:ext cx="1811865"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聊天</a:t>
            </a:r>
          </a:p>
        </p:txBody>
      </p:sp>
      <p:sp>
        <p:nvSpPr>
          <p:cNvPr id="54" name="圆角矩形 53"/>
          <p:cNvSpPr/>
          <p:nvPr/>
        </p:nvSpPr>
        <p:spPr bwMode="auto">
          <a:xfrm>
            <a:off x="7524043" y="3657719"/>
            <a:ext cx="1811865" cy="74506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场景服务器（亚洲）</a:t>
            </a:r>
          </a:p>
        </p:txBody>
      </p:sp>
      <p:sp>
        <p:nvSpPr>
          <p:cNvPr id="55" name="圆柱形 54"/>
          <p:cNvSpPr/>
          <p:nvPr/>
        </p:nvSpPr>
        <p:spPr bwMode="auto">
          <a:xfrm rot="16200000">
            <a:off x="6078139" y="3362483"/>
            <a:ext cx="324981" cy="2973204"/>
          </a:xfrm>
          <a:prstGeom prst="can">
            <a:avLst/>
          </a:prstGeom>
          <a:solidFill>
            <a:schemeClr val="accent6">
              <a:lumMod val="75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eaVert"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2200" dirty="0" smtClean="0">
                <a:gradFill>
                  <a:gsLst>
                    <a:gs pos="0">
                      <a:srgbClr val="FFFFFF"/>
                    </a:gs>
                    <a:gs pos="100000">
                      <a:srgbClr val="FFFFFF"/>
                    </a:gs>
                  </a:gsLst>
                  <a:lin ang="5400000" scaled="0"/>
                </a:gradFill>
              </a:rPr>
              <a:t>用户对话队列</a:t>
            </a:r>
          </a:p>
        </p:txBody>
      </p:sp>
      <p:sp>
        <p:nvSpPr>
          <p:cNvPr id="56" name="流程图: 摘录 55"/>
          <p:cNvSpPr/>
          <p:nvPr/>
        </p:nvSpPr>
        <p:spPr bwMode="auto">
          <a:xfrm>
            <a:off x="5778499" y="2477469"/>
            <a:ext cx="869244" cy="587022"/>
          </a:xfrm>
          <a:prstGeom prst="flowChartExtract">
            <a:avLst/>
          </a:prstGeom>
          <a:solidFill>
            <a:schemeClr val="accent1">
              <a:lumMod val="75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57" name="矩形 56"/>
          <p:cNvSpPr/>
          <p:nvPr/>
        </p:nvSpPr>
        <p:spPr>
          <a:xfrm>
            <a:off x="6454856" y="2544726"/>
            <a:ext cx="1410964" cy="461665"/>
          </a:xfrm>
          <a:prstGeom prst="rect">
            <a:avLst/>
          </a:prstGeom>
        </p:spPr>
        <p:txBody>
          <a:bodyPr wrap="none">
            <a:spAutoFit/>
          </a:bodyPr>
          <a:lstStyle/>
          <a:p>
            <a:pPr algn="ctr" defTabSz="914099" fontAlgn="base">
              <a:spcBef>
                <a:spcPct val="0"/>
              </a:spcBef>
              <a:spcAft>
                <a:spcPct val="0"/>
              </a:spcAft>
            </a:pPr>
            <a:r>
              <a:rPr lang="zh-CN" altLang="en-US" dirty="0">
                <a:solidFill>
                  <a:srgbClr val="0070C0"/>
                </a:solidFill>
              </a:rPr>
              <a:t>智能</a:t>
            </a:r>
            <a:r>
              <a:rPr lang="en-US" altLang="zh-CN" dirty="0">
                <a:solidFill>
                  <a:srgbClr val="0070C0"/>
                </a:solidFill>
              </a:rPr>
              <a:t>DNS</a:t>
            </a:r>
            <a:endParaRPr lang="zh-CN" altLang="en-US" dirty="0">
              <a:solidFill>
                <a:srgbClr val="0070C0"/>
              </a:solidFill>
            </a:endParaRPr>
          </a:p>
        </p:txBody>
      </p:sp>
      <p:sp>
        <p:nvSpPr>
          <p:cNvPr id="58" name="右箭头 57"/>
          <p:cNvSpPr/>
          <p:nvPr/>
        </p:nvSpPr>
        <p:spPr bwMode="auto">
          <a:xfrm rot="5400000">
            <a:off x="5880807" y="1868568"/>
            <a:ext cx="664628"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59" name="矩形 58"/>
          <p:cNvSpPr/>
          <p:nvPr/>
        </p:nvSpPr>
        <p:spPr bwMode="auto">
          <a:xfrm>
            <a:off x="5494162" y="1091628"/>
            <a:ext cx="1559273" cy="513898"/>
          </a:xfrm>
          <a:prstGeom prst="rect">
            <a:avLst/>
          </a:prstGeom>
          <a:solidFill>
            <a:schemeClr val="accent4">
              <a:lumMod val="50000"/>
            </a:schemeClr>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1800" dirty="0" smtClean="0">
              <a:gradFill>
                <a:gsLst>
                  <a:gs pos="0">
                    <a:srgbClr val="FFFFFF"/>
                  </a:gs>
                  <a:gs pos="100000">
                    <a:srgbClr val="FFFFFF"/>
                  </a:gs>
                </a:gsLst>
                <a:lin ang="5400000" scaled="0"/>
              </a:gradFill>
            </a:endParaRPr>
          </a:p>
        </p:txBody>
      </p:sp>
      <p:sp>
        <p:nvSpPr>
          <p:cNvPr id="60" name="矩形 59"/>
          <p:cNvSpPr/>
          <p:nvPr/>
        </p:nvSpPr>
        <p:spPr bwMode="auto">
          <a:xfrm>
            <a:off x="5403144" y="1033528"/>
            <a:ext cx="1559273" cy="513898"/>
          </a:xfrm>
          <a:prstGeom prst="rect">
            <a:avLst/>
          </a:prstGeom>
          <a:solidFill>
            <a:schemeClr val="accent4">
              <a:lumMod val="50000"/>
            </a:schemeClr>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1800" dirty="0" smtClean="0">
                <a:gradFill>
                  <a:gsLst>
                    <a:gs pos="0">
                      <a:srgbClr val="FFFFFF"/>
                    </a:gs>
                    <a:gs pos="100000">
                      <a:srgbClr val="FFFFFF"/>
                    </a:gs>
                  </a:gsLst>
                  <a:lin ang="5400000" scaled="0"/>
                </a:gradFill>
              </a:rPr>
              <a:t>客户端（浏览器、手机）</a:t>
            </a:r>
          </a:p>
        </p:txBody>
      </p:sp>
      <p:sp>
        <p:nvSpPr>
          <p:cNvPr id="61" name="右箭头 60"/>
          <p:cNvSpPr/>
          <p:nvPr/>
        </p:nvSpPr>
        <p:spPr bwMode="auto">
          <a:xfrm rot="5400000">
            <a:off x="5989218" y="3186803"/>
            <a:ext cx="382896"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2" name="右箭头 61"/>
          <p:cNvSpPr/>
          <p:nvPr/>
        </p:nvSpPr>
        <p:spPr bwMode="auto">
          <a:xfrm rot="9520296">
            <a:off x="5070830" y="3080920"/>
            <a:ext cx="664628"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3" name="右箭头 62"/>
          <p:cNvSpPr/>
          <p:nvPr/>
        </p:nvSpPr>
        <p:spPr bwMode="auto">
          <a:xfrm rot="2144097">
            <a:off x="6693607" y="3139249"/>
            <a:ext cx="640789"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5" name="右箭头 64"/>
          <p:cNvSpPr/>
          <p:nvPr/>
        </p:nvSpPr>
        <p:spPr bwMode="auto">
          <a:xfrm rot="19632448">
            <a:off x="9565983" y="5095894"/>
            <a:ext cx="640789"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6" name="右箭头 65"/>
          <p:cNvSpPr/>
          <p:nvPr/>
        </p:nvSpPr>
        <p:spPr bwMode="auto">
          <a:xfrm rot="10800000">
            <a:off x="2347940" y="5407023"/>
            <a:ext cx="640789"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7" name="右箭头 66"/>
          <p:cNvSpPr/>
          <p:nvPr/>
        </p:nvSpPr>
        <p:spPr bwMode="auto">
          <a:xfrm rot="10800000">
            <a:off x="2380946" y="3797554"/>
            <a:ext cx="640789"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8" name="右箭头 67"/>
          <p:cNvSpPr/>
          <p:nvPr/>
        </p:nvSpPr>
        <p:spPr bwMode="auto">
          <a:xfrm rot="16200000">
            <a:off x="1333033" y="4606728"/>
            <a:ext cx="421437"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69" name="右箭头 68"/>
          <p:cNvSpPr/>
          <p:nvPr/>
        </p:nvSpPr>
        <p:spPr bwMode="auto">
          <a:xfrm rot="13786880">
            <a:off x="2292991" y="4602289"/>
            <a:ext cx="640789"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70" name="右箭头 69"/>
          <p:cNvSpPr/>
          <p:nvPr/>
        </p:nvSpPr>
        <p:spPr bwMode="auto">
          <a:xfrm rot="2237451">
            <a:off x="7210131" y="1897719"/>
            <a:ext cx="1017957" cy="327378"/>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pic>
        <p:nvPicPr>
          <p:cNvPr id="1026" name="Picture 2" descr="http://blog.alebanzas.com.ar/wp-content/uploads/2011/08/7217.Windows-Azure-logo-v_6556EF5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8515" y="2153465"/>
            <a:ext cx="1950508" cy="940968"/>
          </a:xfrm>
          <a:prstGeom prst="rect">
            <a:avLst/>
          </a:prstGeom>
          <a:noFill/>
          <a:extLst>
            <a:ext uri="{909E8E84-426E-40DD-AFC4-6F175D3DCCD1}">
              <a14:hiddenFill xmlns:a14="http://schemas.microsoft.com/office/drawing/2010/main">
                <a:solidFill>
                  <a:srgbClr val="FFFFFF"/>
                </a:solidFill>
              </a14:hiddenFill>
            </a:ext>
          </a:extLst>
        </p:spPr>
      </p:pic>
      <p:sp>
        <p:nvSpPr>
          <p:cNvPr id="74" name="圆角矩形 73"/>
          <p:cNvSpPr/>
          <p:nvPr/>
        </p:nvSpPr>
        <p:spPr bwMode="auto">
          <a:xfrm>
            <a:off x="10162100" y="144318"/>
            <a:ext cx="1841824" cy="224318"/>
          </a:xfrm>
          <a:prstGeom prst="roundRect">
            <a:avLst/>
          </a:prstGeom>
          <a:solidFill>
            <a:schemeClr val="accent5">
              <a:lumMod val="75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800" dirty="0" smtClean="0">
                <a:gradFill>
                  <a:gsLst>
                    <a:gs pos="0">
                      <a:srgbClr val="FFFFFF"/>
                    </a:gs>
                    <a:gs pos="100000">
                      <a:srgbClr val="FFFFFF"/>
                    </a:gs>
                  </a:gsLst>
                  <a:lin ang="5400000" scaled="0"/>
                </a:gradFill>
              </a:rPr>
              <a:t>Azure CDN</a:t>
            </a:r>
            <a:endParaRPr lang="zh-CN" altLang="en-US" sz="1800" dirty="0" smtClean="0">
              <a:gradFill>
                <a:gsLst>
                  <a:gs pos="0">
                    <a:srgbClr val="FFFFFF"/>
                  </a:gs>
                  <a:gs pos="100000">
                    <a:srgbClr val="FFFFFF"/>
                  </a:gs>
                </a:gsLst>
                <a:lin ang="5400000" scaled="0"/>
              </a:gradFill>
            </a:endParaRPr>
          </a:p>
        </p:txBody>
      </p:sp>
      <p:sp>
        <p:nvSpPr>
          <p:cNvPr id="75" name="圆角矩形 74"/>
          <p:cNvSpPr/>
          <p:nvPr/>
        </p:nvSpPr>
        <p:spPr bwMode="auto">
          <a:xfrm>
            <a:off x="10162100" y="448839"/>
            <a:ext cx="1841824" cy="224318"/>
          </a:xfrm>
          <a:prstGeom prst="roundRect">
            <a:avLst/>
          </a:prstGeom>
          <a:solidFill>
            <a:schemeClr val="accent1">
              <a:lumMod val="75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800" dirty="0" smtClean="0">
                <a:gradFill>
                  <a:gsLst>
                    <a:gs pos="0">
                      <a:srgbClr val="FFFFFF"/>
                    </a:gs>
                    <a:gs pos="100000">
                      <a:srgbClr val="FFFFFF"/>
                    </a:gs>
                  </a:gsLst>
                  <a:lin ang="5400000" scaled="0"/>
                </a:gradFill>
              </a:rPr>
              <a:t>Traffic Manager</a:t>
            </a:r>
            <a:endParaRPr lang="zh-CN" altLang="en-US" sz="1800" dirty="0" smtClean="0">
              <a:gradFill>
                <a:gsLst>
                  <a:gs pos="0">
                    <a:srgbClr val="FFFFFF"/>
                  </a:gs>
                  <a:gs pos="100000">
                    <a:srgbClr val="FFFFFF"/>
                  </a:gs>
                </a:gsLst>
                <a:lin ang="5400000" scaled="0"/>
              </a:gradFill>
            </a:endParaRPr>
          </a:p>
        </p:txBody>
      </p:sp>
      <p:sp>
        <p:nvSpPr>
          <p:cNvPr id="76" name="圆角矩形 75"/>
          <p:cNvSpPr/>
          <p:nvPr/>
        </p:nvSpPr>
        <p:spPr bwMode="auto">
          <a:xfrm>
            <a:off x="10162100" y="1296984"/>
            <a:ext cx="1841824" cy="224318"/>
          </a:xfrm>
          <a:prstGeom prst="roundRect">
            <a:avLst/>
          </a:prstGeom>
          <a:solidFill>
            <a:srgbClr val="00B050"/>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800" dirty="0" smtClean="0">
                <a:gradFill>
                  <a:gsLst>
                    <a:gs pos="0">
                      <a:srgbClr val="FFFFFF"/>
                    </a:gs>
                    <a:gs pos="100000">
                      <a:srgbClr val="FFFFFF"/>
                    </a:gs>
                  </a:gsLst>
                  <a:lin ang="5400000" scaled="0"/>
                </a:gradFill>
              </a:rPr>
              <a:t>SQL</a:t>
            </a:r>
            <a:r>
              <a:rPr lang="zh-CN" altLang="en-US" sz="1800" dirty="0" smtClean="0">
                <a:gradFill>
                  <a:gsLst>
                    <a:gs pos="0">
                      <a:srgbClr val="FFFFFF"/>
                    </a:gs>
                    <a:gs pos="100000">
                      <a:srgbClr val="FFFFFF"/>
                    </a:gs>
                  </a:gsLst>
                  <a:lin ang="5400000" scaled="0"/>
                </a:gradFill>
              </a:rPr>
              <a:t>数据库</a:t>
            </a:r>
          </a:p>
        </p:txBody>
      </p:sp>
      <p:sp>
        <p:nvSpPr>
          <p:cNvPr id="77" name="圆角矩形 76"/>
          <p:cNvSpPr/>
          <p:nvPr/>
        </p:nvSpPr>
        <p:spPr bwMode="auto">
          <a:xfrm>
            <a:off x="10162100" y="731293"/>
            <a:ext cx="1841824" cy="224318"/>
          </a:xfrm>
          <a:prstGeom prst="roundRect">
            <a:avLst/>
          </a:prstGeom>
          <a:solidFill>
            <a:schemeClr val="accent6">
              <a:lumMod val="60000"/>
              <a:lumOff val="40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1800" dirty="0" smtClean="0">
                <a:gradFill>
                  <a:gsLst>
                    <a:gs pos="0">
                      <a:srgbClr val="FFFFFF"/>
                    </a:gs>
                    <a:gs pos="100000">
                      <a:srgbClr val="FFFFFF"/>
                    </a:gs>
                  </a:gsLst>
                  <a:lin ang="5400000" scaled="0"/>
                </a:gradFill>
              </a:rPr>
              <a:t>云服务</a:t>
            </a:r>
          </a:p>
        </p:txBody>
      </p:sp>
      <p:sp>
        <p:nvSpPr>
          <p:cNvPr id="78" name="圆角矩形 77"/>
          <p:cNvSpPr/>
          <p:nvPr/>
        </p:nvSpPr>
        <p:spPr bwMode="auto">
          <a:xfrm>
            <a:off x="10162100" y="1018454"/>
            <a:ext cx="1841824" cy="224318"/>
          </a:xfrm>
          <a:prstGeom prst="roundRect">
            <a:avLst/>
          </a:prstGeom>
          <a:solidFill>
            <a:schemeClr val="accent5">
              <a:lumMod val="60000"/>
              <a:lumOff val="40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CN" sz="1800" dirty="0" smtClean="0">
                <a:gradFill>
                  <a:gsLst>
                    <a:gs pos="0">
                      <a:srgbClr val="FFFFFF"/>
                    </a:gs>
                    <a:gs pos="100000">
                      <a:srgbClr val="FFFFFF"/>
                    </a:gs>
                  </a:gsLst>
                  <a:lin ang="5400000" scaled="0"/>
                </a:gradFill>
              </a:rPr>
              <a:t>Table</a:t>
            </a:r>
            <a:r>
              <a:rPr lang="zh-CN" altLang="en-US" sz="1800" dirty="0" smtClean="0">
                <a:gradFill>
                  <a:gsLst>
                    <a:gs pos="0">
                      <a:srgbClr val="FFFFFF"/>
                    </a:gs>
                    <a:gs pos="100000">
                      <a:srgbClr val="FFFFFF"/>
                    </a:gs>
                  </a:gsLst>
                  <a:lin ang="5400000" scaled="0"/>
                </a:gradFill>
              </a:rPr>
              <a:t>存储</a:t>
            </a:r>
          </a:p>
        </p:txBody>
      </p:sp>
      <p:sp>
        <p:nvSpPr>
          <p:cNvPr id="79" name="圆角矩形 78"/>
          <p:cNvSpPr/>
          <p:nvPr/>
        </p:nvSpPr>
        <p:spPr bwMode="auto">
          <a:xfrm>
            <a:off x="10150228" y="1579439"/>
            <a:ext cx="1841824" cy="224318"/>
          </a:xfrm>
          <a:prstGeom prst="roundRect">
            <a:avLst/>
          </a:prstGeom>
          <a:solidFill>
            <a:schemeClr val="accent6">
              <a:lumMod val="75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CN" altLang="en-US" sz="1800" dirty="0" smtClean="0">
                <a:gradFill>
                  <a:gsLst>
                    <a:gs pos="0">
                      <a:srgbClr val="FFFFFF"/>
                    </a:gs>
                    <a:gs pos="100000">
                      <a:srgbClr val="FFFFFF"/>
                    </a:gs>
                  </a:gsLst>
                  <a:lin ang="5400000" scaled="0"/>
                </a:gradFill>
              </a:rPr>
              <a:t>消息总线</a:t>
            </a:r>
          </a:p>
        </p:txBody>
      </p:sp>
      <p:sp>
        <p:nvSpPr>
          <p:cNvPr id="80" name="左大括号 79"/>
          <p:cNvSpPr/>
          <p:nvPr/>
        </p:nvSpPr>
        <p:spPr>
          <a:xfrm>
            <a:off x="9826300" y="267127"/>
            <a:ext cx="232909" cy="1432816"/>
          </a:xfrm>
          <a:prstGeom prst="leftBrace">
            <a:avLst>
              <a:gd name="adj1" fmla="val 7062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1" name="文本框 80"/>
          <p:cNvSpPr txBox="1"/>
          <p:nvPr/>
        </p:nvSpPr>
        <p:spPr>
          <a:xfrm>
            <a:off x="8614473" y="875665"/>
            <a:ext cx="1160382" cy="276999"/>
          </a:xfrm>
          <a:prstGeom prst="rect">
            <a:avLst/>
          </a:prstGeom>
          <a:noFill/>
        </p:spPr>
        <p:txBody>
          <a:bodyPr wrap="none" lIns="0" tIns="0" rIns="0" bIns="0" rtlCol="0">
            <a:spAutoFit/>
          </a:bodyPr>
          <a:lstStyle/>
          <a:p>
            <a:pPr>
              <a:lnSpc>
                <a:spcPct val="90000"/>
              </a:lnSpc>
              <a:spcBef>
                <a:spcPct val="20000"/>
              </a:spcBef>
              <a:buSzPct val="80000"/>
            </a:pPr>
            <a:r>
              <a:rPr lang="en-US" altLang="zh-CN" sz="2000" dirty="0" smtClean="0">
                <a:gradFill>
                  <a:gsLst>
                    <a:gs pos="0">
                      <a:srgbClr val="292929">
                        <a:lumMod val="90000"/>
                        <a:lumOff val="10000"/>
                      </a:srgbClr>
                    </a:gs>
                    <a:gs pos="86000">
                      <a:srgbClr val="292929">
                        <a:lumMod val="90000"/>
                        <a:lumOff val="10000"/>
                      </a:srgbClr>
                    </a:gs>
                  </a:gsLst>
                  <a:lin ang="5400000" scaled="0"/>
                </a:gradFill>
              </a:rPr>
              <a:t>Azure</a:t>
            </a:r>
            <a:r>
              <a:rPr lang="zh-CN" altLang="en-US" sz="2000" dirty="0" smtClean="0">
                <a:gradFill>
                  <a:gsLst>
                    <a:gs pos="0">
                      <a:srgbClr val="292929">
                        <a:lumMod val="90000"/>
                        <a:lumOff val="10000"/>
                      </a:srgbClr>
                    </a:gs>
                    <a:gs pos="86000">
                      <a:srgbClr val="292929">
                        <a:lumMod val="90000"/>
                        <a:lumOff val="10000"/>
                      </a:srgbClr>
                    </a:gs>
                  </a:gsLst>
                  <a:lin ang="5400000" scaled="0"/>
                </a:gradFill>
              </a:rPr>
              <a:t>服务</a:t>
            </a:r>
            <a:endParaRPr lang="zh-CN" altLang="en-US" sz="2000" dirty="0">
              <a:gradFill>
                <a:gsLst>
                  <a:gs pos="0">
                    <a:srgbClr val="292929">
                      <a:lumMod val="90000"/>
                      <a:lumOff val="10000"/>
                    </a:srgbClr>
                  </a:gs>
                  <a:gs pos="86000">
                    <a:srgbClr val="292929">
                      <a:lumMod val="90000"/>
                      <a:lumOff val="10000"/>
                    </a:srgbClr>
                  </a:gs>
                </a:gsLst>
                <a:lin ang="5400000" scaled="0"/>
              </a:gradFill>
            </a:endParaRPr>
          </a:p>
        </p:txBody>
      </p:sp>
    </p:spTree>
    <p:extLst>
      <p:ext uri="{BB962C8B-B14F-4D97-AF65-F5344CB8AC3E}">
        <p14:creationId xmlns:p14="http://schemas.microsoft.com/office/powerpoint/2010/main" val="3791673510"/>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altLang="zh-CN" dirty="0" smtClean="0"/>
              <a:t>Xbox</a:t>
            </a:r>
            <a:r>
              <a:rPr lang="zh-CN" altLang="en-US" dirty="0" smtClean="0"/>
              <a:t>游戏：泰坦陨落</a:t>
            </a:r>
            <a:endParaRPr lang="zh-CN" altLang="en-US" dirty="0"/>
          </a:p>
        </p:txBody>
      </p:sp>
      <p:sp>
        <p:nvSpPr>
          <p:cNvPr id="3" name="Text Placeholder 2"/>
          <p:cNvSpPr>
            <a:spLocks noGrp="1"/>
          </p:cNvSpPr>
          <p:nvPr>
            <p:ph type="body" sz="quarter" idx="10"/>
          </p:nvPr>
        </p:nvSpPr>
        <p:spPr>
          <a:xfrm>
            <a:off x="519112" y="1447799"/>
            <a:ext cx="4385397" cy="3176254"/>
          </a:xfrm>
        </p:spPr>
        <p:txBody>
          <a:bodyPr/>
          <a:lstStyle/>
          <a:p>
            <a:pPr marL="460375" indent="-457200">
              <a:buFont typeface="Arial" panose="020B0604020202020204" pitchFamily="34" charset="0"/>
              <a:buChar char="•"/>
            </a:pPr>
            <a:r>
              <a:rPr lang="en-US" altLang="zh-CN" sz="2800" dirty="0" smtClean="0"/>
              <a:t>FPS</a:t>
            </a:r>
            <a:r>
              <a:rPr lang="zh-CN" altLang="en-US" sz="2800" dirty="0" smtClean="0"/>
              <a:t>游戏</a:t>
            </a:r>
            <a:endParaRPr lang="en-US" altLang="zh-CN" sz="2800" dirty="0" smtClean="0"/>
          </a:p>
          <a:p>
            <a:pPr marL="460375" indent="-457200">
              <a:buFont typeface="Arial" panose="020B0604020202020204" pitchFamily="34" charset="0"/>
              <a:buChar char="•"/>
            </a:pPr>
            <a:r>
              <a:rPr lang="zh-CN" altLang="en-US" sz="2800" dirty="0" smtClean="0"/>
              <a:t>获得</a:t>
            </a:r>
            <a:r>
              <a:rPr lang="en-US" altLang="zh-CN" sz="2800" dirty="0" smtClean="0"/>
              <a:t>6</a:t>
            </a:r>
            <a:r>
              <a:rPr lang="zh-CN" altLang="en-US" sz="2800" dirty="0" smtClean="0"/>
              <a:t>项</a:t>
            </a:r>
            <a:r>
              <a:rPr lang="en-US" altLang="zh-CN" sz="2800" dirty="0" smtClean="0"/>
              <a:t>E3</a:t>
            </a:r>
            <a:r>
              <a:rPr lang="zh-CN" altLang="en-US" sz="2800" dirty="0"/>
              <a:t>游戏大奖</a:t>
            </a:r>
            <a:endParaRPr lang="en-US" altLang="zh-CN" sz="2800" dirty="0" smtClean="0"/>
          </a:p>
          <a:p>
            <a:pPr marL="460375" indent="-457200">
              <a:buFont typeface="Arial" panose="020B0604020202020204" pitchFamily="34" charset="0"/>
              <a:buChar char="•"/>
            </a:pPr>
            <a:r>
              <a:rPr lang="zh-CN" altLang="en-US" sz="2800" dirty="0" smtClean="0"/>
              <a:t>使用分布全球的</a:t>
            </a:r>
            <a:r>
              <a:rPr lang="en-US" altLang="zh-CN" sz="2800" dirty="0" smtClean="0"/>
              <a:t>Azure</a:t>
            </a:r>
            <a:r>
              <a:rPr lang="zh-CN" altLang="en-US" sz="2800" dirty="0" smtClean="0"/>
              <a:t>服务提供联机对战服务</a:t>
            </a:r>
            <a:endParaRPr lang="en-US" altLang="zh-CN" sz="2800" dirty="0" smtClean="0"/>
          </a:p>
          <a:p>
            <a:pPr marL="460375" indent="-457200">
              <a:buFont typeface="Arial" panose="020B0604020202020204" pitchFamily="34" charset="0"/>
              <a:buChar char="•"/>
            </a:pPr>
            <a:r>
              <a:rPr lang="en-US" altLang="zh-CN" sz="2800" dirty="0" smtClean="0"/>
              <a:t>AI</a:t>
            </a:r>
            <a:r>
              <a:rPr lang="zh-CN" altLang="en-US" sz="2800" dirty="0" smtClean="0"/>
              <a:t>、物理在服务器端完成</a:t>
            </a:r>
            <a:endParaRPr lang="en-US" altLang="zh-CN" sz="2800" dirty="0" smtClean="0"/>
          </a:p>
          <a:p>
            <a:pPr marL="460375" indent="-457200">
              <a:buFont typeface="Arial" panose="020B0604020202020204" pitchFamily="34" charset="0"/>
              <a:buChar char="•"/>
            </a:pPr>
            <a:r>
              <a:rPr lang="zh-CN" altLang="en-US" sz="2800" dirty="0" smtClean="0"/>
              <a:t>服务器端规模动态变化，以适应在线玩家数量</a:t>
            </a:r>
            <a:endParaRPr lang="zh-CN" altLang="en-US" sz="2800" dirty="0"/>
          </a:p>
        </p:txBody>
      </p:sp>
      <p:pic>
        <p:nvPicPr>
          <p:cNvPr id="1026" name="Picture 2" descr="http://www.91danji.com/Upload/2014311/201431111461043771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3494" y="1204171"/>
            <a:ext cx="6304631" cy="353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234330"/>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0831" y="335441"/>
            <a:ext cx="11149013" cy="553998"/>
          </a:xfrm>
        </p:spPr>
        <p:txBody>
          <a:bodyPr/>
          <a:lstStyle/>
          <a:p>
            <a:pPr defTabSz="914064" fontAlgn="auto">
              <a:spcAft>
                <a:spcPts val="0"/>
              </a:spcAft>
              <a:defRPr/>
            </a:pPr>
            <a:r>
              <a:rPr sz="4000" dirty="0" smtClean="0">
                <a:solidFill>
                  <a:schemeClr val="tx1">
                    <a:alpha val="99000"/>
                  </a:schemeClr>
                </a:solidFill>
                <a:latin typeface="微软雅黑" pitchFamily="34" charset="-122"/>
                <a:ea typeface="微软雅黑" pitchFamily="34" charset="-122"/>
              </a:rPr>
              <a:t>Azure </a:t>
            </a:r>
            <a:r>
              <a:rPr lang="zh-CN" altLang="en-US" sz="4000" dirty="0">
                <a:solidFill>
                  <a:schemeClr val="tx1">
                    <a:alpha val="99000"/>
                  </a:schemeClr>
                </a:solidFill>
                <a:latin typeface="微软雅黑" pitchFamily="34" charset="-122"/>
                <a:ea typeface="微软雅黑" pitchFamily="34" charset="-122"/>
              </a:rPr>
              <a:t>在</a:t>
            </a:r>
            <a:r>
              <a:rPr lang="zh-CN" altLang="en-US" sz="4000" dirty="0" smtClean="0">
                <a:solidFill>
                  <a:schemeClr val="tx1">
                    <a:alpha val="99000"/>
                  </a:schemeClr>
                </a:solidFill>
                <a:latin typeface="微软雅黑" pitchFamily="34" charset="-122"/>
                <a:ea typeface="微软雅黑" pitchFamily="34" charset="-122"/>
              </a:rPr>
              <a:t>中国已经正式商用</a:t>
            </a:r>
            <a:endParaRPr sz="4000" dirty="0">
              <a:solidFill>
                <a:schemeClr val="tx1">
                  <a:alpha val="99000"/>
                </a:schemeClr>
              </a:solidFill>
              <a:latin typeface="微软雅黑" pitchFamily="34" charset="-122"/>
              <a:ea typeface="微软雅黑" pitchFamily="34" charset="-122"/>
            </a:endParaRPr>
          </a:p>
        </p:txBody>
      </p:sp>
      <p:sp>
        <p:nvSpPr>
          <p:cNvPr id="8" name="TextBox 7"/>
          <p:cNvSpPr txBox="1"/>
          <p:nvPr/>
        </p:nvSpPr>
        <p:spPr>
          <a:xfrm>
            <a:off x="7842662" y="1394164"/>
            <a:ext cx="3908961" cy="3619581"/>
          </a:xfrm>
          <a:prstGeom prst="rect">
            <a:avLst/>
          </a:prstGeom>
          <a:noFill/>
        </p:spPr>
        <p:txBody>
          <a:bodyPr wrap="square" lIns="0" tIns="0" rIns="0" bIns="0">
            <a:spAutoFit/>
          </a:bodyPr>
          <a:lstStyle/>
          <a:p>
            <a:pPr marL="336076" indent="-336076" defTabSz="914064" eaLnBrk="1" fontAlgn="auto" hangingPunct="1">
              <a:spcBef>
                <a:spcPts val="0"/>
              </a:spcBef>
              <a:spcAft>
                <a:spcPts val="0"/>
              </a:spcAft>
              <a:buFont typeface="Arial" panose="020B0604020202020204" pitchFamily="34" charset="0"/>
              <a:buChar char="•"/>
              <a:defRPr/>
            </a:pPr>
            <a:r>
              <a:rPr lang="zh-CN" altLang="en-US" sz="2352" dirty="0" smtClean="0">
                <a:latin typeface="微软雅黑" pitchFamily="34" charset="-122"/>
                <a:ea typeface="微软雅黑" pitchFamily="34" charset="-122"/>
                <a:cs typeface="Segoe UI Light" panose="020B0502040204020203" pitchFamily="34" charset="0"/>
              </a:rPr>
              <a:t>联手世纪互联</a:t>
            </a:r>
            <a:endParaRPr lang="en-US" sz="2352" dirty="0" smtClean="0">
              <a:latin typeface="微软雅黑" pitchFamily="34" charset="-122"/>
              <a:ea typeface="微软雅黑" pitchFamily="34" charset="-122"/>
              <a:cs typeface="Segoe UI Light" panose="020B0502040204020203" pitchFamily="34" charset="0"/>
            </a:endParaRPr>
          </a:p>
          <a:p>
            <a:pPr marL="336076" indent="-336076" defTabSz="914064" eaLnBrk="1" fontAlgn="auto" hangingPunct="1">
              <a:spcBef>
                <a:spcPts val="0"/>
              </a:spcBef>
              <a:spcAft>
                <a:spcPts val="0"/>
              </a:spcAft>
              <a:buFont typeface="Arial" panose="020B0604020202020204" pitchFamily="34" charset="0"/>
              <a:buChar char="•"/>
              <a:defRPr/>
            </a:pPr>
            <a:endParaRPr lang="en-US" altLang="zh-CN" sz="2352" dirty="0">
              <a:latin typeface="微软雅黑" pitchFamily="34" charset="-122"/>
              <a:ea typeface="微软雅黑" pitchFamily="34" charset="-122"/>
              <a:cs typeface="Segoe UI Light" panose="020B0502040204020203" pitchFamily="34" charset="0"/>
            </a:endParaRPr>
          </a:p>
          <a:p>
            <a:pPr marL="336076" indent="-336076" defTabSz="914064" eaLnBrk="1" fontAlgn="auto" hangingPunct="1">
              <a:spcBef>
                <a:spcPts val="0"/>
              </a:spcBef>
              <a:spcAft>
                <a:spcPts val="0"/>
              </a:spcAft>
              <a:buFont typeface="Arial" panose="020B0604020202020204" pitchFamily="34" charset="0"/>
              <a:buChar char="•"/>
              <a:defRPr/>
            </a:pPr>
            <a:r>
              <a:rPr lang="zh-CN" altLang="en-US" sz="2352" dirty="0" smtClean="0">
                <a:latin typeface="微软雅黑" pitchFamily="34" charset="-122"/>
                <a:ea typeface="微软雅黑" pitchFamily="34" charset="-122"/>
                <a:cs typeface="Segoe UI Light" panose="020B0502040204020203" pitchFamily="34" charset="0"/>
              </a:rPr>
              <a:t>在</a:t>
            </a:r>
            <a:r>
              <a:rPr lang="zh-CN" altLang="en-US" sz="2352" dirty="0">
                <a:latin typeface="微软雅黑" pitchFamily="34" charset="-122"/>
                <a:ea typeface="微软雅黑" pitchFamily="34" charset="-122"/>
                <a:cs typeface="Segoe UI Light" panose="020B0502040204020203" pitchFamily="34" charset="0"/>
              </a:rPr>
              <a:t>中国</a:t>
            </a:r>
            <a:r>
              <a:rPr lang="zh-CN" altLang="en-US" sz="2352" dirty="0" smtClean="0">
                <a:latin typeface="微软雅黑" pitchFamily="34" charset="-122"/>
                <a:ea typeface="微软雅黑" pitchFamily="34" charset="-122"/>
                <a:cs typeface="Segoe UI Light" panose="020B0502040204020203" pitchFamily="34" charset="0"/>
              </a:rPr>
              <a:t>境内：北京、上海</a:t>
            </a:r>
            <a:endParaRPr lang="en-US" altLang="zh-CN" sz="2352" dirty="0" smtClean="0">
              <a:latin typeface="微软雅黑" pitchFamily="34" charset="-122"/>
              <a:ea typeface="微软雅黑" pitchFamily="34" charset="-122"/>
              <a:cs typeface="Segoe UI Light" panose="020B0502040204020203" pitchFamily="34" charset="0"/>
            </a:endParaRPr>
          </a:p>
          <a:p>
            <a:pPr marL="336076" indent="-336076" defTabSz="914064" eaLnBrk="1" fontAlgn="auto" hangingPunct="1">
              <a:spcBef>
                <a:spcPts val="0"/>
              </a:spcBef>
              <a:spcAft>
                <a:spcPts val="0"/>
              </a:spcAft>
              <a:buFont typeface="Arial" panose="020B0604020202020204" pitchFamily="34" charset="0"/>
              <a:buChar char="•"/>
              <a:defRPr/>
            </a:pPr>
            <a:endParaRPr lang="en-US" altLang="zh-CN" sz="2352" dirty="0">
              <a:latin typeface="微软雅黑" pitchFamily="34" charset="-122"/>
              <a:ea typeface="微软雅黑" pitchFamily="34" charset="-122"/>
              <a:cs typeface="Segoe UI Light" panose="020B0502040204020203" pitchFamily="34" charset="0"/>
            </a:endParaRPr>
          </a:p>
          <a:p>
            <a:pPr marL="336076" indent="-336076" defTabSz="914064" eaLnBrk="1" fontAlgn="auto" hangingPunct="1">
              <a:spcBef>
                <a:spcPts val="0"/>
              </a:spcBef>
              <a:spcAft>
                <a:spcPts val="0"/>
              </a:spcAft>
              <a:buFont typeface="Arial" panose="020B0604020202020204" pitchFamily="34" charset="0"/>
              <a:buChar char="•"/>
              <a:defRPr/>
            </a:pPr>
            <a:r>
              <a:rPr lang="zh-CN" altLang="en-US" sz="2352" dirty="0" smtClean="0">
                <a:latin typeface="微软雅黑" pitchFamily="34" charset="-122"/>
                <a:ea typeface="微软雅黑" pitchFamily="34" charset="-122"/>
                <a:cs typeface="Segoe UI Light" panose="020B0502040204020203" pitchFamily="34" charset="0"/>
              </a:rPr>
              <a:t>符合</a:t>
            </a:r>
            <a:r>
              <a:rPr lang="zh-CN" altLang="en-US" sz="2352" dirty="0">
                <a:latin typeface="微软雅黑" pitchFamily="34" charset="-122"/>
                <a:ea typeface="微软雅黑" pitchFamily="34" charset="-122"/>
                <a:cs typeface="Segoe UI Light" panose="020B0502040204020203" pitchFamily="34" charset="0"/>
              </a:rPr>
              <a:t>第四代数据中心建设</a:t>
            </a:r>
            <a:r>
              <a:rPr lang="zh-CN" altLang="en-US" sz="2352" dirty="0" smtClean="0">
                <a:latin typeface="微软雅黑" pitchFamily="34" charset="-122"/>
                <a:ea typeface="微软雅黑" pitchFamily="34" charset="-122"/>
                <a:cs typeface="Segoe UI Light" panose="020B0502040204020203" pitchFamily="34" charset="0"/>
              </a:rPr>
              <a:t>标准</a:t>
            </a:r>
            <a:endParaRPr lang="en-US" altLang="zh-CN" sz="2352" dirty="0" smtClean="0">
              <a:latin typeface="微软雅黑" pitchFamily="34" charset="-122"/>
              <a:ea typeface="微软雅黑" pitchFamily="34" charset="-122"/>
              <a:cs typeface="Segoe UI Light" panose="020B0502040204020203" pitchFamily="34" charset="0"/>
            </a:endParaRPr>
          </a:p>
          <a:p>
            <a:pPr marL="336076" indent="-336076" defTabSz="914064" eaLnBrk="1" fontAlgn="auto" hangingPunct="1">
              <a:spcBef>
                <a:spcPts val="0"/>
              </a:spcBef>
              <a:spcAft>
                <a:spcPts val="0"/>
              </a:spcAft>
              <a:buFont typeface="Arial" panose="020B0604020202020204" pitchFamily="34" charset="0"/>
              <a:buChar char="•"/>
              <a:defRPr/>
            </a:pPr>
            <a:endParaRPr lang="en-US" sz="2352" dirty="0">
              <a:latin typeface="微软雅黑" pitchFamily="34" charset="-122"/>
              <a:ea typeface="微软雅黑" pitchFamily="34" charset="-122"/>
              <a:cs typeface="Segoe UI Light" panose="020B0502040204020203" pitchFamily="34" charset="0"/>
            </a:endParaRPr>
          </a:p>
          <a:p>
            <a:pPr marL="336076" indent="-336076" defTabSz="914064" eaLnBrk="1" fontAlgn="auto" hangingPunct="1">
              <a:spcBef>
                <a:spcPts val="0"/>
              </a:spcBef>
              <a:spcAft>
                <a:spcPts val="0"/>
              </a:spcAft>
              <a:buFont typeface="Arial" panose="020B0604020202020204" pitchFamily="34" charset="0"/>
              <a:buChar char="•"/>
              <a:defRPr/>
            </a:pPr>
            <a:r>
              <a:rPr lang="en-US" altLang="zh-CN" sz="2352" dirty="0" smtClean="0">
                <a:latin typeface="微软雅黑" pitchFamily="34" charset="-122"/>
                <a:ea typeface="微软雅黑" pitchFamily="34" charset="-122"/>
                <a:cs typeface="Segoe UI Light" panose="020B0502040204020203" pitchFamily="34" charset="0"/>
              </a:rPr>
              <a:t>3</a:t>
            </a:r>
            <a:r>
              <a:rPr lang="zh-CN" altLang="en-US" sz="2352" dirty="0">
                <a:latin typeface="微软雅黑" pitchFamily="34" charset="-122"/>
                <a:ea typeface="微软雅黑" pitchFamily="34" charset="-122"/>
                <a:cs typeface="Segoe UI Light" panose="020B0502040204020203" pitchFamily="34" charset="0"/>
              </a:rPr>
              <a:t>线</a:t>
            </a:r>
            <a:r>
              <a:rPr lang="en-US" altLang="zh-CN" sz="2352" dirty="0">
                <a:latin typeface="微软雅黑" pitchFamily="34" charset="-122"/>
                <a:ea typeface="微软雅黑" pitchFamily="34" charset="-122"/>
                <a:cs typeface="Segoe UI Light" panose="020B0502040204020203" pitchFamily="34" charset="0"/>
              </a:rPr>
              <a:t>BPG (</a:t>
            </a:r>
            <a:r>
              <a:rPr lang="zh-CN" altLang="en-US" sz="2352" dirty="0">
                <a:latin typeface="微软雅黑" pitchFamily="34" charset="-122"/>
                <a:ea typeface="微软雅黑" pitchFamily="34" charset="-122"/>
                <a:cs typeface="Segoe UI Light" panose="020B0502040204020203" pitchFamily="34" charset="0"/>
              </a:rPr>
              <a:t>移动，电信，联通</a:t>
            </a:r>
            <a:r>
              <a:rPr lang="zh-CN" altLang="en-US" sz="2352" dirty="0" smtClean="0">
                <a:latin typeface="微软雅黑" pitchFamily="34" charset="-122"/>
                <a:ea typeface="微软雅黑" pitchFamily="34" charset="-122"/>
                <a:cs typeface="Segoe UI Light" panose="020B0502040204020203" pitchFamily="34" charset="0"/>
              </a:rPr>
              <a:t>）</a:t>
            </a:r>
            <a:endParaRPr lang="en-US" altLang="zh-CN" sz="2352" dirty="0" smtClean="0">
              <a:latin typeface="微软雅黑" pitchFamily="34" charset="-122"/>
              <a:ea typeface="微软雅黑" pitchFamily="34" charset="-122"/>
              <a:cs typeface="Segoe UI Light" panose="020B0502040204020203" pitchFamily="34" charset="0"/>
            </a:endParaRPr>
          </a:p>
          <a:p>
            <a:pPr marL="336076" indent="-336076" defTabSz="914064" eaLnBrk="1" fontAlgn="auto" hangingPunct="1">
              <a:spcBef>
                <a:spcPts val="0"/>
              </a:spcBef>
              <a:spcAft>
                <a:spcPts val="0"/>
              </a:spcAft>
              <a:buFont typeface="Arial" panose="020B0604020202020204" pitchFamily="34" charset="0"/>
              <a:buChar char="•"/>
              <a:defRPr/>
            </a:pPr>
            <a:endParaRPr lang="en-US" sz="2352" dirty="0">
              <a:latin typeface="微软雅黑" pitchFamily="34" charset="-122"/>
              <a:ea typeface="微软雅黑" pitchFamily="34" charset="-122"/>
              <a:cs typeface="Segoe UI Light" panose="020B0502040204020203" pitchFamily="34" charset="0"/>
            </a:endParaRPr>
          </a:p>
        </p:txBody>
      </p:sp>
      <p:pic>
        <p:nvPicPr>
          <p:cNvPr id="109573" name="Picture 15"/>
          <p:cNvPicPr>
            <a:picLocks noChangeAspect="1"/>
          </p:cNvPicPr>
          <p:nvPr/>
        </p:nvPicPr>
        <p:blipFill>
          <a:blip r:embed="rId3" cstate="print">
            <a:extLst>
              <a:ext uri="{28A0092B-C50C-407E-A947-70E740481C1C}">
                <a14:useLocalDpi xmlns:a14="http://schemas.microsoft.com/office/drawing/2010/main" val="0"/>
              </a:ext>
            </a:extLst>
          </a:blip>
          <a:srcRect l="2779" t="11533" r="5556" b="19270"/>
          <a:stretch>
            <a:fillRect/>
          </a:stretch>
        </p:blipFill>
        <p:spPr bwMode="auto">
          <a:xfrm>
            <a:off x="9741332" y="724952"/>
            <a:ext cx="2225428" cy="4055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9574" name="Picture 3"/>
          <p:cNvPicPr>
            <a:picLocks noChangeAspect="1"/>
          </p:cNvPicPr>
          <p:nvPr/>
        </p:nvPicPr>
        <p:blipFill rotWithShape="1">
          <a:blip r:embed="rId4">
            <a:extLst>
              <a:ext uri="{28A0092B-C50C-407E-A947-70E740481C1C}">
                <a14:useLocalDpi xmlns:a14="http://schemas.microsoft.com/office/drawing/2010/main" val="0"/>
              </a:ext>
            </a:extLst>
          </a:blip>
          <a:srcRect l="2697" t="29723" r="1294" b="37160"/>
          <a:stretch/>
        </p:blipFill>
        <p:spPr bwMode="auto">
          <a:xfrm>
            <a:off x="9797143" y="141650"/>
            <a:ext cx="2113807" cy="58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295275" y="5786438"/>
            <a:ext cx="6005513" cy="241300"/>
          </a:xfrm>
          <a:prstGeom prst="rect">
            <a:avLst/>
          </a:prstGeom>
          <a:noFill/>
        </p:spPr>
        <p:txBody>
          <a:bodyPr lIns="0" tIns="0" rIns="0" bIns="0">
            <a:spAutoFit/>
          </a:bodyPr>
          <a:lstStyle/>
          <a:p>
            <a:pPr marL="0" lvl="1" indent="0" defTabSz="914064" eaLnBrk="1" fontAlgn="auto" hangingPunct="1">
              <a:spcBef>
                <a:spcPts val="0"/>
              </a:spcBef>
              <a:spcAft>
                <a:spcPts val="0"/>
              </a:spcAft>
              <a:defRPr/>
            </a:pPr>
            <a:r>
              <a:rPr lang="en-US" sz="1568" dirty="0">
                <a:solidFill>
                  <a:srgbClr val="FFFFFF">
                    <a:lumMod val="95000"/>
                  </a:srgbClr>
                </a:solidFill>
                <a:latin typeface="微软雅黑" pitchFamily="34" charset="-122"/>
                <a:ea typeface="微软雅黑" pitchFamily="34" charset="-122"/>
                <a:cs typeface="Segoe UI Light" panose="020B0502040204020203" pitchFamily="34" charset="0"/>
              </a:rPr>
              <a:t>http://www.microsoft.com/china/press/2012/11/1101.mspx</a:t>
            </a:r>
          </a:p>
        </p:txBody>
      </p:sp>
      <p:pic>
        <p:nvPicPr>
          <p:cNvPr id="4" name="Picture 3"/>
          <p:cNvPicPr>
            <a:picLocks noChangeAspect="1"/>
          </p:cNvPicPr>
          <p:nvPr/>
        </p:nvPicPr>
        <p:blipFill>
          <a:blip r:embed="rId5"/>
          <a:stretch>
            <a:fillRect/>
          </a:stretch>
        </p:blipFill>
        <p:spPr>
          <a:xfrm>
            <a:off x="161511" y="1130532"/>
            <a:ext cx="7305675" cy="4905375"/>
          </a:xfrm>
          <a:prstGeom prst="rect">
            <a:avLst/>
          </a:prstGeom>
        </p:spPr>
      </p:pic>
    </p:spTree>
    <p:extLst>
      <p:ext uri="{BB962C8B-B14F-4D97-AF65-F5344CB8AC3E}">
        <p14:creationId xmlns:p14="http://schemas.microsoft.com/office/powerpoint/2010/main" val="256738390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9112" y="397933"/>
            <a:ext cx="11149013" cy="553998"/>
          </a:xfrm>
        </p:spPr>
        <p:txBody>
          <a:bodyPr/>
          <a:lstStyle/>
          <a:p>
            <a:r>
              <a:rPr lang="en-US" altLang="zh-CN" sz="4000" dirty="0" smtClean="0"/>
              <a:t>Azure</a:t>
            </a:r>
            <a:r>
              <a:rPr lang="zh-CN" altLang="en-US" sz="4000" dirty="0" smtClean="0"/>
              <a:t>的优势</a:t>
            </a:r>
            <a:endParaRPr lang="zh-CN" altLang="en-US" sz="4000" dirty="0"/>
          </a:p>
        </p:txBody>
      </p:sp>
      <p:sp>
        <p:nvSpPr>
          <p:cNvPr id="3" name="文本占位符 2"/>
          <p:cNvSpPr>
            <a:spLocks noGrp="1"/>
          </p:cNvSpPr>
          <p:nvPr>
            <p:ph type="body" sz="quarter" idx="10"/>
          </p:nvPr>
        </p:nvSpPr>
        <p:spPr>
          <a:xfrm>
            <a:off x="519112" y="1447799"/>
            <a:ext cx="11149013" cy="4242700"/>
          </a:xfrm>
        </p:spPr>
        <p:txBody>
          <a:bodyPr/>
          <a:lstStyle/>
          <a:p>
            <a:pPr marL="746125" indent="-742950">
              <a:buAutoNum type="arabicPeriod"/>
            </a:pPr>
            <a:r>
              <a:rPr lang="zh-CN" altLang="en-US" sz="3200" dirty="0" smtClean="0"/>
              <a:t>稳定、高性能的虚拟机</a:t>
            </a:r>
            <a:endParaRPr lang="en-US" altLang="zh-CN" sz="3200" dirty="0" smtClean="0"/>
          </a:p>
          <a:p>
            <a:pPr marL="746125" indent="-742950">
              <a:buAutoNum type="arabicPeriod"/>
            </a:pPr>
            <a:r>
              <a:rPr lang="zh-CN" altLang="en-US" sz="3200" dirty="0" smtClean="0"/>
              <a:t>适合的价格</a:t>
            </a:r>
            <a:endParaRPr lang="en-US" altLang="zh-CN" sz="3200" dirty="0" smtClean="0"/>
          </a:p>
          <a:p>
            <a:pPr marL="746125" indent="-742950">
              <a:buAutoNum type="arabicPeriod"/>
            </a:pPr>
            <a:r>
              <a:rPr lang="zh-CN" altLang="en-US" sz="3200" dirty="0" smtClean="0"/>
              <a:t>稳定、低延迟的网络</a:t>
            </a:r>
            <a:endParaRPr lang="en-US" altLang="zh-CN" sz="3200" dirty="0" smtClean="0"/>
          </a:p>
          <a:p>
            <a:pPr marL="746125" indent="-742950">
              <a:buAutoNum type="arabicPeriod"/>
            </a:pPr>
            <a:r>
              <a:rPr lang="zh-CN" altLang="en-US" sz="3200" dirty="0" smtClean="0"/>
              <a:t>动态资源分配，按使用量付费</a:t>
            </a:r>
            <a:endParaRPr lang="en-US" altLang="zh-CN" sz="3200" dirty="0"/>
          </a:p>
          <a:p>
            <a:pPr marL="746125" indent="-742950">
              <a:buAutoNum type="arabicPeriod"/>
            </a:pPr>
            <a:r>
              <a:rPr lang="zh-CN" altLang="en-US" sz="3200" dirty="0" smtClean="0"/>
              <a:t>高级需求</a:t>
            </a:r>
            <a:endParaRPr lang="en-US" altLang="zh-CN" sz="1200" dirty="0" smtClean="0"/>
          </a:p>
          <a:p>
            <a:pPr marL="1377950" indent="-633413">
              <a:buFont typeface="Arial" panose="020B0604020202020204" pitchFamily="34" charset="0"/>
              <a:buChar char="•"/>
            </a:pPr>
            <a:endParaRPr lang="en-US" altLang="zh-CN" sz="3200" dirty="0" smtClean="0"/>
          </a:p>
          <a:p>
            <a:pPr marL="1377950" indent="-633413">
              <a:buFont typeface="Arial" panose="020B0604020202020204" pitchFamily="34" charset="0"/>
              <a:buChar char="•"/>
            </a:pPr>
            <a:r>
              <a:rPr lang="zh-CN" altLang="en-US" sz="2800" dirty="0" smtClean="0"/>
              <a:t>支持水平扩展的缓存服务、消息服务数据存储服务和文件服务</a:t>
            </a:r>
            <a:endParaRPr lang="en-US" altLang="zh-CN" sz="2800" dirty="0" smtClean="0"/>
          </a:p>
          <a:p>
            <a:pPr marL="1377950" indent="-633413">
              <a:buFont typeface="Arial" panose="020B0604020202020204" pitchFamily="34" charset="0"/>
              <a:buChar char="•"/>
            </a:pPr>
            <a:r>
              <a:rPr lang="zh-CN" altLang="en-US" sz="2800" dirty="0" smtClean="0"/>
              <a:t>自动伸缩</a:t>
            </a:r>
            <a:endParaRPr lang="en-US" altLang="zh-CN" sz="2800" dirty="0" smtClean="0"/>
          </a:p>
        </p:txBody>
      </p:sp>
      <p:sp>
        <p:nvSpPr>
          <p:cNvPr id="4" name="文本框 3"/>
          <p:cNvSpPr txBox="1"/>
          <p:nvPr/>
        </p:nvSpPr>
        <p:spPr>
          <a:xfrm>
            <a:off x="6093618" y="2611858"/>
            <a:ext cx="3497752"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zh-CN" altLang="en-US" dirty="0" smtClean="0">
                <a:solidFill>
                  <a:schemeClr val="bg2">
                    <a:lumMod val="25000"/>
                  </a:schemeClr>
                </a:solidFill>
              </a:rPr>
              <a:t>北京、上海，</a:t>
            </a:r>
            <a:r>
              <a:rPr lang="en-US" altLang="zh-CN" dirty="0" smtClean="0">
                <a:solidFill>
                  <a:schemeClr val="bg2">
                    <a:lumMod val="25000"/>
                  </a:schemeClr>
                </a:solidFill>
              </a:rPr>
              <a:t>3</a:t>
            </a:r>
            <a:r>
              <a:rPr lang="zh-CN" altLang="en-US" dirty="0" smtClean="0">
                <a:solidFill>
                  <a:schemeClr val="bg2">
                    <a:lumMod val="25000"/>
                  </a:schemeClr>
                </a:solidFill>
              </a:rPr>
              <a:t>线</a:t>
            </a:r>
            <a:r>
              <a:rPr lang="en-US" altLang="zh-CN" dirty="0" smtClean="0">
                <a:solidFill>
                  <a:schemeClr val="bg2">
                    <a:lumMod val="25000"/>
                  </a:schemeClr>
                </a:solidFill>
              </a:rPr>
              <a:t>BGP</a:t>
            </a:r>
            <a:r>
              <a:rPr lang="zh-CN" altLang="en-US" dirty="0" smtClean="0">
                <a:solidFill>
                  <a:schemeClr val="bg2">
                    <a:lumMod val="25000"/>
                  </a:schemeClr>
                </a:solidFill>
              </a:rPr>
              <a:t>接入</a:t>
            </a:r>
            <a:endParaRPr lang="zh-CN" altLang="en-US" dirty="0">
              <a:solidFill>
                <a:schemeClr val="bg2">
                  <a:lumMod val="25000"/>
                </a:schemeClr>
              </a:solidFill>
            </a:endParaRPr>
          </a:p>
        </p:txBody>
      </p:sp>
      <p:sp>
        <p:nvSpPr>
          <p:cNvPr id="5" name="文本框 4"/>
          <p:cNvSpPr txBox="1"/>
          <p:nvPr/>
        </p:nvSpPr>
        <p:spPr>
          <a:xfrm>
            <a:off x="7473244" y="3110860"/>
            <a:ext cx="1538883"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zh-CN" altLang="en-US" dirty="0" smtClean="0">
                <a:solidFill>
                  <a:schemeClr val="bg2">
                    <a:lumMod val="25000"/>
                  </a:schemeClr>
                </a:solidFill>
              </a:rPr>
              <a:t>按小时计费</a:t>
            </a:r>
            <a:endParaRPr lang="zh-CN" altLang="en-US" dirty="0">
              <a:solidFill>
                <a:schemeClr val="bg2">
                  <a:lumMod val="25000"/>
                </a:schemeClr>
              </a:solidFill>
            </a:endParaRPr>
          </a:p>
        </p:txBody>
      </p:sp>
      <p:sp>
        <p:nvSpPr>
          <p:cNvPr id="6" name="右箭头 5"/>
          <p:cNvSpPr/>
          <p:nvPr/>
        </p:nvSpPr>
        <p:spPr bwMode="auto">
          <a:xfrm>
            <a:off x="5549053" y="2577199"/>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7" name="右箭头 6"/>
          <p:cNvSpPr/>
          <p:nvPr/>
        </p:nvSpPr>
        <p:spPr bwMode="auto">
          <a:xfrm>
            <a:off x="6872027" y="3107726"/>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8" name="文本框 7"/>
          <p:cNvSpPr txBox="1"/>
          <p:nvPr/>
        </p:nvSpPr>
        <p:spPr>
          <a:xfrm>
            <a:off x="3444829" y="3965794"/>
            <a:ext cx="1712007"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en-US" altLang="zh-CN" dirty="0" smtClean="0">
                <a:solidFill>
                  <a:schemeClr val="bg2">
                    <a:lumMod val="25000"/>
                  </a:schemeClr>
                </a:solidFill>
              </a:rPr>
              <a:t>Caching</a:t>
            </a:r>
            <a:r>
              <a:rPr lang="zh-CN" altLang="en-US" dirty="0" smtClean="0">
                <a:solidFill>
                  <a:schemeClr val="bg2">
                    <a:lumMod val="25000"/>
                  </a:schemeClr>
                </a:solidFill>
              </a:rPr>
              <a:t>服务</a:t>
            </a:r>
            <a:endParaRPr lang="zh-CN" altLang="en-US" dirty="0">
              <a:solidFill>
                <a:schemeClr val="bg2">
                  <a:lumMod val="25000"/>
                </a:schemeClr>
              </a:solidFill>
            </a:endParaRPr>
          </a:p>
        </p:txBody>
      </p:sp>
      <p:sp>
        <p:nvSpPr>
          <p:cNvPr id="9" name="文本框 8"/>
          <p:cNvSpPr txBox="1"/>
          <p:nvPr/>
        </p:nvSpPr>
        <p:spPr>
          <a:xfrm>
            <a:off x="7690319" y="3962482"/>
            <a:ext cx="1318694"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en-US" altLang="zh-CN" dirty="0" smtClean="0">
                <a:solidFill>
                  <a:schemeClr val="bg2">
                    <a:lumMod val="25000"/>
                  </a:schemeClr>
                </a:solidFill>
              </a:rPr>
              <a:t>Table</a:t>
            </a:r>
            <a:r>
              <a:rPr lang="zh-CN" altLang="en-US" dirty="0" smtClean="0">
                <a:solidFill>
                  <a:schemeClr val="bg2">
                    <a:lumMod val="25000"/>
                  </a:schemeClr>
                </a:solidFill>
              </a:rPr>
              <a:t>存储</a:t>
            </a:r>
            <a:endParaRPr lang="zh-CN" altLang="en-US" dirty="0">
              <a:solidFill>
                <a:schemeClr val="bg2">
                  <a:lumMod val="25000"/>
                </a:schemeClr>
              </a:solidFill>
            </a:endParaRPr>
          </a:p>
        </p:txBody>
      </p:sp>
      <p:sp>
        <p:nvSpPr>
          <p:cNvPr id="10" name="文本框 9"/>
          <p:cNvSpPr txBox="1"/>
          <p:nvPr/>
        </p:nvSpPr>
        <p:spPr>
          <a:xfrm>
            <a:off x="9522739" y="3955014"/>
            <a:ext cx="1229504"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en-US" altLang="zh-CN" dirty="0" smtClean="0">
                <a:solidFill>
                  <a:schemeClr val="bg2">
                    <a:lumMod val="25000"/>
                  </a:schemeClr>
                </a:solidFill>
              </a:rPr>
              <a:t>Blob</a:t>
            </a:r>
            <a:r>
              <a:rPr lang="zh-CN" altLang="en-US" dirty="0" smtClean="0">
                <a:solidFill>
                  <a:schemeClr val="bg2">
                    <a:lumMod val="25000"/>
                  </a:schemeClr>
                </a:solidFill>
              </a:rPr>
              <a:t>存储</a:t>
            </a:r>
            <a:endParaRPr lang="zh-CN" altLang="en-US" dirty="0">
              <a:solidFill>
                <a:schemeClr val="bg2">
                  <a:lumMod val="25000"/>
                </a:schemeClr>
              </a:solidFill>
            </a:endParaRPr>
          </a:p>
        </p:txBody>
      </p:sp>
      <p:sp>
        <p:nvSpPr>
          <p:cNvPr id="11" name="上箭头 10"/>
          <p:cNvSpPr/>
          <p:nvPr/>
        </p:nvSpPr>
        <p:spPr bwMode="auto">
          <a:xfrm>
            <a:off x="4135113" y="4368290"/>
            <a:ext cx="316089" cy="306689"/>
          </a:xfrm>
          <a:prstGeom prst="up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2" name="上箭头 11"/>
          <p:cNvSpPr/>
          <p:nvPr/>
        </p:nvSpPr>
        <p:spPr bwMode="auto">
          <a:xfrm>
            <a:off x="8234946" y="4338276"/>
            <a:ext cx="316089" cy="306689"/>
          </a:xfrm>
          <a:prstGeom prst="up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3" name="上箭头 12"/>
          <p:cNvSpPr/>
          <p:nvPr/>
        </p:nvSpPr>
        <p:spPr bwMode="auto">
          <a:xfrm>
            <a:off x="10002812" y="4342118"/>
            <a:ext cx="316089" cy="306689"/>
          </a:xfrm>
          <a:prstGeom prst="up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4" name="文本框 13"/>
          <p:cNvSpPr txBox="1"/>
          <p:nvPr/>
        </p:nvSpPr>
        <p:spPr>
          <a:xfrm>
            <a:off x="4554612" y="5376243"/>
            <a:ext cx="1846659"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zh-CN" altLang="en-US" dirty="0" smtClean="0">
                <a:solidFill>
                  <a:schemeClr val="bg2">
                    <a:lumMod val="25000"/>
                  </a:schemeClr>
                </a:solidFill>
              </a:rPr>
              <a:t>自动伸缩服务</a:t>
            </a:r>
            <a:endParaRPr lang="zh-CN" altLang="en-US" dirty="0">
              <a:solidFill>
                <a:schemeClr val="bg2">
                  <a:lumMod val="25000"/>
                </a:schemeClr>
              </a:solidFill>
            </a:endParaRPr>
          </a:p>
        </p:txBody>
      </p:sp>
      <p:sp>
        <p:nvSpPr>
          <p:cNvPr id="15" name="右箭头 14"/>
          <p:cNvSpPr/>
          <p:nvPr/>
        </p:nvSpPr>
        <p:spPr bwMode="auto">
          <a:xfrm>
            <a:off x="3953395" y="5373109"/>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6" name="文本框 15"/>
          <p:cNvSpPr txBox="1"/>
          <p:nvPr/>
        </p:nvSpPr>
        <p:spPr>
          <a:xfrm>
            <a:off x="5302471" y="3965329"/>
            <a:ext cx="1846659"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zh-CN" altLang="en-US" dirty="0" smtClean="0">
                <a:solidFill>
                  <a:schemeClr val="bg2">
                    <a:lumMod val="25000"/>
                  </a:schemeClr>
                </a:solidFill>
              </a:rPr>
              <a:t>手机推送服务</a:t>
            </a:r>
            <a:endParaRPr lang="zh-CN" altLang="en-US" dirty="0">
              <a:solidFill>
                <a:schemeClr val="bg2">
                  <a:lumMod val="25000"/>
                </a:schemeClr>
              </a:solidFill>
            </a:endParaRPr>
          </a:p>
        </p:txBody>
      </p:sp>
      <p:sp>
        <p:nvSpPr>
          <p:cNvPr id="17" name="上箭头 16"/>
          <p:cNvSpPr/>
          <p:nvPr/>
        </p:nvSpPr>
        <p:spPr bwMode="auto">
          <a:xfrm>
            <a:off x="6164875" y="4356536"/>
            <a:ext cx="316089" cy="306689"/>
          </a:xfrm>
          <a:prstGeom prst="up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18" name="文本框 3"/>
          <p:cNvSpPr txBox="1"/>
          <p:nvPr/>
        </p:nvSpPr>
        <p:spPr>
          <a:xfrm>
            <a:off x="5429306" y="2004815"/>
            <a:ext cx="3640420" cy="332399"/>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en-US" altLang="zh-CN" dirty="0" smtClean="0">
                <a:solidFill>
                  <a:srgbClr val="FF0000"/>
                </a:solidFill>
              </a:rPr>
              <a:t>IP</a:t>
            </a:r>
            <a:r>
              <a:rPr lang="zh-CN" altLang="en-US" dirty="0" smtClean="0">
                <a:solidFill>
                  <a:srgbClr val="FF0000"/>
                </a:solidFill>
              </a:rPr>
              <a:t>、负载均衡和带宽免费！</a:t>
            </a:r>
            <a:endParaRPr lang="zh-CN" altLang="en-US" dirty="0">
              <a:solidFill>
                <a:srgbClr val="FF0000"/>
              </a:solidFill>
            </a:endParaRPr>
          </a:p>
        </p:txBody>
      </p:sp>
      <p:sp>
        <p:nvSpPr>
          <p:cNvPr id="19" name="右箭头 5"/>
          <p:cNvSpPr/>
          <p:nvPr/>
        </p:nvSpPr>
        <p:spPr bwMode="auto">
          <a:xfrm>
            <a:off x="4884741" y="1970156"/>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
        <p:nvSpPr>
          <p:cNvPr id="20" name="文本框 3"/>
          <p:cNvSpPr txBox="1"/>
          <p:nvPr/>
        </p:nvSpPr>
        <p:spPr>
          <a:xfrm>
            <a:off x="6198747" y="1471154"/>
            <a:ext cx="1586203" cy="33239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none" lIns="0" tIns="0" rIns="0" bIns="0" rtlCol="0">
            <a:spAutoFit/>
          </a:bodyPr>
          <a:lstStyle/>
          <a:p>
            <a:pPr>
              <a:lnSpc>
                <a:spcPct val="90000"/>
              </a:lnSpc>
              <a:spcBef>
                <a:spcPct val="20000"/>
              </a:spcBef>
              <a:buSzPct val="80000"/>
            </a:pPr>
            <a:r>
              <a:rPr lang="en-US" altLang="zh-CN" dirty="0" smtClean="0">
                <a:solidFill>
                  <a:schemeClr val="bg2">
                    <a:lumMod val="25000"/>
                  </a:schemeClr>
                </a:solidFill>
              </a:rPr>
              <a:t>99.95% SLA</a:t>
            </a:r>
            <a:endParaRPr lang="zh-CN" altLang="en-US" dirty="0">
              <a:solidFill>
                <a:schemeClr val="bg2">
                  <a:lumMod val="25000"/>
                </a:schemeClr>
              </a:solidFill>
            </a:endParaRPr>
          </a:p>
        </p:txBody>
      </p:sp>
      <p:sp>
        <p:nvSpPr>
          <p:cNvPr id="21" name="右箭头 5"/>
          <p:cNvSpPr/>
          <p:nvPr/>
        </p:nvSpPr>
        <p:spPr bwMode="auto">
          <a:xfrm>
            <a:off x="5654182" y="1436495"/>
            <a:ext cx="437885" cy="332399"/>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zh-CN" alt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342721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6114</TotalTime>
  <Words>976</Words>
  <Application>Microsoft Office PowerPoint</Application>
  <PresentationFormat>Custom</PresentationFormat>
  <Paragraphs>243</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微软雅黑</vt:lpstr>
      <vt:lpstr>Wingdings</vt:lpstr>
      <vt:lpstr>Arial</vt:lpstr>
      <vt:lpstr>Segoe UI Light</vt:lpstr>
      <vt:lpstr>微软雅黑</vt:lpstr>
      <vt:lpstr>Segoe UI</vt:lpstr>
      <vt:lpstr>MS1444_Windows Azure Template 16x9_r08a</vt:lpstr>
      <vt:lpstr>借助公有云实现游戏的弹性运营</vt:lpstr>
      <vt:lpstr>网络游戏对云计算的需求</vt:lpstr>
      <vt:lpstr>关于云计算如何省钱的一个简单讨论</vt:lpstr>
      <vt:lpstr>Web应用是如何利用云计算省钱的？</vt:lpstr>
      <vt:lpstr>一部分游戏已经借助公有云实现了极大的弹性</vt:lpstr>
      <vt:lpstr>传统的网络游戏是如何实现扩容的？</vt:lpstr>
      <vt:lpstr>如何利用云计算为网络游戏运营省钱？</vt:lpstr>
      <vt:lpstr>如何让游戏分区弹性扩展</vt:lpstr>
      <vt:lpstr>场景服务如何扩展？</vt:lpstr>
      <vt:lpstr>数据存储如何扩展？</vt:lpstr>
      <vt:lpstr>手游：苍穹之剑</vt:lpstr>
      <vt:lpstr>页游：Age of Ascent</vt:lpstr>
      <vt:lpstr>AoA: 完全云化的游戏架构</vt:lpstr>
      <vt:lpstr>Xbox游戏：泰坦陨落</vt:lpstr>
      <vt:lpstr>Azure 在中国已经正式商用</vt:lpstr>
      <vt:lpstr>Azure的优势</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Azure Overview</dc:title>
  <dc:subject>Windows Azure</dc:subject>
  <dc:creator>Ricky Ou</dc:creator>
  <dc:description>This presentation provides an overview of the Windows Azure. After this presentation you will understand the key concepts and how to get started using Windows Azure. The additional presentations in the Windows Azure Training Kit drill into key features and services.
by James Conard</dc:description>
  <cp:lastModifiedBy>Xing Fang (SHAUN)</cp:lastModifiedBy>
  <cp:revision>514</cp:revision>
  <cp:lastPrinted>2011-10-11T14:25:22Z</cp:lastPrinted>
  <dcterms:created xsi:type="dcterms:W3CDTF">2011-03-29T16:07:22Z</dcterms:created>
  <dcterms:modified xsi:type="dcterms:W3CDTF">2014-04-03T07:20:14Z</dcterms:modified>
  <cp:version>1.0.5</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0x010100CA05B43BE68FE54B90DD26FDFB72BB05</vt:lpwstr>
  </property>
</Properties>
</file>